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08" r:id="rId5"/>
  </p:sldMasterIdLst>
  <p:notesMasterIdLst>
    <p:notesMasterId r:id="rId30"/>
  </p:notesMasterIdLst>
  <p:sldIdLst>
    <p:sldId id="400" r:id="rId6"/>
    <p:sldId id="401" r:id="rId7"/>
    <p:sldId id="415" r:id="rId8"/>
    <p:sldId id="416" r:id="rId9"/>
    <p:sldId id="417" r:id="rId10"/>
    <p:sldId id="418" r:id="rId11"/>
    <p:sldId id="419" r:id="rId12"/>
    <p:sldId id="420" r:id="rId13"/>
    <p:sldId id="421" r:id="rId14"/>
    <p:sldId id="422" r:id="rId15"/>
    <p:sldId id="423" r:id="rId16"/>
    <p:sldId id="424" r:id="rId17"/>
    <p:sldId id="425" r:id="rId18"/>
    <p:sldId id="403" r:id="rId19"/>
    <p:sldId id="402" r:id="rId20"/>
    <p:sldId id="411" r:id="rId21"/>
    <p:sldId id="412" r:id="rId22"/>
    <p:sldId id="414" r:id="rId23"/>
    <p:sldId id="387" r:id="rId24"/>
    <p:sldId id="381" r:id="rId25"/>
    <p:sldId id="383" r:id="rId26"/>
    <p:sldId id="380" r:id="rId27"/>
    <p:sldId id="426" r:id="rId28"/>
    <p:sldId id="427"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1C5FAA"/>
    <a:srgbClr val="FF3300"/>
    <a:srgbClr val="FFFFFF"/>
    <a:srgbClr val="D1E6B0"/>
    <a:srgbClr val="C0DE91"/>
    <a:srgbClr val="D3E8B3"/>
    <a:srgbClr val="9DCD57"/>
    <a:srgbClr val="B0D579"/>
    <a:srgbClr val="ADAF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00" autoAdjust="0"/>
    <p:restoredTop sz="95100" autoAdjust="0"/>
  </p:normalViewPr>
  <p:slideViewPr>
    <p:cSldViewPr snapToGrid="0">
      <p:cViewPr>
        <p:scale>
          <a:sx n="156" d="100"/>
          <a:sy n="156" d="100"/>
        </p:scale>
        <p:origin x="-480" y="-64"/>
      </p:cViewPr>
      <p:guideLst>
        <p:guide orient="horz" pos="2160"/>
        <p:guide pos="2880"/>
      </p:guideLst>
    </p:cSldViewPr>
  </p:slideViewPr>
  <p:notesTextViewPr>
    <p:cViewPr>
      <p:scale>
        <a:sx n="100" d="100"/>
        <a:sy n="100" d="100"/>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Sheet1.xlsx"/><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9782032927702"/>
          <c:y val="0.0310579068967914"/>
          <c:w val="0.469697208303508"/>
          <c:h val="0.793763519197844"/>
        </c:manualLayout>
      </c:layout>
      <c:barChart>
        <c:barDir val="bar"/>
        <c:grouping val="clustered"/>
        <c:varyColors val="0"/>
        <c:ser>
          <c:idx val="0"/>
          <c:order val="0"/>
          <c:tx>
            <c:strRef>
              <c:f>Sheet1!$B$1</c:f>
              <c:strCache>
                <c:ptCount val="1"/>
                <c:pt idx="0">
                  <c:v>Column1</c:v>
                </c:pt>
              </c:strCache>
            </c:strRef>
          </c:tx>
          <c:spPr>
            <a:solidFill>
              <a:schemeClr val="accent3">
                <a:lumMod val="75000"/>
              </a:schemeClr>
            </a:solidFill>
            <a:ln>
              <a:noFill/>
            </a:ln>
          </c:spPr>
          <c:invertIfNegative val="0"/>
          <c:dPt>
            <c:idx val="0"/>
            <c:invertIfNegative val="0"/>
            <c:bubble3D val="0"/>
            <c:spPr>
              <a:solidFill>
                <a:schemeClr val="accent2"/>
              </a:solidFill>
              <a:ln>
                <a:noFill/>
              </a:ln>
            </c:spPr>
          </c:dPt>
          <c:dPt>
            <c:idx val="1"/>
            <c:invertIfNegative val="0"/>
            <c:bubble3D val="0"/>
            <c:spPr>
              <a:solidFill>
                <a:schemeClr val="accent1"/>
              </a:solidFill>
              <a:ln>
                <a:noFill/>
              </a:ln>
            </c:spPr>
          </c:dPt>
          <c:dPt>
            <c:idx val="2"/>
            <c:invertIfNegative val="0"/>
            <c:bubble3D val="0"/>
            <c:spPr>
              <a:solidFill>
                <a:schemeClr val="accent1"/>
              </a:solidFill>
              <a:ln>
                <a:noFill/>
              </a:ln>
            </c:spPr>
          </c:dPt>
          <c:dPt>
            <c:idx val="3"/>
            <c:invertIfNegative val="0"/>
            <c:bubble3D val="0"/>
            <c:spPr>
              <a:solidFill>
                <a:schemeClr val="accent1"/>
              </a:solidFill>
              <a:ln>
                <a:noFill/>
              </a:ln>
            </c:spPr>
          </c:dPt>
          <c:dPt>
            <c:idx val="4"/>
            <c:invertIfNegative val="0"/>
            <c:bubble3D val="0"/>
            <c:spPr>
              <a:solidFill>
                <a:schemeClr val="tx2"/>
              </a:solidFill>
              <a:ln>
                <a:noFill/>
              </a:ln>
            </c:spPr>
          </c:dPt>
          <c:dPt>
            <c:idx val="5"/>
            <c:invertIfNegative val="0"/>
            <c:bubble3D val="0"/>
            <c:spPr>
              <a:solidFill>
                <a:schemeClr val="tx2"/>
              </a:solidFill>
              <a:ln>
                <a:noFill/>
              </a:ln>
            </c:spPr>
          </c:dPt>
          <c:dLbls>
            <c:spPr>
              <a:noFill/>
              <a:ln>
                <a:noFill/>
              </a:ln>
              <a:effectLst/>
            </c:spPr>
            <c:txPr>
              <a:bodyPr/>
              <a:lstStyle/>
              <a:p>
                <a:pPr>
                  <a:defRPr sz="18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Sheet1!$A$2:$A$9</c:f>
              <c:strCache>
                <c:ptCount val="8"/>
                <c:pt idx="0">
                  <c:v>Other activities</c:v>
                </c:pt>
                <c:pt idx="1">
                  <c:v>Commercialization</c:v>
                </c:pt>
                <c:pt idx="2">
                  <c:v>Scaling externally </c:v>
                </c:pt>
                <c:pt idx="3">
                  <c:v>Scaling internally</c:v>
                </c:pt>
                <c:pt idx="4">
                  <c:v>Testing external innovations</c:v>
                </c:pt>
                <c:pt idx="5">
                  <c:v>Testing homegrown innovations</c:v>
                </c:pt>
                <c:pt idx="6">
                  <c:v>Prototyping</c:v>
                </c:pt>
                <c:pt idx="7">
                  <c:v>Ideation</c:v>
                </c:pt>
              </c:strCache>
            </c:strRef>
          </c:cat>
          <c:val>
            <c:numRef>
              <c:f>Sheet1!$B$2:$B$9</c:f>
              <c:numCache>
                <c:formatCode>0%</c:formatCode>
                <c:ptCount val="8"/>
                <c:pt idx="0">
                  <c:v>0.151515151515152</c:v>
                </c:pt>
                <c:pt idx="1">
                  <c:v>0.545454545454545</c:v>
                </c:pt>
                <c:pt idx="2">
                  <c:v>0.666666666666667</c:v>
                </c:pt>
                <c:pt idx="3">
                  <c:v>0.878787878787879</c:v>
                </c:pt>
                <c:pt idx="4">
                  <c:v>0.727272727272727</c:v>
                </c:pt>
                <c:pt idx="5">
                  <c:v>1.0</c:v>
                </c:pt>
                <c:pt idx="6">
                  <c:v>0.939393939393939</c:v>
                </c:pt>
                <c:pt idx="7">
                  <c:v>0.96969696969697</c:v>
                </c:pt>
              </c:numCache>
            </c:numRef>
          </c:val>
        </c:ser>
        <c:dLbls>
          <c:showLegendKey val="0"/>
          <c:showVal val="1"/>
          <c:showCatName val="0"/>
          <c:showSerName val="0"/>
          <c:showPercent val="0"/>
          <c:showBubbleSize val="0"/>
        </c:dLbls>
        <c:gapWidth val="86"/>
        <c:axId val="2109529496"/>
        <c:axId val="2109964568"/>
      </c:barChart>
      <c:catAx>
        <c:axId val="2109529496"/>
        <c:scaling>
          <c:orientation val="minMax"/>
        </c:scaling>
        <c:delete val="0"/>
        <c:axPos val="l"/>
        <c:numFmt formatCode="General" sourceLinked="0"/>
        <c:majorTickMark val="out"/>
        <c:minorTickMark val="none"/>
        <c:tickLblPos val="nextTo"/>
        <c:txPr>
          <a:bodyPr/>
          <a:lstStyle/>
          <a:p>
            <a:pPr>
              <a:defRPr sz="1800" b="0"/>
            </a:pPr>
            <a:endParaRPr lang="en-US"/>
          </a:p>
        </c:txPr>
        <c:crossAx val="2109964568"/>
        <c:crosses val="autoZero"/>
        <c:auto val="1"/>
        <c:lblAlgn val="ctr"/>
        <c:lblOffset val="100"/>
        <c:noMultiLvlLbl val="0"/>
      </c:catAx>
      <c:valAx>
        <c:axId val="2109964568"/>
        <c:scaling>
          <c:orientation val="minMax"/>
          <c:max val="1.0"/>
        </c:scaling>
        <c:delete val="0"/>
        <c:axPos val="b"/>
        <c:numFmt formatCode="0%" sourceLinked="1"/>
        <c:majorTickMark val="out"/>
        <c:minorTickMark val="none"/>
        <c:tickLblPos val="nextTo"/>
        <c:crossAx val="2109529496"/>
        <c:crosses val="autoZero"/>
        <c:crossBetween val="between"/>
        <c:majorUnit val="0.5"/>
      </c:valAx>
    </c:plotArea>
    <c:plotVisOnly val="1"/>
    <c:dispBlanksAs val="gap"/>
    <c:showDLblsOverMax val="0"/>
  </c:chart>
  <c:spPr>
    <a:ln w="28575"/>
  </c:spPr>
  <c:txPr>
    <a:bodyPr/>
    <a:lstStyle/>
    <a:p>
      <a:pPr>
        <a:defRPr sz="1800"/>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2024746906637"/>
          <c:y val="0.0"/>
          <c:w val="0.580308756859938"/>
          <c:h val="0.943060504022549"/>
        </c:manualLayout>
      </c:layout>
      <c:barChart>
        <c:barDir val="bar"/>
        <c:grouping val="clustered"/>
        <c:varyColors val="0"/>
        <c:ser>
          <c:idx val="0"/>
          <c:order val="0"/>
          <c:tx>
            <c:strRef>
              <c:f>Sheet1!$B$1</c:f>
              <c:strCache>
                <c:ptCount val="1"/>
                <c:pt idx="0">
                  <c:v>Column1</c:v>
                </c:pt>
              </c:strCache>
            </c:strRef>
          </c:tx>
          <c:spPr>
            <a:solidFill>
              <a:schemeClr val="accent3">
                <a:lumMod val="75000"/>
              </a:schemeClr>
            </a:solidFill>
            <a:ln>
              <a:noFill/>
            </a:ln>
          </c:spPr>
          <c:invertIfNegative val="0"/>
          <c:dPt>
            <c:idx val="2"/>
            <c:invertIfNegative val="0"/>
            <c:bubble3D val="0"/>
            <c:spPr>
              <a:solidFill>
                <a:schemeClr val="accent1"/>
              </a:solidFill>
              <a:ln>
                <a:noFill/>
              </a:ln>
            </c:spPr>
          </c:dPt>
          <c:dPt>
            <c:idx val="5"/>
            <c:invertIfNegative val="0"/>
            <c:bubble3D val="0"/>
            <c:spPr>
              <a:solidFill>
                <a:schemeClr val="accent1"/>
              </a:solidFill>
              <a:ln>
                <a:noFill/>
              </a:ln>
            </c:spPr>
          </c:dPt>
          <c:dPt>
            <c:idx val="10"/>
            <c:invertIfNegative val="0"/>
            <c:bubble3D val="0"/>
            <c:spPr>
              <a:solidFill>
                <a:schemeClr val="accent1"/>
              </a:solidFill>
              <a:ln>
                <a:noFill/>
              </a:ln>
            </c:spPr>
          </c:dPt>
          <c:dPt>
            <c:idx val="11"/>
            <c:invertIfNegative val="0"/>
            <c:bubble3D val="0"/>
            <c:spPr>
              <a:solidFill>
                <a:schemeClr val="accent1"/>
              </a:solidFill>
              <a:ln>
                <a:noFill/>
              </a:ln>
            </c:spPr>
          </c:dPt>
          <c:dPt>
            <c:idx val="12"/>
            <c:invertIfNegative val="0"/>
            <c:bubble3D val="0"/>
            <c:spPr>
              <a:solidFill>
                <a:schemeClr val="accent1"/>
              </a:solidFill>
              <a:ln>
                <a:noFill/>
              </a:ln>
            </c:spPr>
          </c:dPt>
          <c:dPt>
            <c:idx val="15"/>
            <c:invertIfNegative val="0"/>
            <c:bubble3D val="0"/>
            <c:spPr>
              <a:solidFill>
                <a:schemeClr val="accent1"/>
              </a:solidFill>
              <a:ln>
                <a:no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Sheet1!$A$2:$A$17</c:f>
              <c:strCache>
                <c:ptCount val="16"/>
                <c:pt idx="0">
                  <c:v>Other responses</c:v>
                </c:pt>
                <c:pt idx="1">
                  <c:v>Price transparency</c:v>
                </c:pt>
                <c:pt idx="2">
                  <c:v>Community-based services</c:v>
                </c:pt>
                <c:pt idx="3">
                  <c:v>Devices</c:v>
                </c:pt>
                <c:pt idx="4">
                  <c:v>Patient safety</c:v>
                </c:pt>
                <c:pt idx="5">
                  <c:v>Wellness</c:v>
                </c:pt>
                <c:pt idx="6">
                  <c:v>Home-based care</c:v>
                </c:pt>
                <c:pt idx="7">
                  <c:v>Utilization</c:v>
                </c:pt>
                <c:pt idx="8">
                  <c:v>Intraprofessional communication</c:v>
                </c:pt>
                <c:pt idx="9">
                  <c:v>Clincal decision support</c:v>
                </c:pt>
                <c:pt idx="10">
                  <c:v>Population health</c:v>
                </c:pt>
                <c:pt idx="11">
                  <c:v>Workflow efficiencies</c:v>
                </c:pt>
                <c:pt idx="12">
                  <c:v>Patient engagement</c:v>
                </c:pt>
                <c:pt idx="13">
                  <c:v>Access</c:v>
                </c:pt>
                <c:pt idx="14">
                  <c:v>Disease-specific outcomes</c:v>
                </c:pt>
                <c:pt idx="15">
                  <c:v>Care coordination</c:v>
                </c:pt>
              </c:strCache>
            </c:strRef>
          </c:cat>
          <c:val>
            <c:numRef>
              <c:f>Sheet1!$B$2:$B$17</c:f>
              <c:numCache>
                <c:formatCode>0%</c:formatCode>
                <c:ptCount val="16"/>
                <c:pt idx="0">
                  <c:v>0.290322580645161</c:v>
                </c:pt>
                <c:pt idx="1">
                  <c:v>0.354838709677419</c:v>
                </c:pt>
                <c:pt idx="2">
                  <c:v>0.548387096774194</c:v>
                </c:pt>
                <c:pt idx="3">
                  <c:v>0.612903225806451</c:v>
                </c:pt>
                <c:pt idx="4">
                  <c:v>0.612903225806451</c:v>
                </c:pt>
                <c:pt idx="5">
                  <c:v>0.645161290322581</c:v>
                </c:pt>
                <c:pt idx="6">
                  <c:v>0.645161290322581</c:v>
                </c:pt>
                <c:pt idx="7">
                  <c:v>0.67741935483871</c:v>
                </c:pt>
                <c:pt idx="8">
                  <c:v>0.709677419354839</c:v>
                </c:pt>
                <c:pt idx="9">
                  <c:v>0.741935483870968</c:v>
                </c:pt>
                <c:pt idx="10">
                  <c:v>0.774193548387097</c:v>
                </c:pt>
                <c:pt idx="11">
                  <c:v>0.774193548387097</c:v>
                </c:pt>
                <c:pt idx="12">
                  <c:v>0.838709677419355</c:v>
                </c:pt>
                <c:pt idx="13">
                  <c:v>0.870967741935484</c:v>
                </c:pt>
                <c:pt idx="14">
                  <c:v>0.870967741935484</c:v>
                </c:pt>
                <c:pt idx="15">
                  <c:v>0.903225806451613</c:v>
                </c:pt>
              </c:numCache>
            </c:numRef>
          </c:val>
        </c:ser>
        <c:dLbls>
          <c:showLegendKey val="0"/>
          <c:showVal val="0"/>
          <c:showCatName val="0"/>
          <c:showSerName val="0"/>
          <c:showPercent val="0"/>
          <c:showBubbleSize val="0"/>
        </c:dLbls>
        <c:gapWidth val="70"/>
        <c:axId val="2109663112"/>
        <c:axId val="2109666264"/>
      </c:barChart>
      <c:catAx>
        <c:axId val="2109663112"/>
        <c:scaling>
          <c:orientation val="minMax"/>
        </c:scaling>
        <c:delete val="0"/>
        <c:axPos val="l"/>
        <c:numFmt formatCode="General" sourceLinked="0"/>
        <c:majorTickMark val="out"/>
        <c:minorTickMark val="none"/>
        <c:tickLblPos val="nextTo"/>
        <c:txPr>
          <a:bodyPr/>
          <a:lstStyle/>
          <a:p>
            <a:pPr>
              <a:defRPr sz="1600" b="0"/>
            </a:pPr>
            <a:endParaRPr lang="en-US"/>
          </a:p>
        </c:txPr>
        <c:crossAx val="2109666264"/>
        <c:crosses val="autoZero"/>
        <c:auto val="1"/>
        <c:lblAlgn val="ctr"/>
        <c:lblOffset val="100"/>
        <c:noMultiLvlLbl val="0"/>
      </c:catAx>
      <c:valAx>
        <c:axId val="2109666264"/>
        <c:scaling>
          <c:orientation val="minMax"/>
          <c:max val="1.0"/>
          <c:min val="0.0"/>
        </c:scaling>
        <c:delete val="0"/>
        <c:axPos val="b"/>
        <c:numFmt formatCode="0%" sourceLinked="1"/>
        <c:majorTickMark val="out"/>
        <c:minorTickMark val="none"/>
        <c:tickLblPos val="nextTo"/>
        <c:crossAx val="2109663112"/>
        <c:crosses val="autoZero"/>
        <c:crossBetween val="between"/>
        <c:majorUnit val="0.5"/>
      </c:valAx>
    </c:plotArea>
    <c:plotVisOnly val="1"/>
    <c:dispBlanksAs val="gap"/>
    <c:showDLblsOverMax val="0"/>
  </c:chart>
  <c:txPr>
    <a:bodyPr/>
    <a:lstStyle/>
    <a:p>
      <a:pPr>
        <a:defRPr sz="18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7FCB98-2BF5-48B0-8B54-FA7AEE4B2187}" type="doc">
      <dgm:prSet loTypeId="urn:microsoft.com/office/officeart/2005/8/layout/cycle3" loCatId="cycle" qsTypeId="urn:microsoft.com/office/officeart/2005/8/quickstyle/simple2" qsCatId="simple" csTypeId="urn:microsoft.com/office/officeart/2005/8/colors/colorful1" csCatId="colorful" phldr="1"/>
      <dgm:spPr/>
      <dgm:t>
        <a:bodyPr/>
        <a:lstStyle/>
        <a:p>
          <a:endParaRPr lang="en-US"/>
        </a:p>
      </dgm:t>
    </dgm:pt>
    <dgm:pt modelId="{E44FA0AF-1783-4063-9AD4-D7713AA76E25}">
      <dgm:prSet/>
      <dgm:spPr/>
      <dgm:t>
        <a:bodyPr/>
        <a:lstStyle/>
        <a:p>
          <a:pPr rtl="0"/>
          <a:r>
            <a:rPr lang="en-US" dirty="0" smtClean="0"/>
            <a:t>Evaluate Needs &amp; Opportunities</a:t>
          </a:r>
          <a:endParaRPr lang="en-US" dirty="0"/>
        </a:p>
      </dgm:t>
    </dgm:pt>
    <dgm:pt modelId="{7600A234-81B3-4220-956D-6BDC4E13CE90}" type="parTrans" cxnId="{3D25F8C4-2D23-43B1-90D7-CA47606279C0}">
      <dgm:prSet/>
      <dgm:spPr/>
      <dgm:t>
        <a:bodyPr/>
        <a:lstStyle/>
        <a:p>
          <a:endParaRPr lang="en-US"/>
        </a:p>
      </dgm:t>
    </dgm:pt>
    <dgm:pt modelId="{85D601FE-42DA-4E11-A3BB-EB9B863D2335}" type="sibTrans" cxnId="{3D25F8C4-2D23-43B1-90D7-CA47606279C0}">
      <dgm:prSet/>
      <dgm:spPr/>
      <dgm:t>
        <a:bodyPr/>
        <a:lstStyle/>
        <a:p>
          <a:endParaRPr lang="en-US"/>
        </a:p>
      </dgm:t>
    </dgm:pt>
    <dgm:pt modelId="{5C4CD52F-EF53-4A98-A236-BD3E71F1B0F5}">
      <dgm:prSet/>
      <dgm:spPr/>
      <dgm:t>
        <a:bodyPr/>
        <a:lstStyle/>
        <a:p>
          <a:pPr rtl="0"/>
          <a:r>
            <a:rPr lang="en-US" dirty="0" smtClean="0"/>
            <a:t>Brainstorm Workflows</a:t>
          </a:r>
          <a:endParaRPr lang="en-US" dirty="0"/>
        </a:p>
      </dgm:t>
    </dgm:pt>
    <dgm:pt modelId="{13340B48-572E-476E-841B-613CD51C3ED7}" type="parTrans" cxnId="{FFC1C671-8DC3-4C5B-A82B-E873EBA4959F}">
      <dgm:prSet/>
      <dgm:spPr/>
      <dgm:t>
        <a:bodyPr/>
        <a:lstStyle/>
        <a:p>
          <a:endParaRPr lang="en-US"/>
        </a:p>
      </dgm:t>
    </dgm:pt>
    <dgm:pt modelId="{6DE7844F-E0C0-41D2-880C-F765F6AB9B3A}" type="sibTrans" cxnId="{FFC1C671-8DC3-4C5B-A82B-E873EBA4959F}">
      <dgm:prSet/>
      <dgm:spPr/>
      <dgm:t>
        <a:bodyPr/>
        <a:lstStyle/>
        <a:p>
          <a:endParaRPr lang="en-US"/>
        </a:p>
      </dgm:t>
    </dgm:pt>
    <dgm:pt modelId="{474E83A5-1E95-447A-BBF2-EBFB74556CE5}">
      <dgm:prSet/>
      <dgm:spPr/>
      <dgm:t>
        <a:bodyPr/>
        <a:lstStyle/>
        <a:p>
          <a:pPr rtl="0"/>
          <a:r>
            <a:rPr lang="en-US" dirty="0" smtClean="0"/>
            <a:t>Brainstorm Accommodating Technology</a:t>
          </a:r>
          <a:endParaRPr lang="en-US" dirty="0"/>
        </a:p>
      </dgm:t>
    </dgm:pt>
    <dgm:pt modelId="{881E172B-B11D-4B81-B93E-EBCE5547F4E8}" type="parTrans" cxnId="{1197E0F7-C887-4DBB-9ED4-367A06EEA04D}">
      <dgm:prSet/>
      <dgm:spPr/>
      <dgm:t>
        <a:bodyPr/>
        <a:lstStyle/>
        <a:p>
          <a:endParaRPr lang="en-US"/>
        </a:p>
      </dgm:t>
    </dgm:pt>
    <dgm:pt modelId="{B85E5811-9950-4B2B-8DBF-43BB75F7E445}" type="sibTrans" cxnId="{1197E0F7-C887-4DBB-9ED4-367A06EEA04D}">
      <dgm:prSet/>
      <dgm:spPr/>
      <dgm:t>
        <a:bodyPr/>
        <a:lstStyle/>
        <a:p>
          <a:endParaRPr lang="en-US"/>
        </a:p>
      </dgm:t>
    </dgm:pt>
    <dgm:pt modelId="{097BC058-98D1-4782-AEA6-B0AF4CF4257D}">
      <dgm:prSet/>
      <dgm:spPr/>
      <dgm:t>
        <a:bodyPr/>
        <a:lstStyle/>
        <a:p>
          <a:pPr rtl="0"/>
          <a:r>
            <a:rPr lang="en-US" smtClean="0"/>
            <a:t>Bring in Vendors</a:t>
          </a:r>
          <a:endParaRPr lang="en-US"/>
        </a:p>
      </dgm:t>
    </dgm:pt>
    <dgm:pt modelId="{1BCC45F1-BA99-49A3-B315-4D34CAF3680E}" type="parTrans" cxnId="{73340D2B-2852-4926-A3D1-13F98A182AB7}">
      <dgm:prSet/>
      <dgm:spPr/>
      <dgm:t>
        <a:bodyPr/>
        <a:lstStyle/>
        <a:p>
          <a:endParaRPr lang="en-US"/>
        </a:p>
      </dgm:t>
    </dgm:pt>
    <dgm:pt modelId="{4B5A035B-6B17-4B8F-AD9A-A3D8E9C9728D}" type="sibTrans" cxnId="{73340D2B-2852-4926-A3D1-13F98A182AB7}">
      <dgm:prSet/>
      <dgm:spPr/>
      <dgm:t>
        <a:bodyPr/>
        <a:lstStyle/>
        <a:p>
          <a:endParaRPr lang="en-US"/>
        </a:p>
      </dgm:t>
    </dgm:pt>
    <dgm:pt modelId="{F12F2573-F5CD-4608-95CB-1390716FA58B}">
      <dgm:prSet/>
      <dgm:spPr/>
      <dgm:t>
        <a:bodyPr/>
        <a:lstStyle/>
        <a:p>
          <a:pPr rtl="0"/>
          <a:r>
            <a:rPr lang="en-US" smtClean="0"/>
            <a:t>Develop Solution</a:t>
          </a:r>
          <a:endParaRPr lang="en-US"/>
        </a:p>
      </dgm:t>
    </dgm:pt>
    <dgm:pt modelId="{74D54B2F-A0FE-435B-AE53-431D7B109B41}" type="parTrans" cxnId="{6E528D3C-328B-435E-B7B3-1EF1C49F34EF}">
      <dgm:prSet/>
      <dgm:spPr/>
      <dgm:t>
        <a:bodyPr/>
        <a:lstStyle/>
        <a:p>
          <a:endParaRPr lang="en-US"/>
        </a:p>
      </dgm:t>
    </dgm:pt>
    <dgm:pt modelId="{BA880C12-54B3-4DD3-9B5F-5DAE0CC02A6F}" type="sibTrans" cxnId="{6E528D3C-328B-435E-B7B3-1EF1C49F34EF}">
      <dgm:prSet/>
      <dgm:spPr/>
      <dgm:t>
        <a:bodyPr/>
        <a:lstStyle/>
        <a:p>
          <a:endParaRPr lang="en-US"/>
        </a:p>
      </dgm:t>
    </dgm:pt>
    <dgm:pt modelId="{DEEBC1D3-84D0-4F08-B5A0-14CFDFE516C8}">
      <dgm:prSet/>
      <dgm:spPr/>
      <dgm:t>
        <a:bodyPr/>
        <a:lstStyle/>
        <a:p>
          <a:pPr rtl="0"/>
          <a:r>
            <a:rPr lang="en-US" dirty="0" smtClean="0"/>
            <a:t>Internal non-Prod Pilot</a:t>
          </a:r>
          <a:endParaRPr lang="en-US" dirty="0"/>
        </a:p>
      </dgm:t>
    </dgm:pt>
    <dgm:pt modelId="{C5FC6DD5-54C5-4429-9E0B-9A2714B2E3A8}" type="parTrans" cxnId="{84C3E122-5EF9-41F3-9F54-B000C4D6C0CC}">
      <dgm:prSet/>
      <dgm:spPr/>
      <dgm:t>
        <a:bodyPr/>
        <a:lstStyle/>
        <a:p>
          <a:endParaRPr lang="en-US"/>
        </a:p>
      </dgm:t>
    </dgm:pt>
    <dgm:pt modelId="{0B616E7C-A7DB-4505-9A98-504E545E6421}" type="sibTrans" cxnId="{84C3E122-5EF9-41F3-9F54-B000C4D6C0CC}">
      <dgm:prSet/>
      <dgm:spPr/>
      <dgm:t>
        <a:bodyPr/>
        <a:lstStyle/>
        <a:p>
          <a:endParaRPr lang="en-US"/>
        </a:p>
      </dgm:t>
    </dgm:pt>
    <dgm:pt modelId="{1D574FB4-57A4-4BCB-B11D-3B1030F0CF9D}">
      <dgm:prSet/>
      <dgm:spPr/>
      <dgm:t>
        <a:bodyPr/>
        <a:lstStyle/>
        <a:p>
          <a:pPr rtl="0"/>
          <a:r>
            <a:rPr lang="en-US" smtClean="0"/>
            <a:t>Live POC in Labs</a:t>
          </a:r>
          <a:endParaRPr lang="en-US"/>
        </a:p>
      </dgm:t>
    </dgm:pt>
    <dgm:pt modelId="{8DA1303F-BA7E-4492-9494-F1717789BC33}" type="parTrans" cxnId="{5A8729B5-EBD3-4242-8DDF-7A2DCAEE59D3}">
      <dgm:prSet/>
      <dgm:spPr/>
      <dgm:t>
        <a:bodyPr/>
        <a:lstStyle/>
        <a:p>
          <a:endParaRPr lang="en-US"/>
        </a:p>
      </dgm:t>
    </dgm:pt>
    <dgm:pt modelId="{68B797AA-AFEB-42F8-B2A3-309123F676D8}" type="sibTrans" cxnId="{5A8729B5-EBD3-4242-8DDF-7A2DCAEE59D3}">
      <dgm:prSet/>
      <dgm:spPr/>
      <dgm:t>
        <a:bodyPr/>
        <a:lstStyle/>
        <a:p>
          <a:endParaRPr lang="en-US"/>
        </a:p>
      </dgm:t>
    </dgm:pt>
    <dgm:pt modelId="{B0850142-335C-4471-A8DD-34A9ACC5AE57}">
      <dgm:prSet/>
      <dgm:spPr/>
      <dgm:t>
        <a:bodyPr/>
        <a:lstStyle/>
        <a:p>
          <a:pPr rtl="0"/>
          <a:r>
            <a:rPr lang="en-US" dirty="0" smtClean="0"/>
            <a:t>Continued Refinement</a:t>
          </a:r>
          <a:endParaRPr lang="en-US" dirty="0"/>
        </a:p>
      </dgm:t>
    </dgm:pt>
    <dgm:pt modelId="{C222C5B0-41F4-425F-ABF7-5B6F80E7FBDA}" type="parTrans" cxnId="{E2FE4CB0-9225-479D-908E-59F5487EF386}">
      <dgm:prSet/>
      <dgm:spPr/>
      <dgm:t>
        <a:bodyPr/>
        <a:lstStyle/>
        <a:p>
          <a:endParaRPr lang="en-US"/>
        </a:p>
      </dgm:t>
    </dgm:pt>
    <dgm:pt modelId="{530FCAB6-D754-4586-BA89-D69A5AABE34F}" type="sibTrans" cxnId="{E2FE4CB0-9225-479D-908E-59F5487EF386}">
      <dgm:prSet/>
      <dgm:spPr/>
      <dgm:t>
        <a:bodyPr/>
        <a:lstStyle/>
        <a:p>
          <a:endParaRPr lang="en-US"/>
        </a:p>
      </dgm:t>
    </dgm:pt>
    <dgm:pt modelId="{BB8FF909-98D4-4AA7-A910-53E46F0A0793}">
      <dgm:prSet/>
      <dgm:spPr/>
      <dgm:t>
        <a:bodyPr/>
        <a:lstStyle/>
        <a:p>
          <a:pPr rtl="0"/>
          <a:r>
            <a:rPr lang="en-US" smtClean="0"/>
            <a:t>Evaluate Success/Outcomes</a:t>
          </a:r>
          <a:endParaRPr lang="en-US"/>
        </a:p>
      </dgm:t>
    </dgm:pt>
    <dgm:pt modelId="{DEA5E8DE-14A6-4796-9D66-EFB4D18B9018}" type="parTrans" cxnId="{F7258E27-3EC6-4198-B9D2-2EBA89B5A121}">
      <dgm:prSet/>
      <dgm:spPr/>
      <dgm:t>
        <a:bodyPr/>
        <a:lstStyle/>
        <a:p>
          <a:endParaRPr lang="en-US"/>
        </a:p>
      </dgm:t>
    </dgm:pt>
    <dgm:pt modelId="{35FB287A-C62B-49A8-B5B5-70601C7E5714}" type="sibTrans" cxnId="{F7258E27-3EC6-4198-B9D2-2EBA89B5A121}">
      <dgm:prSet/>
      <dgm:spPr/>
      <dgm:t>
        <a:bodyPr/>
        <a:lstStyle/>
        <a:p>
          <a:endParaRPr lang="en-US"/>
        </a:p>
      </dgm:t>
    </dgm:pt>
    <dgm:pt modelId="{06FA7C52-37D6-4052-9F6A-CF7770239DBC}">
      <dgm:prSet/>
      <dgm:spPr/>
      <dgm:t>
        <a:bodyPr/>
        <a:lstStyle/>
        <a:p>
          <a:pPr rtl="0"/>
          <a:r>
            <a:rPr lang="en-US" dirty="0" smtClean="0"/>
            <a:t>Campus Go/No-Go Decision</a:t>
          </a:r>
          <a:endParaRPr lang="en-US" dirty="0"/>
        </a:p>
      </dgm:t>
    </dgm:pt>
    <dgm:pt modelId="{752753E5-7A84-4185-8437-B3A0F7471B4F}" type="parTrans" cxnId="{16F52BB1-DCC4-4FE7-BB42-283104CE9BB7}">
      <dgm:prSet/>
      <dgm:spPr/>
      <dgm:t>
        <a:bodyPr/>
        <a:lstStyle/>
        <a:p>
          <a:endParaRPr lang="en-US"/>
        </a:p>
      </dgm:t>
    </dgm:pt>
    <dgm:pt modelId="{178DFBD9-AFC3-4634-9E23-7851CB0B1714}" type="sibTrans" cxnId="{16F52BB1-DCC4-4FE7-BB42-283104CE9BB7}">
      <dgm:prSet/>
      <dgm:spPr/>
      <dgm:t>
        <a:bodyPr/>
        <a:lstStyle/>
        <a:p>
          <a:endParaRPr lang="en-US"/>
        </a:p>
      </dgm:t>
    </dgm:pt>
    <dgm:pt modelId="{ECA0F334-8938-473B-BEB4-E36DA5770ADB}" type="pres">
      <dgm:prSet presAssocID="{DA7FCB98-2BF5-48B0-8B54-FA7AEE4B2187}" presName="Name0" presStyleCnt="0">
        <dgm:presLayoutVars>
          <dgm:dir/>
          <dgm:resizeHandles val="exact"/>
        </dgm:presLayoutVars>
      </dgm:prSet>
      <dgm:spPr/>
      <dgm:t>
        <a:bodyPr/>
        <a:lstStyle/>
        <a:p>
          <a:endParaRPr lang="en-US"/>
        </a:p>
      </dgm:t>
    </dgm:pt>
    <dgm:pt modelId="{BFBC5B6D-606D-49EC-B6BB-D305E4098025}" type="pres">
      <dgm:prSet presAssocID="{DA7FCB98-2BF5-48B0-8B54-FA7AEE4B2187}" presName="cycle" presStyleCnt="0"/>
      <dgm:spPr/>
    </dgm:pt>
    <dgm:pt modelId="{7014467E-FCC3-4475-A6F1-97D0ACA857C1}" type="pres">
      <dgm:prSet presAssocID="{E44FA0AF-1783-4063-9AD4-D7713AA76E25}" presName="nodeFirstNode" presStyleLbl="node1" presStyleIdx="0" presStyleCnt="10">
        <dgm:presLayoutVars>
          <dgm:bulletEnabled val="1"/>
        </dgm:presLayoutVars>
      </dgm:prSet>
      <dgm:spPr/>
      <dgm:t>
        <a:bodyPr/>
        <a:lstStyle/>
        <a:p>
          <a:endParaRPr lang="en-US"/>
        </a:p>
      </dgm:t>
    </dgm:pt>
    <dgm:pt modelId="{734DFF03-CB6E-406C-BD54-641E17B2FFC7}" type="pres">
      <dgm:prSet presAssocID="{85D601FE-42DA-4E11-A3BB-EB9B863D2335}" presName="sibTransFirstNode" presStyleLbl="bgShp" presStyleIdx="0" presStyleCnt="1"/>
      <dgm:spPr/>
      <dgm:t>
        <a:bodyPr/>
        <a:lstStyle/>
        <a:p>
          <a:endParaRPr lang="en-US"/>
        </a:p>
      </dgm:t>
    </dgm:pt>
    <dgm:pt modelId="{0ED1F08A-D549-4CAB-9C40-D43A2D1AD9B6}" type="pres">
      <dgm:prSet presAssocID="{5C4CD52F-EF53-4A98-A236-BD3E71F1B0F5}" presName="nodeFollowingNodes" presStyleLbl="node1" presStyleIdx="1" presStyleCnt="10">
        <dgm:presLayoutVars>
          <dgm:bulletEnabled val="1"/>
        </dgm:presLayoutVars>
      </dgm:prSet>
      <dgm:spPr/>
      <dgm:t>
        <a:bodyPr/>
        <a:lstStyle/>
        <a:p>
          <a:endParaRPr lang="en-US"/>
        </a:p>
      </dgm:t>
    </dgm:pt>
    <dgm:pt modelId="{C4F10417-9EC6-4BF4-89B4-C1C824110B33}" type="pres">
      <dgm:prSet presAssocID="{474E83A5-1E95-447A-BBF2-EBFB74556CE5}" presName="nodeFollowingNodes" presStyleLbl="node1" presStyleIdx="2" presStyleCnt="10">
        <dgm:presLayoutVars>
          <dgm:bulletEnabled val="1"/>
        </dgm:presLayoutVars>
      </dgm:prSet>
      <dgm:spPr/>
      <dgm:t>
        <a:bodyPr/>
        <a:lstStyle/>
        <a:p>
          <a:endParaRPr lang="en-US"/>
        </a:p>
      </dgm:t>
    </dgm:pt>
    <dgm:pt modelId="{A343F2D0-3AEE-4E2A-B2BB-2BD0BF12C79F}" type="pres">
      <dgm:prSet presAssocID="{097BC058-98D1-4782-AEA6-B0AF4CF4257D}" presName="nodeFollowingNodes" presStyleLbl="node1" presStyleIdx="3" presStyleCnt="10">
        <dgm:presLayoutVars>
          <dgm:bulletEnabled val="1"/>
        </dgm:presLayoutVars>
      </dgm:prSet>
      <dgm:spPr/>
      <dgm:t>
        <a:bodyPr/>
        <a:lstStyle/>
        <a:p>
          <a:endParaRPr lang="en-US"/>
        </a:p>
      </dgm:t>
    </dgm:pt>
    <dgm:pt modelId="{EC38EE12-D36F-4F04-9E10-3580DA26A56B}" type="pres">
      <dgm:prSet presAssocID="{F12F2573-F5CD-4608-95CB-1390716FA58B}" presName="nodeFollowingNodes" presStyleLbl="node1" presStyleIdx="4" presStyleCnt="10">
        <dgm:presLayoutVars>
          <dgm:bulletEnabled val="1"/>
        </dgm:presLayoutVars>
      </dgm:prSet>
      <dgm:spPr/>
      <dgm:t>
        <a:bodyPr/>
        <a:lstStyle/>
        <a:p>
          <a:endParaRPr lang="en-US"/>
        </a:p>
      </dgm:t>
    </dgm:pt>
    <dgm:pt modelId="{9C2AA1DF-59CC-4844-BFE5-5FE38257902E}" type="pres">
      <dgm:prSet presAssocID="{DEEBC1D3-84D0-4F08-B5A0-14CFDFE516C8}" presName="nodeFollowingNodes" presStyleLbl="node1" presStyleIdx="5" presStyleCnt="10">
        <dgm:presLayoutVars>
          <dgm:bulletEnabled val="1"/>
        </dgm:presLayoutVars>
      </dgm:prSet>
      <dgm:spPr/>
      <dgm:t>
        <a:bodyPr/>
        <a:lstStyle/>
        <a:p>
          <a:endParaRPr lang="en-US"/>
        </a:p>
      </dgm:t>
    </dgm:pt>
    <dgm:pt modelId="{28D3D234-06C6-4B6C-A980-AAC9CBD403EC}" type="pres">
      <dgm:prSet presAssocID="{1D574FB4-57A4-4BCB-B11D-3B1030F0CF9D}" presName="nodeFollowingNodes" presStyleLbl="node1" presStyleIdx="6" presStyleCnt="10">
        <dgm:presLayoutVars>
          <dgm:bulletEnabled val="1"/>
        </dgm:presLayoutVars>
      </dgm:prSet>
      <dgm:spPr/>
      <dgm:t>
        <a:bodyPr/>
        <a:lstStyle/>
        <a:p>
          <a:endParaRPr lang="en-US"/>
        </a:p>
      </dgm:t>
    </dgm:pt>
    <dgm:pt modelId="{4D641680-03E5-43AB-98F0-1A1ABC5A151D}" type="pres">
      <dgm:prSet presAssocID="{B0850142-335C-4471-A8DD-34A9ACC5AE57}" presName="nodeFollowingNodes" presStyleLbl="node1" presStyleIdx="7" presStyleCnt="10">
        <dgm:presLayoutVars>
          <dgm:bulletEnabled val="1"/>
        </dgm:presLayoutVars>
      </dgm:prSet>
      <dgm:spPr/>
      <dgm:t>
        <a:bodyPr/>
        <a:lstStyle/>
        <a:p>
          <a:endParaRPr lang="en-US"/>
        </a:p>
      </dgm:t>
    </dgm:pt>
    <dgm:pt modelId="{BACA86A6-00AF-4C4E-885F-C60F952D8860}" type="pres">
      <dgm:prSet presAssocID="{BB8FF909-98D4-4AA7-A910-53E46F0A0793}" presName="nodeFollowingNodes" presStyleLbl="node1" presStyleIdx="8" presStyleCnt="10">
        <dgm:presLayoutVars>
          <dgm:bulletEnabled val="1"/>
        </dgm:presLayoutVars>
      </dgm:prSet>
      <dgm:spPr/>
      <dgm:t>
        <a:bodyPr/>
        <a:lstStyle/>
        <a:p>
          <a:endParaRPr lang="en-US"/>
        </a:p>
      </dgm:t>
    </dgm:pt>
    <dgm:pt modelId="{12CD189D-BC52-41F2-876F-EA6024BE42C8}" type="pres">
      <dgm:prSet presAssocID="{06FA7C52-37D6-4052-9F6A-CF7770239DBC}" presName="nodeFollowingNodes" presStyleLbl="node1" presStyleIdx="9" presStyleCnt="10">
        <dgm:presLayoutVars>
          <dgm:bulletEnabled val="1"/>
        </dgm:presLayoutVars>
      </dgm:prSet>
      <dgm:spPr/>
      <dgm:t>
        <a:bodyPr/>
        <a:lstStyle/>
        <a:p>
          <a:endParaRPr lang="en-US"/>
        </a:p>
      </dgm:t>
    </dgm:pt>
  </dgm:ptLst>
  <dgm:cxnLst>
    <dgm:cxn modelId="{6CCF9B58-BA8D-4EE6-BC5A-D04204D4DC68}" type="presOf" srcId="{DA7FCB98-2BF5-48B0-8B54-FA7AEE4B2187}" destId="{ECA0F334-8938-473B-BEB4-E36DA5770ADB}" srcOrd="0" destOrd="0" presId="urn:microsoft.com/office/officeart/2005/8/layout/cycle3"/>
    <dgm:cxn modelId="{6E528D3C-328B-435E-B7B3-1EF1C49F34EF}" srcId="{DA7FCB98-2BF5-48B0-8B54-FA7AEE4B2187}" destId="{F12F2573-F5CD-4608-95CB-1390716FA58B}" srcOrd="4" destOrd="0" parTransId="{74D54B2F-A0FE-435B-AE53-431D7B109B41}" sibTransId="{BA880C12-54B3-4DD3-9B5F-5DAE0CC02A6F}"/>
    <dgm:cxn modelId="{21996C29-4ECC-448F-9F68-8B5EC4AD40F5}" type="presOf" srcId="{F12F2573-F5CD-4608-95CB-1390716FA58B}" destId="{EC38EE12-D36F-4F04-9E10-3580DA26A56B}" srcOrd="0" destOrd="0" presId="urn:microsoft.com/office/officeart/2005/8/layout/cycle3"/>
    <dgm:cxn modelId="{DEC9E83E-5AAE-4B37-BFE2-C6767A925275}" type="presOf" srcId="{85D601FE-42DA-4E11-A3BB-EB9B863D2335}" destId="{734DFF03-CB6E-406C-BD54-641E17B2FFC7}" srcOrd="0" destOrd="0" presId="urn:microsoft.com/office/officeart/2005/8/layout/cycle3"/>
    <dgm:cxn modelId="{F8A0AF14-7726-43D0-AE0F-89BFCE8D046A}" type="presOf" srcId="{06FA7C52-37D6-4052-9F6A-CF7770239DBC}" destId="{12CD189D-BC52-41F2-876F-EA6024BE42C8}" srcOrd="0" destOrd="0" presId="urn:microsoft.com/office/officeart/2005/8/layout/cycle3"/>
    <dgm:cxn modelId="{86CA522C-A888-42B4-BF49-799621F37123}" type="presOf" srcId="{474E83A5-1E95-447A-BBF2-EBFB74556CE5}" destId="{C4F10417-9EC6-4BF4-89B4-C1C824110B33}" srcOrd="0" destOrd="0" presId="urn:microsoft.com/office/officeart/2005/8/layout/cycle3"/>
    <dgm:cxn modelId="{5A8729B5-EBD3-4242-8DDF-7A2DCAEE59D3}" srcId="{DA7FCB98-2BF5-48B0-8B54-FA7AEE4B2187}" destId="{1D574FB4-57A4-4BCB-B11D-3B1030F0CF9D}" srcOrd="6" destOrd="0" parTransId="{8DA1303F-BA7E-4492-9494-F1717789BC33}" sibTransId="{68B797AA-AFEB-42F8-B2A3-309123F676D8}"/>
    <dgm:cxn modelId="{3D25F8C4-2D23-43B1-90D7-CA47606279C0}" srcId="{DA7FCB98-2BF5-48B0-8B54-FA7AEE4B2187}" destId="{E44FA0AF-1783-4063-9AD4-D7713AA76E25}" srcOrd="0" destOrd="0" parTransId="{7600A234-81B3-4220-956D-6BDC4E13CE90}" sibTransId="{85D601FE-42DA-4E11-A3BB-EB9B863D2335}"/>
    <dgm:cxn modelId="{E2FE4CB0-9225-479D-908E-59F5487EF386}" srcId="{DA7FCB98-2BF5-48B0-8B54-FA7AEE4B2187}" destId="{B0850142-335C-4471-A8DD-34A9ACC5AE57}" srcOrd="7" destOrd="0" parTransId="{C222C5B0-41F4-425F-ABF7-5B6F80E7FBDA}" sibTransId="{530FCAB6-D754-4586-BA89-D69A5AABE34F}"/>
    <dgm:cxn modelId="{46A90C82-CAB3-48A3-BAF1-5E2EB9E9793C}" type="presOf" srcId="{B0850142-335C-4471-A8DD-34A9ACC5AE57}" destId="{4D641680-03E5-43AB-98F0-1A1ABC5A151D}" srcOrd="0" destOrd="0" presId="urn:microsoft.com/office/officeart/2005/8/layout/cycle3"/>
    <dgm:cxn modelId="{3974A4C6-3E53-4045-B52A-C5587D296F94}" type="presOf" srcId="{1D574FB4-57A4-4BCB-B11D-3B1030F0CF9D}" destId="{28D3D234-06C6-4B6C-A980-AAC9CBD403EC}" srcOrd="0" destOrd="0" presId="urn:microsoft.com/office/officeart/2005/8/layout/cycle3"/>
    <dgm:cxn modelId="{8376D5EB-2659-4730-9C84-1424BC1BFA2A}" type="presOf" srcId="{E44FA0AF-1783-4063-9AD4-D7713AA76E25}" destId="{7014467E-FCC3-4475-A6F1-97D0ACA857C1}" srcOrd="0" destOrd="0" presId="urn:microsoft.com/office/officeart/2005/8/layout/cycle3"/>
    <dgm:cxn modelId="{1197E0F7-C887-4DBB-9ED4-367A06EEA04D}" srcId="{DA7FCB98-2BF5-48B0-8B54-FA7AEE4B2187}" destId="{474E83A5-1E95-447A-BBF2-EBFB74556CE5}" srcOrd="2" destOrd="0" parTransId="{881E172B-B11D-4B81-B93E-EBCE5547F4E8}" sibTransId="{B85E5811-9950-4B2B-8DBF-43BB75F7E445}"/>
    <dgm:cxn modelId="{FA802A58-6669-485F-B75D-69100553AAA3}" type="presOf" srcId="{097BC058-98D1-4782-AEA6-B0AF4CF4257D}" destId="{A343F2D0-3AEE-4E2A-B2BB-2BD0BF12C79F}" srcOrd="0" destOrd="0" presId="urn:microsoft.com/office/officeart/2005/8/layout/cycle3"/>
    <dgm:cxn modelId="{10D641F0-6394-4984-9DD2-0DBA21247B1D}" type="presOf" srcId="{DEEBC1D3-84D0-4F08-B5A0-14CFDFE516C8}" destId="{9C2AA1DF-59CC-4844-BFE5-5FE38257902E}" srcOrd="0" destOrd="0" presId="urn:microsoft.com/office/officeart/2005/8/layout/cycle3"/>
    <dgm:cxn modelId="{2526C2D3-8607-4313-825E-408BFC09616F}" type="presOf" srcId="{5C4CD52F-EF53-4A98-A236-BD3E71F1B0F5}" destId="{0ED1F08A-D549-4CAB-9C40-D43A2D1AD9B6}" srcOrd="0" destOrd="0" presId="urn:microsoft.com/office/officeart/2005/8/layout/cycle3"/>
    <dgm:cxn modelId="{F7258E27-3EC6-4198-B9D2-2EBA89B5A121}" srcId="{DA7FCB98-2BF5-48B0-8B54-FA7AEE4B2187}" destId="{BB8FF909-98D4-4AA7-A910-53E46F0A0793}" srcOrd="8" destOrd="0" parTransId="{DEA5E8DE-14A6-4796-9D66-EFB4D18B9018}" sibTransId="{35FB287A-C62B-49A8-B5B5-70601C7E5714}"/>
    <dgm:cxn modelId="{16F52BB1-DCC4-4FE7-BB42-283104CE9BB7}" srcId="{DA7FCB98-2BF5-48B0-8B54-FA7AEE4B2187}" destId="{06FA7C52-37D6-4052-9F6A-CF7770239DBC}" srcOrd="9" destOrd="0" parTransId="{752753E5-7A84-4185-8437-B3A0F7471B4F}" sibTransId="{178DFBD9-AFC3-4634-9E23-7851CB0B1714}"/>
    <dgm:cxn modelId="{73340D2B-2852-4926-A3D1-13F98A182AB7}" srcId="{DA7FCB98-2BF5-48B0-8B54-FA7AEE4B2187}" destId="{097BC058-98D1-4782-AEA6-B0AF4CF4257D}" srcOrd="3" destOrd="0" parTransId="{1BCC45F1-BA99-49A3-B315-4D34CAF3680E}" sibTransId="{4B5A035B-6B17-4B8F-AD9A-A3D8E9C9728D}"/>
    <dgm:cxn modelId="{84C3E122-5EF9-41F3-9F54-B000C4D6C0CC}" srcId="{DA7FCB98-2BF5-48B0-8B54-FA7AEE4B2187}" destId="{DEEBC1D3-84D0-4F08-B5A0-14CFDFE516C8}" srcOrd="5" destOrd="0" parTransId="{C5FC6DD5-54C5-4429-9E0B-9A2714B2E3A8}" sibTransId="{0B616E7C-A7DB-4505-9A98-504E545E6421}"/>
    <dgm:cxn modelId="{FFC1C671-8DC3-4C5B-A82B-E873EBA4959F}" srcId="{DA7FCB98-2BF5-48B0-8B54-FA7AEE4B2187}" destId="{5C4CD52F-EF53-4A98-A236-BD3E71F1B0F5}" srcOrd="1" destOrd="0" parTransId="{13340B48-572E-476E-841B-613CD51C3ED7}" sibTransId="{6DE7844F-E0C0-41D2-880C-F765F6AB9B3A}"/>
    <dgm:cxn modelId="{DC98276E-3C05-4C3C-9B55-3801D790961F}" type="presOf" srcId="{BB8FF909-98D4-4AA7-A910-53E46F0A0793}" destId="{BACA86A6-00AF-4C4E-885F-C60F952D8860}" srcOrd="0" destOrd="0" presId="urn:microsoft.com/office/officeart/2005/8/layout/cycle3"/>
    <dgm:cxn modelId="{582C22C9-4597-42DE-9551-D02F06B7A321}" type="presParOf" srcId="{ECA0F334-8938-473B-BEB4-E36DA5770ADB}" destId="{BFBC5B6D-606D-49EC-B6BB-D305E4098025}" srcOrd="0" destOrd="0" presId="urn:microsoft.com/office/officeart/2005/8/layout/cycle3"/>
    <dgm:cxn modelId="{148261E7-3415-423C-A0EF-794CC0D66E56}" type="presParOf" srcId="{BFBC5B6D-606D-49EC-B6BB-D305E4098025}" destId="{7014467E-FCC3-4475-A6F1-97D0ACA857C1}" srcOrd="0" destOrd="0" presId="urn:microsoft.com/office/officeart/2005/8/layout/cycle3"/>
    <dgm:cxn modelId="{B492435D-2086-4EAE-88A3-DEE522C486A6}" type="presParOf" srcId="{BFBC5B6D-606D-49EC-B6BB-D305E4098025}" destId="{734DFF03-CB6E-406C-BD54-641E17B2FFC7}" srcOrd="1" destOrd="0" presId="urn:microsoft.com/office/officeart/2005/8/layout/cycle3"/>
    <dgm:cxn modelId="{EEA5BDAC-5028-41C9-AB21-0F1E916E2573}" type="presParOf" srcId="{BFBC5B6D-606D-49EC-B6BB-D305E4098025}" destId="{0ED1F08A-D549-4CAB-9C40-D43A2D1AD9B6}" srcOrd="2" destOrd="0" presId="urn:microsoft.com/office/officeart/2005/8/layout/cycle3"/>
    <dgm:cxn modelId="{6DA11D8B-3141-46E4-B954-7DB6E5AE790E}" type="presParOf" srcId="{BFBC5B6D-606D-49EC-B6BB-D305E4098025}" destId="{C4F10417-9EC6-4BF4-89B4-C1C824110B33}" srcOrd="3" destOrd="0" presId="urn:microsoft.com/office/officeart/2005/8/layout/cycle3"/>
    <dgm:cxn modelId="{3AA9E3C8-DEC5-4CDC-AC01-7FC501D190F1}" type="presParOf" srcId="{BFBC5B6D-606D-49EC-B6BB-D305E4098025}" destId="{A343F2D0-3AEE-4E2A-B2BB-2BD0BF12C79F}" srcOrd="4" destOrd="0" presId="urn:microsoft.com/office/officeart/2005/8/layout/cycle3"/>
    <dgm:cxn modelId="{0C05AFC9-A01A-4E91-883E-2E762B0D5F2D}" type="presParOf" srcId="{BFBC5B6D-606D-49EC-B6BB-D305E4098025}" destId="{EC38EE12-D36F-4F04-9E10-3580DA26A56B}" srcOrd="5" destOrd="0" presId="urn:microsoft.com/office/officeart/2005/8/layout/cycle3"/>
    <dgm:cxn modelId="{7B502B58-CEC9-4888-88EA-668A7ED1C843}" type="presParOf" srcId="{BFBC5B6D-606D-49EC-B6BB-D305E4098025}" destId="{9C2AA1DF-59CC-4844-BFE5-5FE38257902E}" srcOrd="6" destOrd="0" presId="urn:microsoft.com/office/officeart/2005/8/layout/cycle3"/>
    <dgm:cxn modelId="{583F5F6E-57D5-413C-B5E9-E23DE5D03B67}" type="presParOf" srcId="{BFBC5B6D-606D-49EC-B6BB-D305E4098025}" destId="{28D3D234-06C6-4B6C-A980-AAC9CBD403EC}" srcOrd="7" destOrd="0" presId="urn:microsoft.com/office/officeart/2005/8/layout/cycle3"/>
    <dgm:cxn modelId="{2B243F3B-6BAA-43BD-91F8-BF8C7B86F21D}" type="presParOf" srcId="{BFBC5B6D-606D-49EC-B6BB-D305E4098025}" destId="{4D641680-03E5-43AB-98F0-1A1ABC5A151D}" srcOrd="8" destOrd="0" presId="urn:microsoft.com/office/officeart/2005/8/layout/cycle3"/>
    <dgm:cxn modelId="{629B974D-D487-4651-A34B-6495B093D4DB}" type="presParOf" srcId="{BFBC5B6D-606D-49EC-B6BB-D305E4098025}" destId="{BACA86A6-00AF-4C4E-885F-C60F952D8860}" srcOrd="9" destOrd="0" presId="urn:microsoft.com/office/officeart/2005/8/layout/cycle3"/>
    <dgm:cxn modelId="{DF185AEF-FC0C-419B-BC6F-E9C27BB6478C}" type="presParOf" srcId="{BFBC5B6D-606D-49EC-B6BB-D305E4098025}" destId="{12CD189D-BC52-41F2-876F-EA6024BE42C8}" srcOrd="10"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DFF03-CB6E-406C-BD54-641E17B2FFC7}">
      <dsp:nvSpPr>
        <dsp:cNvPr id="0" name=""/>
        <dsp:cNvSpPr/>
      </dsp:nvSpPr>
      <dsp:spPr>
        <a:xfrm>
          <a:off x="1819751" y="-70538"/>
          <a:ext cx="5504496" cy="5504496"/>
        </a:xfrm>
        <a:prstGeom prst="circularArrow">
          <a:avLst>
            <a:gd name="adj1" fmla="val 5544"/>
            <a:gd name="adj2" fmla="val 330680"/>
            <a:gd name="adj3" fmla="val 14846498"/>
            <a:gd name="adj4" fmla="val 16763054"/>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14467E-FCC3-4475-A6F1-97D0ACA857C1}">
      <dsp:nvSpPr>
        <dsp:cNvPr id="0" name=""/>
        <dsp:cNvSpPr/>
      </dsp:nvSpPr>
      <dsp:spPr>
        <a:xfrm>
          <a:off x="3919016" y="2942"/>
          <a:ext cx="1305966" cy="65298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Evaluate Needs &amp; Opportunities</a:t>
          </a:r>
          <a:endParaRPr lang="en-US" sz="1200" kern="1200" dirty="0"/>
        </a:p>
      </dsp:txBody>
      <dsp:txXfrm>
        <a:off x="3950892" y="34818"/>
        <a:ext cx="1242214" cy="589231"/>
      </dsp:txXfrm>
    </dsp:sp>
    <dsp:sp modelId="{0ED1F08A-D549-4CAB-9C40-D43A2D1AD9B6}">
      <dsp:nvSpPr>
        <dsp:cNvPr id="0" name=""/>
        <dsp:cNvSpPr/>
      </dsp:nvSpPr>
      <dsp:spPr>
        <a:xfrm>
          <a:off x="5298744" y="451243"/>
          <a:ext cx="1305966" cy="65298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Brainstorm Workflows</a:t>
          </a:r>
          <a:endParaRPr lang="en-US" sz="1200" kern="1200" dirty="0"/>
        </a:p>
      </dsp:txBody>
      <dsp:txXfrm>
        <a:off x="5330620" y="483119"/>
        <a:ext cx="1242214" cy="589231"/>
      </dsp:txXfrm>
    </dsp:sp>
    <dsp:sp modelId="{C4F10417-9EC6-4BF4-89B4-C1C824110B33}">
      <dsp:nvSpPr>
        <dsp:cNvPr id="0" name=""/>
        <dsp:cNvSpPr/>
      </dsp:nvSpPr>
      <dsp:spPr>
        <a:xfrm>
          <a:off x="6151463" y="1624909"/>
          <a:ext cx="1305966" cy="65298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Brainstorm Accommodating Technology</a:t>
          </a:r>
          <a:endParaRPr lang="en-US" sz="1200" kern="1200" dirty="0"/>
        </a:p>
      </dsp:txBody>
      <dsp:txXfrm>
        <a:off x="6183339" y="1656785"/>
        <a:ext cx="1242214" cy="589231"/>
      </dsp:txXfrm>
    </dsp:sp>
    <dsp:sp modelId="{A343F2D0-3AEE-4E2A-B2BB-2BD0BF12C79F}">
      <dsp:nvSpPr>
        <dsp:cNvPr id="0" name=""/>
        <dsp:cNvSpPr/>
      </dsp:nvSpPr>
      <dsp:spPr>
        <a:xfrm>
          <a:off x="6151463" y="3075641"/>
          <a:ext cx="1305966" cy="65298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Bring in Vendors</a:t>
          </a:r>
          <a:endParaRPr lang="en-US" sz="1200" kern="1200"/>
        </a:p>
      </dsp:txBody>
      <dsp:txXfrm>
        <a:off x="6183339" y="3107517"/>
        <a:ext cx="1242214" cy="589231"/>
      </dsp:txXfrm>
    </dsp:sp>
    <dsp:sp modelId="{EC38EE12-D36F-4F04-9E10-3580DA26A56B}">
      <dsp:nvSpPr>
        <dsp:cNvPr id="0" name=""/>
        <dsp:cNvSpPr/>
      </dsp:nvSpPr>
      <dsp:spPr>
        <a:xfrm>
          <a:off x="5298744" y="4249308"/>
          <a:ext cx="1305966" cy="65298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Develop Solution</a:t>
          </a:r>
          <a:endParaRPr lang="en-US" sz="1200" kern="1200"/>
        </a:p>
      </dsp:txBody>
      <dsp:txXfrm>
        <a:off x="5330620" y="4281184"/>
        <a:ext cx="1242214" cy="589231"/>
      </dsp:txXfrm>
    </dsp:sp>
    <dsp:sp modelId="{9C2AA1DF-59CC-4844-BFE5-5FE38257902E}">
      <dsp:nvSpPr>
        <dsp:cNvPr id="0" name=""/>
        <dsp:cNvSpPr/>
      </dsp:nvSpPr>
      <dsp:spPr>
        <a:xfrm>
          <a:off x="3919016" y="4697608"/>
          <a:ext cx="1305966" cy="652983"/>
        </a:xfrm>
        <a:prstGeom prst="round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Internal non-Prod Pilot</a:t>
          </a:r>
          <a:endParaRPr lang="en-US" sz="1200" kern="1200" dirty="0"/>
        </a:p>
      </dsp:txBody>
      <dsp:txXfrm>
        <a:off x="3950892" y="4729484"/>
        <a:ext cx="1242214" cy="589231"/>
      </dsp:txXfrm>
    </dsp:sp>
    <dsp:sp modelId="{28D3D234-06C6-4B6C-A980-AAC9CBD403EC}">
      <dsp:nvSpPr>
        <dsp:cNvPr id="0" name=""/>
        <dsp:cNvSpPr/>
      </dsp:nvSpPr>
      <dsp:spPr>
        <a:xfrm>
          <a:off x="2539288" y="4249308"/>
          <a:ext cx="1305966" cy="652983"/>
        </a:xfrm>
        <a:prstGeom prst="round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Live POC in Labs</a:t>
          </a:r>
          <a:endParaRPr lang="en-US" sz="1200" kern="1200"/>
        </a:p>
      </dsp:txBody>
      <dsp:txXfrm>
        <a:off x="2571164" y="4281184"/>
        <a:ext cx="1242214" cy="589231"/>
      </dsp:txXfrm>
    </dsp:sp>
    <dsp:sp modelId="{4D641680-03E5-43AB-98F0-1A1ABC5A151D}">
      <dsp:nvSpPr>
        <dsp:cNvPr id="0" name=""/>
        <dsp:cNvSpPr/>
      </dsp:nvSpPr>
      <dsp:spPr>
        <a:xfrm>
          <a:off x="1686570" y="3075641"/>
          <a:ext cx="1305966" cy="652983"/>
        </a:xfrm>
        <a:prstGeom prst="round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Continued Refinement</a:t>
          </a:r>
          <a:endParaRPr lang="en-US" sz="1200" kern="1200" dirty="0"/>
        </a:p>
      </dsp:txBody>
      <dsp:txXfrm>
        <a:off x="1718446" y="3107517"/>
        <a:ext cx="1242214" cy="589231"/>
      </dsp:txXfrm>
    </dsp:sp>
    <dsp:sp modelId="{BACA86A6-00AF-4C4E-885F-C60F952D8860}">
      <dsp:nvSpPr>
        <dsp:cNvPr id="0" name=""/>
        <dsp:cNvSpPr/>
      </dsp:nvSpPr>
      <dsp:spPr>
        <a:xfrm>
          <a:off x="1686570" y="1624909"/>
          <a:ext cx="1305966" cy="652983"/>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smtClean="0"/>
            <a:t>Evaluate Success/Outcomes</a:t>
          </a:r>
          <a:endParaRPr lang="en-US" sz="1200" kern="1200"/>
        </a:p>
      </dsp:txBody>
      <dsp:txXfrm>
        <a:off x="1718446" y="1656785"/>
        <a:ext cx="1242214" cy="589231"/>
      </dsp:txXfrm>
    </dsp:sp>
    <dsp:sp modelId="{12CD189D-BC52-41F2-876F-EA6024BE42C8}">
      <dsp:nvSpPr>
        <dsp:cNvPr id="0" name=""/>
        <dsp:cNvSpPr/>
      </dsp:nvSpPr>
      <dsp:spPr>
        <a:xfrm>
          <a:off x="2539288" y="451243"/>
          <a:ext cx="1305966" cy="652983"/>
        </a:xfrm>
        <a:prstGeom prst="round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t>Campus Go/No-Go Decision</a:t>
          </a:r>
          <a:endParaRPr lang="en-US" sz="1200" kern="1200" dirty="0"/>
        </a:p>
      </dsp:txBody>
      <dsp:txXfrm>
        <a:off x="2571164" y="483119"/>
        <a:ext cx="1242214" cy="58923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0.00909</cdr:x>
      <cdr:y>0.09317</cdr:y>
    </cdr:from>
    <cdr:to>
      <cdr:x>0.15455</cdr:x>
      <cdr:y>0.17082</cdr:y>
    </cdr:to>
    <cdr:sp macro="" textlink="">
      <cdr:nvSpPr>
        <cdr:cNvPr id="2" name="TextBox 1"/>
        <cdr:cNvSpPr txBox="1"/>
      </cdr:nvSpPr>
      <cdr:spPr>
        <a:xfrm xmlns:a="http://schemas.openxmlformats.org/drawingml/2006/main">
          <a:off x="76200" y="457200"/>
          <a:ext cx="12192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4" tIns="46657" rIns="93314" bIns="46657" rtlCol="0"/>
          <a:lstStyle>
            <a:lvl1pPr algn="l">
              <a:defRPr sz="1200"/>
            </a:lvl1pPr>
          </a:lstStyle>
          <a:p>
            <a:endParaRPr lang="en-US" dirty="0"/>
          </a:p>
        </p:txBody>
      </p:sp>
      <p:sp>
        <p:nvSpPr>
          <p:cNvPr id="3" name="Date Placeholder 2"/>
          <p:cNvSpPr>
            <a:spLocks noGrp="1"/>
          </p:cNvSpPr>
          <p:nvPr>
            <p:ph type="dt" idx="1"/>
          </p:nvPr>
        </p:nvSpPr>
        <p:spPr>
          <a:xfrm>
            <a:off x="3978133" y="0"/>
            <a:ext cx="3043343" cy="467072"/>
          </a:xfrm>
          <a:prstGeom prst="rect">
            <a:avLst/>
          </a:prstGeom>
        </p:spPr>
        <p:txBody>
          <a:bodyPr vert="horz" lIns="93314" tIns="46657" rIns="93314" bIns="46657" rtlCol="0"/>
          <a:lstStyle>
            <a:lvl1pPr algn="r">
              <a:defRPr sz="1200"/>
            </a:lvl1pPr>
          </a:lstStyle>
          <a:p>
            <a:fld id="{C36B41E4-41D2-4F2A-8287-3868A6492C9A}" type="datetimeFigureOut">
              <a:rPr lang="en-US" smtClean="0"/>
              <a:t>10/29/15</a:t>
            </a:fld>
            <a:endParaRPr lang="en-US" dirty="0"/>
          </a:p>
        </p:txBody>
      </p:sp>
      <p:sp>
        <p:nvSpPr>
          <p:cNvPr id="4" name="Slide Image Placeholder 3"/>
          <p:cNvSpPr>
            <a:spLocks noGrp="1" noRot="1" noChangeAspect="1"/>
          </p:cNvSpPr>
          <p:nvPr>
            <p:ph type="sldImg" idx="2"/>
          </p:nvPr>
        </p:nvSpPr>
        <p:spPr>
          <a:xfrm>
            <a:off x="1417638" y="1165225"/>
            <a:ext cx="4187825" cy="3140075"/>
          </a:xfrm>
          <a:prstGeom prst="rect">
            <a:avLst/>
          </a:prstGeom>
          <a:noFill/>
          <a:ln w="12700">
            <a:solidFill>
              <a:prstClr val="black"/>
            </a:solidFill>
          </a:ln>
        </p:spPr>
        <p:txBody>
          <a:bodyPr vert="horz" lIns="93314" tIns="46657" rIns="93314" bIns="46657"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14" tIns="46657" rIns="93314" bIns="4665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14" tIns="46657" rIns="93314" bIns="4665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7071"/>
          </a:xfrm>
          <a:prstGeom prst="rect">
            <a:avLst/>
          </a:prstGeom>
        </p:spPr>
        <p:txBody>
          <a:bodyPr vert="horz" lIns="93314" tIns="46657" rIns="93314" bIns="46657" rtlCol="0" anchor="b"/>
          <a:lstStyle>
            <a:lvl1pPr algn="r">
              <a:defRPr sz="1200"/>
            </a:lvl1pPr>
          </a:lstStyle>
          <a:p>
            <a:fld id="{5D195D82-B806-4D1E-A77D-2EA25410B557}" type="slidenum">
              <a:rPr lang="en-US" smtClean="0"/>
              <a:t>‹#›</a:t>
            </a:fld>
            <a:endParaRPr lang="en-US" dirty="0"/>
          </a:p>
        </p:txBody>
      </p:sp>
    </p:spTree>
    <p:extLst>
      <p:ext uri="{BB962C8B-B14F-4D97-AF65-F5344CB8AC3E}">
        <p14:creationId xmlns:p14="http://schemas.microsoft.com/office/powerpoint/2010/main" val="1825091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711200"/>
            <a:ext cx="4740275" cy="3554413"/>
          </a:xfrm>
        </p:spPr>
      </p:sp>
      <p:sp>
        <p:nvSpPr>
          <p:cNvPr id="3" name="Notes Placeholder 2"/>
          <p:cNvSpPr>
            <a:spLocks noGrp="1"/>
          </p:cNvSpPr>
          <p:nvPr>
            <p:ph type="body" idx="1"/>
          </p:nvPr>
        </p:nvSpPr>
        <p:spPr/>
        <p:txBody>
          <a:bodyPr/>
          <a:lstStyle/>
          <a:p>
            <a:pPr defTabSz="951979">
              <a:defRPr/>
            </a:pPr>
            <a:endParaRPr lang="en-US" b="0" dirty="0"/>
          </a:p>
        </p:txBody>
      </p:sp>
      <p:sp>
        <p:nvSpPr>
          <p:cNvPr id="4" name="Slide Number Placeholder 3"/>
          <p:cNvSpPr>
            <a:spLocks noGrp="1"/>
          </p:cNvSpPr>
          <p:nvPr>
            <p:ph type="sldNum" sz="quarter" idx="10"/>
          </p:nvPr>
        </p:nvSpPr>
        <p:spPr/>
        <p:txBody>
          <a:bodyPr/>
          <a:lstStyle/>
          <a:p>
            <a:fld id="{ACA86F3C-857F-42DD-B03B-3243D7015B92}" type="slidenum">
              <a:rPr lang="en-US" smtClean="0"/>
              <a:t>1</a:t>
            </a:fld>
            <a:endParaRPr lang="en-US" dirty="0"/>
          </a:p>
        </p:txBody>
      </p:sp>
    </p:spTree>
    <p:extLst>
      <p:ext uri="{BB962C8B-B14F-4D97-AF65-F5344CB8AC3E}">
        <p14:creationId xmlns:p14="http://schemas.microsoft.com/office/powerpoint/2010/main" val="3689178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18</a:t>
            </a:fld>
            <a:endParaRPr lang="en-US" dirty="0"/>
          </a:p>
        </p:txBody>
      </p:sp>
    </p:spTree>
    <p:extLst>
      <p:ext uri="{BB962C8B-B14F-4D97-AF65-F5344CB8AC3E}">
        <p14:creationId xmlns:p14="http://schemas.microsoft.com/office/powerpoint/2010/main" val="2008610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19</a:t>
            </a:fld>
            <a:endParaRPr lang="en-US" dirty="0"/>
          </a:p>
        </p:txBody>
      </p:sp>
    </p:spTree>
    <p:extLst>
      <p:ext uri="{BB962C8B-B14F-4D97-AF65-F5344CB8AC3E}">
        <p14:creationId xmlns:p14="http://schemas.microsoft.com/office/powerpoint/2010/main" val="1896177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20</a:t>
            </a:fld>
            <a:endParaRPr lang="en-US" dirty="0"/>
          </a:p>
        </p:txBody>
      </p:sp>
    </p:spTree>
    <p:extLst>
      <p:ext uri="{BB962C8B-B14F-4D97-AF65-F5344CB8AC3E}">
        <p14:creationId xmlns:p14="http://schemas.microsoft.com/office/powerpoint/2010/main" val="2816972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21</a:t>
            </a:fld>
            <a:endParaRPr lang="en-US" dirty="0"/>
          </a:p>
        </p:txBody>
      </p:sp>
    </p:spTree>
    <p:extLst>
      <p:ext uri="{BB962C8B-B14F-4D97-AF65-F5344CB8AC3E}">
        <p14:creationId xmlns:p14="http://schemas.microsoft.com/office/powerpoint/2010/main" val="2694296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22</a:t>
            </a:fld>
            <a:endParaRPr lang="en-US" dirty="0"/>
          </a:p>
        </p:txBody>
      </p:sp>
    </p:spTree>
    <p:extLst>
      <p:ext uri="{BB962C8B-B14F-4D97-AF65-F5344CB8AC3E}">
        <p14:creationId xmlns:p14="http://schemas.microsoft.com/office/powerpoint/2010/main" val="2562555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23</a:t>
            </a:fld>
            <a:endParaRPr lang="en-US" dirty="0"/>
          </a:p>
        </p:txBody>
      </p:sp>
    </p:spTree>
    <p:extLst>
      <p:ext uri="{BB962C8B-B14F-4D97-AF65-F5344CB8AC3E}">
        <p14:creationId xmlns:p14="http://schemas.microsoft.com/office/powerpoint/2010/main" val="35423871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24</a:t>
            </a:fld>
            <a:endParaRPr lang="en-US" dirty="0"/>
          </a:p>
        </p:txBody>
      </p:sp>
    </p:spTree>
    <p:extLst>
      <p:ext uri="{BB962C8B-B14F-4D97-AF65-F5344CB8AC3E}">
        <p14:creationId xmlns:p14="http://schemas.microsoft.com/office/powerpoint/2010/main" val="274190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2</a:t>
            </a:fld>
            <a:endParaRPr lang="en-US" dirty="0"/>
          </a:p>
        </p:txBody>
      </p:sp>
    </p:spTree>
    <p:extLst>
      <p:ext uri="{BB962C8B-B14F-4D97-AF65-F5344CB8AC3E}">
        <p14:creationId xmlns:p14="http://schemas.microsoft.com/office/powerpoint/2010/main" val="837948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17477A7-735A-4EA7-A516-2EAE4A5297C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70655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D492DC-71DD-4D82-A78E-3EBB48C5C064}"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05691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711200"/>
            <a:ext cx="4740275" cy="3554413"/>
          </a:xfrm>
        </p:spPr>
      </p:sp>
      <p:sp>
        <p:nvSpPr>
          <p:cNvPr id="3" name="Notes Placeholder 2"/>
          <p:cNvSpPr>
            <a:spLocks noGrp="1"/>
          </p:cNvSpPr>
          <p:nvPr>
            <p:ph type="body" idx="1"/>
          </p:nvPr>
        </p:nvSpPr>
        <p:spPr/>
        <p:txBody>
          <a:bodyPr/>
          <a:lstStyle/>
          <a:p>
            <a:pPr defTabSz="951979">
              <a:defRPr/>
            </a:pPr>
            <a:endParaRPr lang="en-US" b="0" dirty="0"/>
          </a:p>
        </p:txBody>
      </p:sp>
      <p:sp>
        <p:nvSpPr>
          <p:cNvPr id="4" name="Slide Number Placeholder 3"/>
          <p:cNvSpPr>
            <a:spLocks noGrp="1"/>
          </p:cNvSpPr>
          <p:nvPr>
            <p:ph type="sldNum" sz="quarter" idx="10"/>
          </p:nvPr>
        </p:nvSpPr>
        <p:spPr/>
        <p:txBody>
          <a:bodyPr/>
          <a:lstStyle/>
          <a:p>
            <a:fld id="{ACA86F3C-857F-42DD-B03B-3243D7015B92}" type="slidenum">
              <a:rPr lang="en-US" smtClean="0"/>
              <a:t>13</a:t>
            </a:fld>
            <a:endParaRPr lang="en-US" dirty="0"/>
          </a:p>
        </p:txBody>
      </p:sp>
    </p:spTree>
    <p:extLst>
      <p:ext uri="{BB962C8B-B14F-4D97-AF65-F5344CB8AC3E}">
        <p14:creationId xmlns:p14="http://schemas.microsoft.com/office/powerpoint/2010/main" val="2274568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14</a:t>
            </a:fld>
            <a:endParaRPr lang="en-US" dirty="0"/>
          </a:p>
        </p:txBody>
      </p:sp>
    </p:spTree>
    <p:extLst>
      <p:ext uri="{BB962C8B-B14F-4D97-AF65-F5344CB8AC3E}">
        <p14:creationId xmlns:p14="http://schemas.microsoft.com/office/powerpoint/2010/main" val="3533080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15</a:t>
            </a:fld>
            <a:endParaRPr lang="en-US" dirty="0"/>
          </a:p>
        </p:txBody>
      </p:sp>
    </p:spTree>
    <p:extLst>
      <p:ext uri="{BB962C8B-B14F-4D97-AF65-F5344CB8AC3E}">
        <p14:creationId xmlns:p14="http://schemas.microsoft.com/office/powerpoint/2010/main" val="1841146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16</a:t>
            </a:fld>
            <a:endParaRPr lang="en-US" dirty="0"/>
          </a:p>
        </p:txBody>
      </p:sp>
    </p:spTree>
    <p:extLst>
      <p:ext uri="{BB962C8B-B14F-4D97-AF65-F5344CB8AC3E}">
        <p14:creationId xmlns:p14="http://schemas.microsoft.com/office/powerpoint/2010/main" val="357904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CA86F3C-857F-42DD-B03B-3243D7015B92}" type="slidenum">
              <a:rPr lang="en-US" smtClean="0"/>
              <a:t>17</a:t>
            </a:fld>
            <a:endParaRPr lang="en-US" dirty="0"/>
          </a:p>
        </p:txBody>
      </p:sp>
    </p:spTree>
    <p:extLst>
      <p:ext uri="{BB962C8B-B14F-4D97-AF65-F5344CB8AC3E}">
        <p14:creationId xmlns:p14="http://schemas.microsoft.com/office/powerpoint/2010/main" val="1269302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017071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375981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4088576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6A8536D-95F8-43A4-8CC7-C9496C70ED8C}" type="datetime1">
              <a:rPr lang="en-US"/>
              <a:pPr>
                <a:defRPr/>
              </a:pPr>
              <a:t>10/29/15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39BFF1A9-1C15-42EA-8FAD-05E22E0086CF}" type="slidenum">
              <a:rPr lang="en-US"/>
              <a:pPr>
                <a:defRPr/>
              </a:pPr>
              <a:t>‹#›</a:t>
            </a:fld>
            <a:endParaRPr lang="en-US" dirty="0"/>
          </a:p>
        </p:txBody>
      </p:sp>
    </p:spTree>
    <p:extLst>
      <p:ext uri="{BB962C8B-B14F-4D97-AF65-F5344CB8AC3E}">
        <p14:creationId xmlns:p14="http://schemas.microsoft.com/office/powerpoint/2010/main" val="3825416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C49B8E3-1DFC-48B0-A130-A26808CAB016}" type="datetime1">
              <a:rPr lang="en-US"/>
              <a:pPr>
                <a:defRPr/>
              </a:pPr>
              <a:t>10/29/15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133C893D-1099-4476-ADB3-37E74B207A10}" type="slidenum">
              <a:rPr lang="en-US"/>
              <a:pPr>
                <a:defRPr/>
              </a:pPr>
              <a:t>‹#›</a:t>
            </a:fld>
            <a:endParaRPr lang="en-US" dirty="0"/>
          </a:p>
        </p:txBody>
      </p:sp>
    </p:spTree>
    <p:extLst>
      <p:ext uri="{BB962C8B-B14F-4D97-AF65-F5344CB8AC3E}">
        <p14:creationId xmlns:p14="http://schemas.microsoft.com/office/powerpoint/2010/main" val="1941670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DFDB87B-5C9E-4AC2-8E13-0650358626B7}" type="datetime1">
              <a:rPr lang="en-US"/>
              <a:pPr>
                <a:defRPr/>
              </a:pPr>
              <a:t>10/29/15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8B88F49-A9C6-4CDD-8684-3CAFF25F3A15}" type="slidenum">
              <a:rPr lang="en-US"/>
              <a:pPr>
                <a:defRPr/>
              </a:pPr>
              <a:t>‹#›</a:t>
            </a:fld>
            <a:endParaRPr lang="en-US" dirty="0"/>
          </a:p>
        </p:txBody>
      </p:sp>
    </p:spTree>
    <p:extLst>
      <p:ext uri="{BB962C8B-B14F-4D97-AF65-F5344CB8AC3E}">
        <p14:creationId xmlns:p14="http://schemas.microsoft.com/office/powerpoint/2010/main" val="2448083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0C4083-4F55-4F64-9B09-DC8C3678ADAC}" type="datetime1">
              <a:rPr lang="en-US"/>
              <a:pPr>
                <a:defRPr/>
              </a:pPr>
              <a:t>10/29/15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1F7973D-82F4-47A5-B01B-A30751E5C942}" type="slidenum">
              <a:rPr lang="en-US"/>
              <a:pPr>
                <a:defRPr/>
              </a:pPr>
              <a:t>‹#›</a:t>
            </a:fld>
            <a:endParaRPr lang="en-US" dirty="0"/>
          </a:p>
        </p:txBody>
      </p:sp>
    </p:spTree>
    <p:extLst>
      <p:ext uri="{BB962C8B-B14F-4D97-AF65-F5344CB8AC3E}">
        <p14:creationId xmlns:p14="http://schemas.microsoft.com/office/powerpoint/2010/main" val="255702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7F77D4D-015D-411E-B24C-9638E88E73BA}" type="datetime1">
              <a:rPr lang="en-US"/>
              <a:pPr>
                <a:defRPr/>
              </a:pPr>
              <a:t>10/29/15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D9AFF3D8-7A89-410A-AC5C-2D3D5D9F86A0}" type="slidenum">
              <a:rPr lang="en-US"/>
              <a:pPr>
                <a:defRPr/>
              </a:pPr>
              <a:t>‹#›</a:t>
            </a:fld>
            <a:endParaRPr lang="en-US" dirty="0"/>
          </a:p>
        </p:txBody>
      </p:sp>
    </p:spTree>
    <p:extLst>
      <p:ext uri="{BB962C8B-B14F-4D97-AF65-F5344CB8AC3E}">
        <p14:creationId xmlns:p14="http://schemas.microsoft.com/office/powerpoint/2010/main" val="4178666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A49997-04E3-4632-8335-1293926FF9FC}" type="datetime1">
              <a:rPr lang="en-US"/>
              <a:pPr>
                <a:defRPr/>
              </a:pPr>
              <a:t>10/29/15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24AB7B8A-8C97-4B44-A6F2-A2B02BDD110A}" type="slidenum">
              <a:rPr lang="en-US"/>
              <a:pPr>
                <a:defRPr/>
              </a:pPr>
              <a:t>‹#›</a:t>
            </a:fld>
            <a:endParaRPr lang="en-US" dirty="0"/>
          </a:p>
        </p:txBody>
      </p:sp>
    </p:spTree>
    <p:extLst>
      <p:ext uri="{BB962C8B-B14F-4D97-AF65-F5344CB8AC3E}">
        <p14:creationId xmlns:p14="http://schemas.microsoft.com/office/powerpoint/2010/main" val="1696936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1F5943C-D128-4277-8F46-CF85800F5543}" type="datetime1">
              <a:rPr lang="en-US"/>
              <a:pPr>
                <a:defRPr/>
              </a:pPr>
              <a:t>10/29/15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F75453C-B7C7-4326-B91F-D29B94C463CF}" type="slidenum">
              <a:rPr lang="en-US"/>
              <a:pPr>
                <a:defRPr/>
              </a:pPr>
              <a:t>‹#›</a:t>
            </a:fld>
            <a:endParaRPr lang="en-US" dirty="0"/>
          </a:p>
        </p:txBody>
      </p:sp>
    </p:spTree>
    <p:extLst>
      <p:ext uri="{BB962C8B-B14F-4D97-AF65-F5344CB8AC3E}">
        <p14:creationId xmlns:p14="http://schemas.microsoft.com/office/powerpoint/2010/main" val="1631536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9D7353-2CB5-4E6D-ADF3-E32D95D7AA9D}" type="datetime1">
              <a:rPr lang="en-US"/>
              <a:pPr>
                <a:defRPr/>
              </a:pPr>
              <a:t>10/29/15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DA83977-68B1-4709-B930-06143E8CFB96}" type="slidenum">
              <a:rPr lang="en-US"/>
              <a:pPr>
                <a:defRPr/>
              </a:pPr>
              <a:t>‹#›</a:t>
            </a:fld>
            <a:endParaRPr lang="en-US" dirty="0"/>
          </a:p>
        </p:txBody>
      </p:sp>
    </p:spTree>
    <p:extLst>
      <p:ext uri="{BB962C8B-B14F-4D97-AF65-F5344CB8AC3E}">
        <p14:creationId xmlns:p14="http://schemas.microsoft.com/office/powerpoint/2010/main" val="175648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918542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CECBD9-851E-4D06-80C5-D5CEFE7F1375}" type="datetime1">
              <a:rPr lang="en-US"/>
              <a:pPr>
                <a:defRPr/>
              </a:pPr>
              <a:t>10/29/15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0BF1C86A-A466-4250-8349-12F58AF706A6}" type="slidenum">
              <a:rPr lang="en-US"/>
              <a:pPr>
                <a:defRPr/>
              </a:pPr>
              <a:t>‹#›</a:t>
            </a:fld>
            <a:endParaRPr lang="en-US" dirty="0"/>
          </a:p>
        </p:txBody>
      </p:sp>
    </p:spTree>
    <p:extLst>
      <p:ext uri="{BB962C8B-B14F-4D97-AF65-F5344CB8AC3E}">
        <p14:creationId xmlns:p14="http://schemas.microsoft.com/office/powerpoint/2010/main" val="3836067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35DAFB-EDF2-4E8D-9273-7373260A6C26}" type="datetime1">
              <a:rPr lang="en-US"/>
              <a:pPr>
                <a:defRPr/>
              </a:pPr>
              <a:t>10/29/15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C5367B3-AED4-45F4-83E5-2F7E4742E8F0}" type="slidenum">
              <a:rPr lang="en-US"/>
              <a:pPr>
                <a:defRPr/>
              </a:pPr>
              <a:t>‹#›</a:t>
            </a:fld>
            <a:endParaRPr lang="en-US" dirty="0"/>
          </a:p>
        </p:txBody>
      </p:sp>
    </p:spTree>
    <p:extLst>
      <p:ext uri="{BB962C8B-B14F-4D97-AF65-F5344CB8AC3E}">
        <p14:creationId xmlns:p14="http://schemas.microsoft.com/office/powerpoint/2010/main" val="29486197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4DB366-CFCF-4A96-8DF6-D69EDA2E5377}" type="datetime1">
              <a:rPr lang="en-US"/>
              <a:pPr>
                <a:defRPr/>
              </a:pPr>
              <a:t>10/29/15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solidFill>
                <a:srgbClr val="40404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BCE597DC-831C-4AE3-8E40-DBEC50672D10}" type="slidenum">
              <a:rPr lang="en-US"/>
              <a:pPr>
                <a:defRPr/>
              </a:pPr>
              <a:t>‹#›</a:t>
            </a:fld>
            <a:endParaRPr lang="en-US" dirty="0"/>
          </a:p>
        </p:txBody>
      </p:sp>
    </p:spTree>
    <p:extLst>
      <p:ext uri="{BB962C8B-B14F-4D97-AF65-F5344CB8AC3E}">
        <p14:creationId xmlns:p14="http://schemas.microsoft.com/office/powerpoint/2010/main" val="641944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56896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4090557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112683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197165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864648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2603052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233C55-AC6E-4D3E-BE3A-48E09CB79A3A}" type="slidenum">
              <a:rPr lang="en-US" smtClean="0"/>
              <a:t>‹#›</a:t>
            </a:fld>
            <a:endParaRPr lang="en-US" dirty="0"/>
          </a:p>
        </p:txBody>
      </p:sp>
    </p:spTree>
    <p:extLst>
      <p:ext uri="{BB962C8B-B14F-4D97-AF65-F5344CB8AC3E}">
        <p14:creationId xmlns:p14="http://schemas.microsoft.com/office/powerpoint/2010/main" val="7353187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33C55-AC6E-4D3E-BE3A-48E09CB79A3A}" type="slidenum">
              <a:rPr lang="en-US" smtClean="0"/>
              <a:t>‹#›</a:t>
            </a:fld>
            <a:endParaRPr lang="en-US" dirty="0"/>
          </a:p>
        </p:txBody>
      </p:sp>
    </p:spTree>
    <p:extLst>
      <p:ext uri="{BB962C8B-B14F-4D97-AF65-F5344CB8AC3E}">
        <p14:creationId xmlns:p14="http://schemas.microsoft.com/office/powerpoint/2010/main" val="231446493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929292"/>
                </a:solidFill>
              </a:defRPr>
            </a:lvl1pPr>
          </a:lstStyle>
          <a:p>
            <a:pPr defTabSz="457200" fontAlgn="base">
              <a:spcBef>
                <a:spcPct val="0"/>
              </a:spcBef>
              <a:spcAft>
                <a:spcPct val="0"/>
              </a:spcAft>
              <a:defRPr/>
            </a:pPr>
            <a:fld id="{CB1D17A7-76F9-4E87-9317-D15847DF318E}" type="datetime1">
              <a:rPr lang="en-US">
                <a:ea typeface="ＭＳ Ｐゴシック" panose="020B0600070205080204" pitchFamily="34" charset="-128"/>
              </a:rPr>
              <a:pPr defTabSz="457200" fontAlgn="base">
                <a:spcBef>
                  <a:spcPct val="0"/>
                </a:spcBef>
                <a:spcAft>
                  <a:spcPct val="0"/>
                </a:spcAft>
                <a:defRPr/>
              </a:pPr>
              <a:t>10/29/15</a:t>
            </a:fld>
            <a:endParaRPr lang="en-US" dirty="0">
              <a:ea typeface="ＭＳ Ｐゴシック" panose="020B0600070205080204"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defTabSz="457200">
              <a:defRPr/>
            </a:pPr>
            <a:endParaRPr lang="en-US" dirty="0">
              <a:solidFill>
                <a:srgbClr val="404040">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29292"/>
                </a:solidFill>
              </a:defRPr>
            </a:lvl1pPr>
          </a:lstStyle>
          <a:p>
            <a:pPr defTabSz="457200" fontAlgn="base">
              <a:spcBef>
                <a:spcPct val="0"/>
              </a:spcBef>
              <a:spcAft>
                <a:spcPct val="0"/>
              </a:spcAft>
              <a:defRPr/>
            </a:pPr>
            <a:fld id="{A87C8F9E-F240-4B9A-AA88-EC6E711195A5}" type="slidenum">
              <a:rPr lang="en-US">
                <a:ea typeface="ＭＳ Ｐゴシック" panose="020B0600070205080204" pitchFamily="34" charset="-128"/>
              </a:rPr>
              <a:pPr defTabSz="457200" fontAlgn="base">
                <a:spcBef>
                  <a:spcPct val="0"/>
                </a:spcBef>
                <a:spcAft>
                  <a:spcPct val="0"/>
                </a:spcAft>
                <a:defRPr/>
              </a:pPr>
              <a:t>‹#›</a:t>
            </a:fld>
            <a:endParaRPr lang="en-US" dirty="0">
              <a:ea typeface="ＭＳ Ｐゴシック" panose="020B0600070205080204" pitchFamily="34" charset="-128"/>
            </a:endParaRPr>
          </a:p>
        </p:txBody>
      </p:sp>
    </p:spTree>
    <p:extLst>
      <p:ext uri="{BB962C8B-B14F-4D97-AF65-F5344CB8AC3E}">
        <p14:creationId xmlns:p14="http://schemas.microsoft.com/office/powerpoint/2010/main" val="6368467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itchFamily="-83" charset="-128"/>
          <a:cs typeface="ＭＳ Ｐゴシック" pitchFamily="-83" charset="-128"/>
        </a:defRPr>
      </a:lvl2pPr>
      <a:lvl3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itchFamily="-83" charset="-128"/>
          <a:cs typeface="ＭＳ Ｐゴシック" pitchFamily="-83" charset="-128"/>
        </a:defRPr>
      </a:lvl3pPr>
      <a:lvl4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itchFamily="-83" charset="-128"/>
          <a:cs typeface="ＭＳ Ｐゴシック" pitchFamily="-83" charset="-128"/>
        </a:defRPr>
      </a:lvl4pPr>
      <a:lvl5pPr algn="ctr" defTabSz="457200" rtl="0" eaLnBrk="0" fontAlgn="base" hangingPunct="0">
        <a:spcBef>
          <a:spcPct val="0"/>
        </a:spcBef>
        <a:spcAft>
          <a:spcPct val="0"/>
        </a:spcAft>
        <a:defRPr sz="4400">
          <a:solidFill>
            <a:schemeClr val="tx1"/>
          </a:solidFill>
          <a:latin typeface="Arial" panose="020B0604020202020204" pitchFamily="34" charset="0"/>
          <a:ea typeface="ＭＳ Ｐゴシック" pitchFamily="-83" charset="-128"/>
          <a:cs typeface="ＭＳ Ｐゴシック" pitchFamily="-83" charset="-128"/>
        </a:defRPr>
      </a:lvl5pPr>
      <a:lvl6pPr marL="457200" algn="ctr" defTabSz="457200" rtl="0" fontAlgn="base">
        <a:spcBef>
          <a:spcPct val="0"/>
        </a:spcBef>
        <a:spcAft>
          <a:spcPct val="0"/>
        </a:spcAft>
        <a:defRPr sz="4400">
          <a:solidFill>
            <a:schemeClr val="tx1"/>
          </a:solidFill>
          <a:latin typeface="Calibri" pitchFamily="-83" charset="0"/>
          <a:ea typeface="ＭＳ Ｐゴシック" pitchFamily="-83" charset="-128"/>
          <a:cs typeface="ＭＳ Ｐゴシック" pitchFamily="-83" charset="-128"/>
        </a:defRPr>
      </a:lvl6pPr>
      <a:lvl7pPr marL="914400" algn="ctr" defTabSz="457200" rtl="0" fontAlgn="base">
        <a:spcBef>
          <a:spcPct val="0"/>
        </a:spcBef>
        <a:spcAft>
          <a:spcPct val="0"/>
        </a:spcAft>
        <a:defRPr sz="4400">
          <a:solidFill>
            <a:schemeClr val="tx1"/>
          </a:solidFill>
          <a:latin typeface="Calibri" pitchFamily="-83" charset="0"/>
          <a:ea typeface="ＭＳ Ｐゴシック" pitchFamily="-83" charset="-128"/>
          <a:cs typeface="ＭＳ Ｐゴシック" pitchFamily="-83" charset="-128"/>
        </a:defRPr>
      </a:lvl7pPr>
      <a:lvl8pPr marL="1371600" algn="ctr" defTabSz="457200" rtl="0" fontAlgn="base">
        <a:spcBef>
          <a:spcPct val="0"/>
        </a:spcBef>
        <a:spcAft>
          <a:spcPct val="0"/>
        </a:spcAft>
        <a:defRPr sz="4400">
          <a:solidFill>
            <a:schemeClr val="tx1"/>
          </a:solidFill>
          <a:latin typeface="Calibri" pitchFamily="-83" charset="0"/>
          <a:ea typeface="ＭＳ Ｐゴシック" pitchFamily="-83" charset="-128"/>
          <a:cs typeface="ＭＳ Ｐゴシック" pitchFamily="-83" charset="-128"/>
        </a:defRPr>
      </a:lvl8pPr>
      <a:lvl9pPr marL="1828800" algn="ctr" defTabSz="457200" rtl="0" fontAlgn="base">
        <a:spcBef>
          <a:spcPct val="0"/>
        </a:spcBef>
        <a:spcAft>
          <a:spcPct val="0"/>
        </a:spcAft>
        <a:defRPr sz="4400">
          <a:solidFill>
            <a:schemeClr val="tx1"/>
          </a:solidFill>
          <a:latin typeface="Calibri" pitchFamily="-83" charset="0"/>
          <a:ea typeface="ＭＳ Ｐゴシック" pitchFamily="-83" charset="-128"/>
          <a:cs typeface="ＭＳ Ｐゴシック" pitchFamily="-8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3"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3"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3"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1.xml"/><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chart" Target="../charts/chart2.xml"/><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6.jp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mailto:mike.squires@blueprinthit.com" TargetMode="External"/><Relationship Id="rId5" Type="http://schemas.openxmlformats.org/officeDocument/2006/relationships/hyperlink" Target="http://www.blueprinthit.com/innovation" TargetMode="External"/><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8.png"/><Relationship Id="rId7" Type="http://schemas.openxmlformats.org/officeDocument/2006/relationships/image" Target="../media/image22.png"/><Relationship Id="rId8"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www.hackensackumc.org/" TargetMode="External"/><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39653"/>
          </a:xfrm>
          <a:prstGeom prst="rect">
            <a:avLst/>
          </a:prstGeom>
        </p:spPr>
      </p:pic>
      <p:sp>
        <p:nvSpPr>
          <p:cNvPr id="16" name="Rectangle 15"/>
          <p:cNvSpPr/>
          <p:nvPr/>
        </p:nvSpPr>
        <p:spPr>
          <a:xfrm>
            <a:off x="71251" y="929989"/>
            <a:ext cx="9144000" cy="3435171"/>
          </a:xfrm>
          <a:prstGeom prst="rect">
            <a:avLst/>
          </a:prstGeom>
          <a:noFill/>
          <a:ln>
            <a:noFill/>
          </a:ln>
          <a:effectLst/>
        </p:spPr>
        <p:txBody>
          <a:bodyPr wrap="square" anchor="ctr">
            <a:spAutoFit/>
          </a:bodyPr>
          <a:lstStyle/>
          <a:p>
            <a:endParaRPr lang="en-US" sz="1588" i="1"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pPr algn="ctr"/>
            <a:r>
              <a:rPr lang="en-US" sz="3600" b="1" dirty="0" smtClean="0">
                <a:solidFill>
                  <a:schemeClr val="accent1">
                    <a:lumMod val="50000"/>
                  </a:schemeClr>
                </a:solidFill>
              </a:rPr>
              <a:t>Innovation </a:t>
            </a:r>
            <a:r>
              <a:rPr lang="en-US" sz="3600" b="1" dirty="0">
                <a:solidFill>
                  <a:schemeClr val="accent1">
                    <a:lumMod val="50000"/>
                  </a:schemeClr>
                </a:solidFill>
              </a:rPr>
              <a:t>Centers: </a:t>
            </a:r>
            <a:r>
              <a:rPr lang="en-US" sz="3600" b="1" dirty="0" smtClean="0">
                <a:solidFill>
                  <a:schemeClr val="accent1">
                    <a:lumMod val="50000"/>
                  </a:schemeClr>
                </a:solidFill>
              </a:rPr>
              <a:t>From </a:t>
            </a:r>
            <a:br>
              <a:rPr lang="en-US" sz="3600" b="1" dirty="0" smtClean="0">
                <a:solidFill>
                  <a:schemeClr val="accent1">
                    <a:lumMod val="50000"/>
                  </a:schemeClr>
                </a:solidFill>
              </a:rPr>
            </a:br>
            <a:r>
              <a:rPr lang="en-US" sz="3600" b="1" dirty="0" smtClean="0">
                <a:solidFill>
                  <a:schemeClr val="accent1">
                    <a:lumMod val="50000"/>
                  </a:schemeClr>
                </a:solidFill>
              </a:rPr>
              <a:t>Hackensack </a:t>
            </a:r>
            <a:r>
              <a:rPr lang="en-US" sz="3600" b="1" dirty="0">
                <a:solidFill>
                  <a:schemeClr val="accent1">
                    <a:lumMod val="50000"/>
                  </a:schemeClr>
                </a:solidFill>
              </a:rPr>
              <a:t>University Medical Center’s </a:t>
            </a:r>
            <a:r>
              <a:rPr lang="en-US" sz="3600" b="1" dirty="0" smtClean="0">
                <a:solidFill>
                  <a:schemeClr val="accent1">
                    <a:lumMod val="50000"/>
                  </a:schemeClr>
                </a:solidFill>
              </a:rPr>
              <a:t/>
            </a:r>
            <a:br>
              <a:rPr lang="en-US" sz="3600" b="1" dirty="0" smtClean="0">
                <a:solidFill>
                  <a:schemeClr val="accent1">
                    <a:lumMod val="50000"/>
                  </a:schemeClr>
                </a:solidFill>
              </a:rPr>
            </a:br>
            <a:r>
              <a:rPr lang="en-US" sz="3600" b="1" dirty="0" smtClean="0">
                <a:solidFill>
                  <a:schemeClr val="accent1">
                    <a:lumMod val="50000"/>
                  </a:schemeClr>
                </a:solidFill>
              </a:rPr>
              <a:t>The </a:t>
            </a:r>
            <a:r>
              <a:rPr lang="en-US" sz="3600" b="1" dirty="0">
                <a:solidFill>
                  <a:schemeClr val="accent1">
                    <a:lumMod val="50000"/>
                  </a:schemeClr>
                </a:solidFill>
              </a:rPr>
              <a:t>Experience Lab to </a:t>
            </a:r>
            <a:r>
              <a:rPr lang="en-US" sz="3600" b="1" dirty="0" smtClean="0">
                <a:solidFill>
                  <a:schemeClr val="accent1">
                    <a:lumMod val="50000"/>
                  </a:schemeClr>
                </a:solidFill>
              </a:rPr>
              <a:t/>
            </a:r>
            <a:br>
              <a:rPr lang="en-US" sz="3600" b="1" dirty="0" smtClean="0">
                <a:solidFill>
                  <a:schemeClr val="accent1">
                    <a:lumMod val="50000"/>
                  </a:schemeClr>
                </a:solidFill>
              </a:rPr>
            </a:br>
            <a:r>
              <a:rPr lang="en-US" sz="3600" b="1" dirty="0" smtClean="0">
                <a:solidFill>
                  <a:schemeClr val="accent1">
                    <a:lumMod val="50000"/>
                  </a:schemeClr>
                </a:solidFill>
              </a:rPr>
              <a:t>Innovation </a:t>
            </a:r>
            <a:r>
              <a:rPr lang="en-US" sz="3600" b="1" dirty="0">
                <a:solidFill>
                  <a:schemeClr val="accent1">
                    <a:lumMod val="50000"/>
                  </a:schemeClr>
                </a:solidFill>
              </a:rPr>
              <a:t>Centers Across the </a:t>
            </a:r>
            <a:r>
              <a:rPr lang="en-US" sz="3600" b="1" dirty="0" smtClean="0">
                <a:solidFill>
                  <a:schemeClr val="accent1">
                    <a:lumMod val="50000"/>
                  </a:schemeClr>
                </a:solidFill>
              </a:rPr>
              <a:t>Country</a:t>
            </a:r>
            <a:r>
              <a:rPr lang="en-US" sz="1588" b="1" dirty="0"/>
              <a:t/>
            </a:r>
            <a:br>
              <a:rPr lang="en-US" sz="1588" b="1" dirty="0"/>
            </a:br>
            <a:endParaRPr lang="en-US" sz="1588" b="1" dirty="0"/>
          </a:p>
          <a:p>
            <a:endParaRPr lang="en-US" sz="1588"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endParaRPr lang="en-US" sz="1588" i="1"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endParaRPr lang="en-US" sz="971" dirty="0">
              <a:solidFill>
                <a:srgbClr val="0380E2"/>
              </a:solidFill>
              <a:latin typeface="Frutiger" panose="02000506040000020004" pitchFamily="50" charset="0"/>
              <a:ea typeface="Times New Roman" panose="02020603050405020304" pitchFamily="18" charset="0"/>
              <a:cs typeface="Helvetica" pitchFamily="34" charset="0"/>
            </a:endParaRPr>
          </a:p>
        </p:txBody>
      </p:sp>
      <p:sp>
        <p:nvSpPr>
          <p:cNvPr id="5" name="TextBox 4"/>
          <p:cNvSpPr txBox="1"/>
          <p:nvPr/>
        </p:nvSpPr>
        <p:spPr>
          <a:xfrm>
            <a:off x="605642" y="3503221"/>
            <a:ext cx="2921329" cy="878774"/>
          </a:xfrm>
          <a:prstGeom prst="rect">
            <a:avLst/>
          </a:prstGeom>
          <a:noFill/>
        </p:spPr>
        <p:txBody>
          <a:bodyPr wrap="square" rtlCol="0">
            <a:spAutoFit/>
          </a:bodyPr>
          <a:lstStyle/>
          <a:p>
            <a:endParaRPr lang="en-US" dirty="0"/>
          </a:p>
        </p:txBody>
      </p:sp>
      <p:pic>
        <p:nvPicPr>
          <p:cNvPr id="6" name="Picture 5"/>
          <p:cNvPicPr>
            <a:picLocks noChangeAspect="1"/>
          </p:cNvPicPr>
          <p:nvPr/>
        </p:nvPicPr>
        <p:blipFill rotWithShape="1">
          <a:blip r:embed="rId4"/>
          <a:srcRect l="12488" r="12762"/>
          <a:stretch/>
        </p:blipFill>
        <p:spPr>
          <a:xfrm>
            <a:off x="581891" y="3706482"/>
            <a:ext cx="3903469" cy="2935942"/>
          </a:xfrm>
          <a:prstGeom prst="rect">
            <a:avLst/>
          </a:prstGeom>
        </p:spPr>
      </p:pic>
      <p:pic>
        <p:nvPicPr>
          <p:cNvPr id="7" name="Picture 6"/>
          <p:cNvPicPr>
            <a:picLocks noChangeAspect="1"/>
          </p:cNvPicPr>
          <p:nvPr/>
        </p:nvPicPr>
        <p:blipFill rotWithShape="1">
          <a:blip r:embed="rId5"/>
          <a:srcRect l="12606" t="-487" r="12644" b="487"/>
          <a:stretch/>
        </p:blipFill>
        <p:spPr>
          <a:xfrm>
            <a:off x="4915072" y="3693921"/>
            <a:ext cx="3920169" cy="2948503"/>
          </a:xfrm>
          <a:prstGeom prst="rect">
            <a:avLst/>
          </a:prstGeom>
          <a:ln w="25400">
            <a:solidFill>
              <a:schemeClr val="accent1"/>
            </a:solidFill>
          </a:ln>
        </p:spPr>
      </p:pic>
      <p:sp>
        <p:nvSpPr>
          <p:cNvPr id="10" name="TextBox 9"/>
          <p:cNvSpPr txBox="1"/>
          <p:nvPr/>
        </p:nvSpPr>
        <p:spPr>
          <a:xfrm>
            <a:off x="7229660" y="5438898"/>
            <a:ext cx="4341544" cy="461665"/>
          </a:xfrm>
          <a:prstGeom prst="rect">
            <a:avLst/>
          </a:prstGeom>
          <a:noFill/>
        </p:spPr>
        <p:txBody>
          <a:bodyPr wrap="square" rtlCol="0">
            <a:spAutoFit/>
          </a:bodyPr>
          <a:lstStyle/>
          <a:p>
            <a:r>
              <a:rPr lang="en-US" sz="800" dirty="0" smtClean="0">
                <a:solidFill>
                  <a:schemeClr val="accent1">
                    <a:lumMod val="50000"/>
                  </a:schemeClr>
                </a:solidFill>
              </a:rPr>
              <a:t>Mike Squires, </a:t>
            </a:r>
            <a:br>
              <a:rPr lang="en-US" sz="800" dirty="0" smtClean="0">
                <a:solidFill>
                  <a:schemeClr val="accent1">
                    <a:lumMod val="50000"/>
                  </a:schemeClr>
                </a:solidFill>
              </a:rPr>
            </a:br>
            <a:r>
              <a:rPr lang="en-US" sz="800" dirty="0" smtClean="0">
                <a:solidFill>
                  <a:schemeClr val="accent1">
                    <a:lumMod val="50000"/>
                  </a:schemeClr>
                </a:solidFill>
              </a:rPr>
              <a:t>VP, Innovation &amp; Public Policy</a:t>
            </a:r>
            <a:br>
              <a:rPr lang="en-US" sz="800" dirty="0" smtClean="0">
                <a:solidFill>
                  <a:schemeClr val="accent1">
                    <a:lumMod val="50000"/>
                  </a:schemeClr>
                </a:solidFill>
              </a:rPr>
            </a:br>
            <a:r>
              <a:rPr lang="en-US" sz="800" dirty="0" err="1" smtClean="0">
                <a:solidFill>
                  <a:schemeClr val="accent1">
                    <a:lumMod val="50000"/>
                  </a:schemeClr>
                </a:solidFill>
              </a:rPr>
              <a:t>BluePrint</a:t>
            </a:r>
            <a:r>
              <a:rPr lang="en-US" sz="800" dirty="0" smtClean="0">
                <a:solidFill>
                  <a:schemeClr val="accent1">
                    <a:lumMod val="50000"/>
                  </a:schemeClr>
                </a:solidFill>
              </a:rPr>
              <a:t> Healthcare IT </a:t>
            </a:r>
            <a:endParaRPr lang="en-US" sz="800" dirty="0">
              <a:solidFill>
                <a:schemeClr val="accent1">
                  <a:lumMod val="50000"/>
                </a:schemeClr>
              </a:solidFill>
            </a:endParaRPr>
          </a:p>
        </p:txBody>
      </p:sp>
      <p:sp>
        <p:nvSpPr>
          <p:cNvPr id="25" name="TextBox 24"/>
          <p:cNvSpPr txBox="1"/>
          <p:nvPr/>
        </p:nvSpPr>
        <p:spPr>
          <a:xfrm>
            <a:off x="4897458" y="4051792"/>
            <a:ext cx="4341544" cy="307777"/>
          </a:xfrm>
          <a:prstGeom prst="rect">
            <a:avLst/>
          </a:prstGeom>
          <a:noFill/>
        </p:spPr>
        <p:txBody>
          <a:bodyPr wrap="square" rtlCol="0">
            <a:spAutoFit/>
          </a:bodyPr>
          <a:lstStyle/>
          <a:p>
            <a:r>
              <a:rPr lang="en-US" sz="1400" dirty="0" smtClean="0">
                <a:solidFill>
                  <a:schemeClr val="accent1">
                    <a:lumMod val="50000"/>
                  </a:schemeClr>
                </a:solidFill>
              </a:rPr>
              <a:t>Fall 2015 NJ/DV HIMSS Conference</a:t>
            </a:r>
          </a:p>
        </p:txBody>
      </p:sp>
      <p:sp>
        <p:nvSpPr>
          <p:cNvPr id="26" name="TextBox 25"/>
          <p:cNvSpPr txBox="1"/>
          <p:nvPr/>
        </p:nvSpPr>
        <p:spPr>
          <a:xfrm>
            <a:off x="47042" y="669519"/>
            <a:ext cx="6098675" cy="461665"/>
          </a:xfrm>
          <a:prstGeom prst="rect">
            <a:avLst/>
          </a:prstGeom>
          <a:noFill/>
        </p:spPr>
        <p:txBody>
          <a:bodyPr wrap="square" rtlCol="0">
            <a:spAutoFit/>
          </a:bodyPr>
          <a:lstStyle/>
          <a:p>
            <a:r>
              <a:rPr lang="en-US" sz="2400" b="1" dirty="0" smtClean="0">
                <a:solidFill>
                  <a:schemeClr val="accent1">
                    <a:lumMod val="50000"/>
                  </a:schemeClr>
                </a:solidFill>
              </a:rPr>
              <a:t>Fall 2015 NJ/DV HIMSS Conference</a:t>
            </a:r>
          </a:p>
        </p:txBody>
      </p:sp>
    </p:spTree>
    <p:extLst>
      <p:ext uri="{BB962C8B-B14F-4D97-AF65-F5344CB8AC3E}">
        <p14:creationId xmlns:p14="http://schemas.microsoft.com/office/powerpoint/2010/main" val="19150818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The Process</a:t>
            </a:r>
            <a:endParaRPr lang="en-US" sz="3200" dirty="0">
              <a:solidFill>
                <a:prstClr val="white">
                  <a:lumMod val="50000"/>
                </a:prstClr>
              </a:solidFill>
              <a:cs typeface="Arial"/>
            </a:endParaRPr>
          </a:p>
        </p:txBody>
      </p:sp>
      <p:sp>
        <p:nvSpPr>
          <p:cNvPr id="5"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Live Experience Labs</a:t>
            </a:r>
            <a:endParaRPr lang="en-US" sz="4000" b="1" dirty="0">
              <a:solidFill>
                <a:srgbClr val="0054A6"/>
              </a:solidFill>
              <a:latin typeface="Arial Bold" panose="020B0704020202020204" pitchFamily="34" charset="0"/>
              <a:cs typeface="Arial Bold" panose="020B0704020202020204" pitchFamily="34" charset="0"/>
            </a:endParaRPr>
          </a:p>
        </p:txBody>
      </p:sp>
      <p:graphicFrame>
        <p:nvGraphicFramePr>
          <p:cNvPr id="2" name="Diagram 1"/>
          <p:cNvGraphicFramePr/>
          <p:nvPr>
            <p:extLst/>
          </p:nvPr>
        </p:nvGraphicFramePr>
        <p:xfrm>
          <a:off x="0" y="1088454"/>
          <a:ext cx="9144000" cy="53535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531952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Results &amp; Guidelines</a:t>
            </a:r>
            <a:endParaRPr lang="en-US" sz="3200" dirty="0">
              <a:solidFill>
                <a:prstClr val="white">
                  <a:lumMod val="50000"/>
                </a:prstClr>
              </a:solidFill>
              <a:cs typeface="Arial"/>
            </a:endParaRPr>
          </a:p>
        </p:txBody>
      </p:sp>
      <p:sp>
        <p:nvSpPr>
          <p:cNvPr id="5"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Live Experience Labs</a:t>
            </a:r>
            <a:endParaRPr lang="en-US" sz="4000" b="1" dirty="0">
              <a:solidFill>
                <a:srgbClr val="0054A6"/>
              </a:solidFill>
              <a:latin typeface="Arial Bold" panose="020B0704020202020204" pitchFamily="34" charset="0"/>
              <a:cs typeface="Arial Bold" panose="020B0704020202020204" pitchFamily="34" charset="0"/>
            </a:endParaRPr>
          </a:p>
        </p:txBody>
      </p:sp>
      <p:sp>
        <p:nvSpPr>
          <p:cNvPr id="2" name="TextBox 1"/>
          <p:cNvSpPr txBox="1"/>
          <p:nvPr/>
        </p:nvSpPr>
        <p:spPr>
          <a:xfrm>
            <a:off x="774357" y="1680519"/>
            <a:ext cx="7284594" cy="4893647"/>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404040"/>
                </a:solidFill>
              </a:rPr>
              <a:t>8 technologies introduced in 2015 will be adopted house-wide in 2016</a:t>
            </a:r>
          </a:p>
          <a:p>
            <a:pPr marL="342900" indent="-342900">
              <a:buFont typeface="Wingdings" panose="05000000000000000000" pitchFamily="2" charset="2"/>
              <a:buChar char="Ø"/>
            </a:pPr>
            <a:endParaRPr lang="en-US" sz="2400" dirty="0">
              <a:solidFill>
                <a:srgbClr val="404040"/>
              </a:solidFill>
            </a:endParaRPr>
          </a:p>
          <a:p>
            <a:pPr marL="342900" indent="-342900">
              <a:buFont typeface="Wingdings" panose="05000000000000000000" pitchFamily="2" charset="2"/>
              <a:buChar char="Ø"/>
            </a:pPr>
            <a:r>
              <a:rPr lang="en-US" sz="2400" dirty="0" smtClean="0">
                <a:solidFill>
                  <a:srgbClr val="404040"/>
                </a:solidFill>
              </a:rPr>
              <a:t>Align with the organization</a:t>
            </a:r>
          </a:p>
          <a:p>
            <a:pPr marL="800100" lvl="1" indent="-342900">
              <a:buFont typeface="Wingdings" panose="05000000000000000000" pitchFamily="2" charset="2"/>
              <a:buChar char="Ø"/>
            </a:pPr>
            <a:r>
              <a:rPr lang="en-US" sz="2400" dirty="0" smtClean="0">
                <a:solidFill>
                  <a:srgbClr val="404040"/>
                </a:solidFill>
              </a:rPr>
              <a:t>There needs to be a need</a:t>
            </a:r>
          </a:p>
          <a:p>
            <a:pPr marL="342900" indent="-342900">
              <a:buFont typeface="Wingdings" panose="05000000000000000000" pitchFamily="2" charset="2"/>
              <a:buChar char="Ø"/>
            </a:pPr>
            <a:endParaRPr lang="en-US" sz="2400" dirty="0">
              <a:solidFill>
                <a:srgbClr val="404040"/>
              </a:solidFill>
            </a:endParaRPr>
          </a:p>
          <a:p>
            <a:pPr marL="342900" indent="-342900">
              <a:buFont typeface="Wingdings" panose="05000000000000000000" pitchFamily="2" charset="2"/>
              <a:buChar char="Ø"/>
            </a:pPr>
            <a:r>
              <a:rPr lang="en-US" sz="2400" dirty="0" smtClean="0">
                <a:solidFill>
                  <a:srgbClr val="404040"/>
                </a:solidFill>
              </a:rPr>
              <a:t>Keep the fire stoked</a:t>
            </a:r>
          </a:p>
          <a:p>
            <a:pPr marL="800100" lvl="1" indent="-342900">
              <a:buFont typeface="Wingdings" panose="05000000000000000000" pitchFamily="2" charset="2"/>
              <a:buChar char="Ø"/>
            </a:pPr>
            <a:r>
              <a:rPr lang="en-US" sz="2400" dirty="0" smtClean="0">
                <a:solidFill>
                  <a:srgbClr val="404040"/>
                </a:solidFill>
              </a:rPr>
              <a:t>Continuous nurse &amp; doctor feedback</a:t>
            </a:r>
          </a:p>
          <a:p>
            <a:pPr marL="800100" lvl="1" indent="-342900">
              <a:buFont typeface="Wingdings" panose="05000000000000000000" pitchFamily="2" charset="2"/>
              <a:buChar char="Ø"/>
            </a:pPr>
            <a:r>
              <a:rPr lang="en-US" sz="2400" dirty="0" smtClean="0">
                <a:solidFill>
                  <a:srgbClr val="404040"/>
                </a:solidFill>
              </a:rPr>
              <a:t>Continuous patient rounding</a:t>
            </a:r>
          </a:p>
          <a:p>
            <a:pPr marL="342900" indent="-342900">
              <a:buFont typeface="Wingdings" panose="05000000000000000000" pitchFamily="2" charset="2"/>
              <a:buChar char="Ø"/>
            </a:pPr>
            <a:endParaRPr lang="en-US" sz="2400" dirty="0" smtClean="0">
              <a:solidFill>
                <a:srgbClr val="404040"/>
              </a:solidFill>
            </a:endParaRPr>
          </a:p>
          <a:p>
            <a:pPr marL="342900" indent="-342900">
              <a:buFont typeface="Wingdings" panose="05000000000000000000" pitchFamily="2" charset="2"/>
              <a:buChar char="Ø"/>
            </a:pPr>
            <a:r>
              <a:rPr lang="en-US" sz="2400" dirty="0" smtClean="0">
                <a:solidFill>
                  <a:srgbClr val="404040"/>
                </a:solidFill>
              </a:rPr>
              <a:t>All or nothing technology?</a:t>
            </a:r>
          </a:p>
          <a:p>
            <a:pPr marL="800100" lvl="1" indent="-342900">
              <a:buFont typeface="Wingdings" panose="05000000000000000000" pitchFamily="2" charset="2"/>
              <a:buChar char="Ø"/>
            </a:pPr>
            <a:r>
              <a:rPr lang="en-US" sz="2400" dirty="0" smtClean="0">
                <a:solidFill>
                  <a:srgbClr val="404040"/>
                </a:solidFill>
              </a:rPr>
              <a:t>Physicians can’t be targeted, they practice everywhere</a:t>
            </a:r>
            <a:endParaRPr lang="en-US" sz="2400" dirty="0">
              <a:solidFill>
                <a:srgbClr val="404040"/>
              </a:solidFill>
            </a:endParaRPr>
          </a:p>
        </p:txBody>
      </p:sp>
    </p:spTree>
    <p:extLst>
      <p:ext uri="{BB962C8B-B14F-4D97-AF65-F5344CB8AC3E}">
        <p14:creationId xmlns:p14="http://schemas.microsoft.com/office/powerpoint/2010/main" val="13826946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 name="TextBox 3"/>
          <p:cNvSpPr txBox="1">
            <a:spLocks noChangeArrowheads="1"/>
          </p:cNvSpPr>
          <p:nvPr/>
        </p:nvSpPr>
        <p:spPr bwMode="auto">
          <a:xfrm>
            <a:off x="0" y="1434166"/>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7525" indent="-517525">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algn="ctr" defTabSz="457200" fontAlgn="base">
              <a:spcBef>
                <a:spcPct val="0"/>
              </a:spcBef>
              <a:spcAft>
                <a:spcPct val="0"/>
              </a:spcAft>
              <a:buFontTx/>
              <a:buNone/>
            </a:pPr>
            <a:r>
              <a:rPr lang="en-US" sz="4400" b="1" dirty="0" smtClean="0">
                <a:solidFill>
                  <a:srgbClr val="0054A6"/>
                </a:solidFill>
                <a:latin typeface="Arial Bold" panose="020B0704020202020204" pitchFamily="34" charset="0"/>
                <a:cs typeface="Arial Bold" panose="020B0704020202020204" pitchFamily="34" charset="0"/>
              </a:rPr>
              <a:t>Thank You</a:t>
            </a:r>
          </a:p>
        </p:txBody>
      </p:sp>
      <p:pic>
        <p:nvPicPr>
          <p:cNvPr id="50" name="Picture 5" descr="HUMC_wtag_PMS.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79725" y="2785993"/>
            <a:ext cx="2211625" cy="99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585395" y="5746075"/>
            <a:ext cx="3935143" cy="525235"/>
            <a:chOff x="4046765" y="5659792"/>
            <a:chExt cx="3935143" cy="525235"/>
          </a:xfrm>
        </p:grpSpPr>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6765" y="5659792"/>
              <a:ext cx="525235" cy="525235"/>
            </a:xfrm>
            <a:prstGeom prst="rect">
              <a:avLst/>
            </a:prstGeom>
          </p:spPr>
        </p:pic>
        <p:sp>
          <p:nvSpPr>
            <p:cNvPr id="6" name="TextBox 5"/>
            <p:cNvSpPr txBox="1"/>
            <p:nvPr/>
          </p:nvSpPr>
          <p:spPr>
            <a:xfrm>
              <a:off x="4572000" y="5737743"/>
              <a:ext cx="3409908" cy="400110"/>
            </a:xfrm>
            <a:prstGeom prst="rect">
              <a:avLst/>
            </a:prstGeom>
            <a:noFill/>
          </p:spPr>
          <p:txBody>
            <a:bodyPr wrap="none" rtlCol="0">
              <a:spAutoFit/>
            </a:bodyPr>
            <a:lstStyle/>
            <a:p>
              <a:r>
                <a:rPr lang="en-US" sz="2000" dirty="0" smtClean="0">
                  <a:solidFill>
                    <a:srgbClr val="404040"/>
                  </a:solidFill>
                </a:rPr>
                <a:t>Srab@HackensackUMC.org</a:t>
              </a:r>
              <a:endParaRPr lang="en-US" sz="2000" dirty="0">
                <a:solidFill>
                  <a:srgbClr val="404040"/>
                </a:solidFill>
              </a:endParaRPr>
            </a:p>
          </p:txBody>
        </p:sp>
      </p:grpSp>
      <p:grpSp>
        <p:nvGrpSpPr>
          <p:cNvPr id="9" name="Group 8"/>
          <p:cNvGrpSpPr/>
          <p:nvPr/>
        </p:nvGrpSpPr>
        <p:grpSpPr>
          <a:xfrm>
            <a:off x="83912" y="5746075"/>
            <a:ext cx="2306492" cy="525235"/>
            <a:chOff x="486682" y="5954724"/>
            <a:chExt cx="2306492" cy="525235"/>
          </a:xfrm>
        </p:grpSpPr>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682" y="5954724"/>
              <a:ext cx="525235" cy="525235"/>
            </a:xfrm>
            <a:prstGeom prst="rect">
              <a:avLst/>
            </a:prstGeom>
          </p:spPr>
        </p:pic>
        <p:sp>
          <p:nvSpPr>
            <p:cNvPr id="8" name="TextBox 7"/>
            <p:cNvSpPr txBox="1"/>
            <p:nvPr/>
          </p:nvSpPr>
          <p:spPr>
            <a:xfrm>
              <a:off x="1011917" y="6032675"/>
              <a:ext cx="1781257" cy="400110"/>
            </a:xfrm>
            <a:prstGeom prst="rect">
              <a:avLst/>
            </a:prstGeom>
            <a:noFill/>
          </p:spPr>
          <p:txBody>
            <a:bodyPr wrap="none" rtlCol="0">
              <a:spAutoFit/>
            </a:bodyPr>
            <a:lstStyle/>
            <a:p>
              <a:r>
                <a:rPr lang="en-US" sz="2000" dirty="0" smtClean="0">
                  <a:solidFill>
                    <a:srgbClr val="404040"/>
                  </a:solidFill>
                </a:rPr>
                <a:t>551-996-3669</a:t>
              </a:r>
              <a:endParaRPr lang="en-US" sz="2000" dirty="0">
                <a:solidFill>
                  <a:srgbClr val="404040"/>
                </a:solidFill>
              </a:endParaRPr>
            </a:p>
          </p:txBody>
        </p:sp>
      </p:grpSp>
      <p:sp>
        <p:nvSpPr>
          <p:cNvPr id="12" name="TextBox 11"/>
          <p:cNvSpPr txBox="1"/>
          <p:nvPr/>
        </p:nvSpPr>
        <p:spPr>
          <a:xfrm>
            <a:off x="0" y="5061858"/>
            <a:ext cx="9144000" cy="461665"/>
          </a:xfrm>
          <a:prstGeom prst="rect">
            <a:avLst/>
          </a:prstGeom>
          <a:noFill/>
        </p:spPr>
        <p:txBody>
          <a:bodyPr wrap="square" rtlCol="0">
            <a:spAutoFit/>
          </a:bodyPr>
          <a:lstStyle/>
          <a:p>
            <a:pPr algn="ctr"/>
            <a:r>
              <a:rPr lang="en-US" sz="2400" dirty="0" smtClean="0">
                <a:solidFill>
                  <a:srgbClr val="404040"/>
                </a:solidFill>
              </a:rPr>
              <a:t>Contact or Follow Dr. Shafiq Rab</a:t>
            </a:r>
            <a:endParaRPr lang="en-US" sz="2400" dirty="0">
              <a:solidFill>
                <a:srgbClr val="404040"/>
              </a:solidFill>
            </a:endParaRPr>
          </a:p>
        </p:txBody>
      </p:sp>
      <p:grpSp>
        <p:nvGrpSpPr>
          <p:cNvPr id="4" name="Group 3"/>
          <p:cNvGrpSpPr/>
          <p:nvPr/>
        </p:nvGrpSpPr>
        <p:grpSpPr>
          <a:xfrm>
            <a:off x="6783155" y="5761463"/>
            <a:ext cx="2304683" cy="525235"/>
            <a:chOff x="6783155" y="5761463"/>
            <a:chExt cx="2304683" cy="525235"/>
          </a:xfrm>
        </p:grpSpPr>
        <p:sp>
          <p:nvSpPr>
            <p:cNvPr id="7" name="Rectangle 6"/>
            <p:cNvSpPr/>
            <p:nvPr/>
          </p:nvSpPr>
          <p:spPr>
            <a:xfrm>
              <a:off x="7232843" y="5783526"/>
              <a:ext cx="1854995" cy="400110"/>
            </a:xfrm>
            <a:prstGeom prst="rect">
              <a:avLst/>
            </a:prstGeom>
          </p:spPr>
          <p:txBody>
            <a:bodyPr wrap="none">
              <a:spAutoFit/>
            </a:bodyPr>
            <a:lstStyle/>
            <a:p>
              <a:pPr defTabSz="457200" fontAlgn="base">
                <a:spcBef>
                  <a:spcPct val="0"/>
                </a:spcBef>
                <a:spcAft>
                  <a:spcPct val="0"/>
                </a:spcAft>
              </a:pPr>
              <a:r>
                <a:rPr lang="en-US" sz="2000" dirty="0">
                  <a:solidFill>
                    <a:srgbClr val="000000"/>
                  </a:solidFill>
                  <a:cs typeface="Arial" panose="020B0604020202020204" pitchFamily="34" charset="0"/>
                </a:rPr>
                <a:t>@CIOSHAFIQ</a:t>
              </a:r>
            </a:p>
          </p:txBody>
        </p:sp>
        <p:pic>
          <p:nvPicPr>
            <p:cNvPr id="1026" name="Picture 2" descr="http://www.ilariatoschi.com/images1/bannertwitter.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3155" y="5761463"/>
              <a:ext cx="525235" cy="5252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306157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118" y="5331892"/>
            <a:ext cx="1789809" cy="905643"/>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44000" cy="639653"/>
          </a:xfrm>
          <a:prstGeom prst="rect">
            <a:avLst/>
          </a:prstGeom>
        </p:spPr>
      </p:pic>
      <p:sp>
        <p:nvSpPr>
          <p:cNvPr id="9" name="TextBox 8"/>
          <p:cNvSpPr txBox="1"/>
          <p:nvPr/>
        </p:nvSpPr>
        <p:spPr>
          <a:xfrm>
            <a:off x="5555968" y="6581001"/>
            <a:ext cx="3352800" cy="276999"/>
          </a:xfrm>
          <a:prstGeom prst="rect">
            <a:avLst/>
          </a:prstGeom>
          <a:noFill/>
        </p:spPr>
        <p:txBody>
          <a:bodyPr wrap="square" rtlCol="0">
            <a:spAutoFit/>
          </a:bodyPr>
          <a:lstStyle/>
          <a:p>
            <a:r>
              <a:rPr lang="en-US" sz="1200" dirty="0">
                <a:solidFill>
                  <a:schemeClr val="bg1">
                    <a:lumMod val="50000"/>
                  </a:schemeClr>
                </a:solidFill>
              </a:rPr>
              <a:t>© 2015 BluePrint Healthcare IT. All rights reserved.</a:t>
            </a:r>
          </a:p>
        </p:txBody>
      </p:sp>
      <p:sp>
        <p:nvSpPr>
          <p:cNvPr id="16" name="Rectangle 15"/>
          <p:cNvSpPr/>
          <p:nvPr/>
        </p:nvSpPr>
        <p:spPr>
          <a:xfrm>
            <a:off x="230195" y="1497152"/>
            <a:ext cx="8540835" cy="3951274"/>
          </a:xfrm>
          <a:prstGeom prst="rect">
            <a:avLst/>
          </a:prstGeom>
          <a:noFill/>
          <a:ln>
            <a:noFill/>
          </a:ln>
          <a:effectLst/>
        </p:spPr>
        <p:txBody>
          <a:bodyPr wrap="square" anchor="ctr">
            <a:spAutoFit/>
          </a:bodyPr>
          <a:lstStyle/>
          <a:p>
            <a:endParaRPr lang="en-US" sz="1588" i="1"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r>
              <a:rPr lang="en-US" sz="3883" b="1" dirty="0" smtClean="0">
                <a:solidFill>
                  <a:schemeClr val="accent1">
                    <a:lumMod val="50000"/>
                  </a:schemeClr>
                </a:solidFill>
              </a:rPr>
              <a:t>Learnings from </a:t>
            </a:r>
          </a:p>
          <a:p>
            <a:r>
              <a:rPr lang="en-US" sz="3883" b="1" dirty="0" smtClean="0">
                <a:solidFill>
                  <a:schemeClr val="accent1">
                    <a:lumMod val="50000"/>
                  </a:schemeClr>
                </a:solidFill>
              </a:rPr>
              <a:t>Healthcare Innovation Centers:</a:t>
            </a:r>
            <a:br>
              <a:rPr lang="en-US" sz="3883" b="1" dirty="0" smtClean="0">
                <a:solidFill>
                  <a:schemeClr val="accent1">
                    <a:lumMod val="50000"/>
                  </a:schemeClr>
                </a:solidFill>
              </a:rPr>
            </a:br>
            <a:r>
              <a:rPr lang="en-US" sz="3200" b="1" dirty="0" smtClean="0">
                <a:solidFill>
                  <a:schemeClr val="accent1">
                    <a:lumMod val="50000"/>
                  </a:schemeClr>
                </a:solidFill>
              </a:rPr>
              <a:t>Based on </a:t>
            </a:r>
            <a:br>
              <a:rPr lang="en-US" sz="3200" b="1" dirty="0" smtClean="0">
                <a:solidFill>
                  <a:schemeClr val="accent1">
                    <a:lumMod val="50000"/>
                  </a:schemeClr>
                </a:solidFill>
              </a:rPr>
            </a:br>
            <a:r>
              <a:rPr lang="en-US" sz="3200" b="1" dirty="0" smtClean="0">
                <a:solidFill>
                  <a:schemeClr val="accent1">
                    <a:lumMod val="50000"/>
                  </a:schemeClr>
                </a:solidFill>
              </a:rPr>
              <a:t>Five Innovation </a:t>
            </a:r>
            <a:r>
              <a:rPr lang="en-US" sz="3200" b="1" dirty="0">
                <a:solidFill>
                  <a:schemeClr val="accent1">
                    <a:lumMod val="50000"/>
                  </a:schemeClr>
                </a:solidFill>
              </a:rPr>
              <a:t>Centers Summit </a:t>
            </a:r>
            <a:r>
              <a:rPr lang="en-US" sz="3200" b="1" dirty="0" smtClean="0">
                <a:solidFill>
                  <a:schemeClr val="accent1">
                    <a:lumMod val="50000"/>
                  </a:schemeClr>
                </a:solidFill>
              </a:rPr>
              <a:t>Workshops</a:t>
            </a:r>
          </a:p>
          <a:p>
            <a:r>
              <a:rPr lang="en-US" sz="2000" b="1" dirty="0" smtClean="0">
                <a:solidFill>
                  <a:schemeClr val="accent1">
                    <a:lumMod val="50000"/>
                  </a:schemeClr>
                </a:solidFill>
              </a:rPr>
              <a:t>produced by </a:t>
            </a:r>
            <a:r>
              <a:rPr lang="en-US" sz="2000" b="1" dirty="0" err="1" smtClean="0">
                <a:solidFill>
                  <a:schemeClr val="accent1">
                    <a:lumMod val="50000"/>
                  </a:schemeClr>
                </a:solidFill>
              </a:rPr>
              <a:t>BluePrint</a:t>
            </a:r>
            <a:r>
              <a:rPr lang="en-US" sz="2000" b="1" dirty="0" smtClean="0">
                <a:solidFill>
                  <a:schemeClr val="accent1">
                    <a:lumMod val="50000"/>
                  </a:schemeClr>
                </a:solidFill>
              </a:rPr>
              <a:t> Innovation Exchange</a:t>
            </a:r>
            <a:r>
              <a:rPr lang="en-US" sz="3883" b="1" dirty="0">
                <a:solidFill>
                  <a:schemeClr val="accent1">
                    <a:lumMod val="50000"/>
                  </a:schemeClr>
                </a:solidFill>
              </a:rPr>
              <a:t/>
            </a:r>
            <a:br>
              <a:rPr lang="en-US" sz="3883" b="1" dirty="0">
                <a:solidFill>
                  <a:schemeClr val="accent1">
                    <a:lumMod val="50000"/>
                  </a:schemeClr>
                </a:solidFill>
              </a:rPr>
            </a:br>
            <a:r>
              <a:rPr lang="en-US" sz="1588" b="1" dirty="0"/>
              <a:t/>
            </a:r>
            <a:br>
              <a:rPr lang="en-US" sz="1588" b="1" dirty="0"/>
            </a:br>
            <a:endParaRPr lang="en-US" sz="1588" b="1" dirty="0"/>
          </a:p>
          <a:p>
            <a:endParaRPr lang="en-US" sz="1588"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endParaRPr lang="en-US" sz="1588" i="1" dirty="0">
              <a:solidFill>
                <a:srgbClr val="958A8B"/>
              </a:solidFill>
              <a:latin typeface="Adobe Gothic Std B" panose="020B0800000000000000" pitchFamily="34" charset="-128"/>
              <a:ea typeface="Adobe Gothic Std B" panose="020B0800000000000000" pitchFamily="34" charset="-128"/>
              <a:cs typeface="Adobe Arabic" panose="02040503050201020203" pitchFamily="18" charset="-78"/>
            </a:endParaRPr>
          </a:p>
          <a:p>
            <a:endParaRPr lang="en-US" sz="971" dirty="0">
              <a:solidFill>
                <a:srgbClr val="0380E2"/>
              </a:solidFill>
              <a:latin typeface="Frutiger" panose="02000506040000020004" pitchFamily="50" charset="0"/>
              <a:ea typeface="Times New Roman" panose="02020603050405020304" pitchFamily="18" charset="0"/>
              <a:cs typeface="Helvetica" pitchFamily="34" charset="0"/>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195" y="5118835"/>
            <a:ext cx="2562560" cy="1462166"/>
          </a:xfrm>
          <a:prstGeom prst="rect">
            <a:avLst/>
          </a:prstGeom>
          <a:ln>
            <a:noFill/>
          </a:ln>
        </p:spPr>
      </p:pic>
      <p:sp>
        <p:nvSpPr>
          <p:cNvPr id="5" name="TextBox 4"/>
          <p:cNvSpPr txBox="1"/>
          <p:nvPr/>
        </p:nvSpPr>
        <p:spPr>
          <a:xfrm>
            <a:off x="1199407" y="5382595"/>
            <a:ext cx="5227417" cy="923330"/>
          </a:xfrm>
          <a:prstGeom prst="rect">
            <a:avLst/>
          </a:prstGeom>
          <a:noFill/>
        </p:spPr>
        <p:txBody>
          <a:bodyPr wrap="square" rtlCol="0">
            <a:spAutoFit/>
          </a:bodyPr>
          <a:lstStyle/>
          <a:p>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Innovation Centers Summit Workshops </a:t>
            </a:r>
            <a:b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br>
            <a:r>
              <a:rPr lang="en-US" b="1" dirty="0" smtClean="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Five </a:t>
            </a:r>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since  2012</a:t>
            </a:r>
          </a:p>
          <a:p>
            <a:endParaRPr lang="en-US" dirty="0"/>
          </a:p>
        </p:txBody>
      </p:sp>
      <p:sp>
        <p:nvSpPr>
          <p:cNvPr id="11" name="TextBox 10"/>
          <p:cNvSpPr txBox="1"/>
          <p:nvPr/>
        </p:nvSpPr>
        <p:spPr>
          <a:xfrm>
            <a:off x="230195" y="1035487"/>
            <a:ext cx="6098675" cy="461665"/>
          </a:xfrm>
          <a:prstGeom prst="rect">
            <a:avLst/>
          </a:prstGeom>
          <a:noFill/>
        </p:spPr>
        <p:txBody>
          <a:bodyPr wrap="square" rtlCol="0">
            <a:spAutoFit/>
          </a:bodyPr>
          <a:lstStyle/>
          <a:p>
            <a:r>
              <a:rPr lang="en-US" sz="2400" b="1" dirty="0" smtClean="0">
                <a:solidFill>
                  <a:schemeClr val="accent1">
                    <a:lumMod val="50000"/>
                  </a:schemeClr>
                </a:solidFill>
              </a:rPr>
              <a:t>Fall 2015 NJ/DV HIMSS Conference</a:t>
            </a:r>
          </a:p>
        </p:txBody>
      </p:sp>
      <p:sp>
        <p:nvSpPr>
          <p:cNvPr id="12" name="TextBox 11"/>
          <p:cNvSpPr txBox="1"/>
          <p:nvPr/>
        </p:nvSpPr>
        <p:spPr>
          <a:xfrm>
            <a:off x="5247851" y="4353681"/>
            <a:ext cx="4341544" cy="1015663"/>
          </a:xfrm>
          <a:prstGeom prst="rect">
            <a:avLst/>
          </a:prstGeom>
          <a:noFill/>
        </p:spPr>
        <p:txBody>
          <a:bodyPr wrap="square" rtlCol="0">
            <a:spAutoFit/>
          </a:bodyPr>
          <a:lstStyle/>
          <a:p>
            <a:r>
              <a:rPr lang="en-US" sz="2000" dirty="0" smtClean="0">
                <a:solidFill>
                  <a:schemeClr val="accent1">
                    <a:lumMod val="50000"/>
                  </a:schemeClr>
                </a:solidFill>
              </a:rPr>
              <a:t>Mike Squires, </a:t>
            </a:r>
            <a:br>
              <a:rPr lang="en-US" sz="2000" dirty="0" smtClean="0">
                <a:solidFill>
                  <a:schemeClr val="accent1">
                    <a:lumMod val="50000"/>
                  </a:schemeClr>
                </a:solidFill>
              </a:rPr>
            </a:br>
            <a:r>
              <a:rPr lang="en-US" sz="2000" dirty="0" smtClean="0">
                <a:solidFill>
                  <a:schemeClr val="accent1">
                    <a:lumMod val="50000"/>
                  </a:schemeClr>
                </a:solidFill>
              </a:rPr>
              <a:t>VP, Innovation &amp; Public Policy</a:t>
            </a:r>
            <a:br>
              <a:rPr lang="en-US" sz="2000" dirty="0" smtClean="0">
                <a:solidFill>
                  <a:schemeClr val="accent1">
                    <a:lumMod val="50000"/>
                  </a:schemeClr>
                </a:solidFill>
              </a:rPr>
            </a:br>
            <a:r>
              <a:rPr lang="en-US" sz="2000" dirty="0" err="1" smtClean="0">
                <a:solidFill>
                  <a:schemeClr val="accent1">
                    <a:lumMod val="50000"/>
                  </a:schemeClr>
                </a:solidFill>
              </a:rPr>
              <a:t>BluePrint</a:t>
            </a:r>
            <a:r>
              <a:rPr lang="en-US" sz="2000" dirty="0" smtClean="0">
                <a:solidFill>
                  <a:schemeClr val="accent1">
                    <a:lumMod val="50000"/>
                  </a:schemeClr>
                </a:solidFill>
              </a:rPr>
              <a:t> Healthcare IT </a:t>
            </a:r>
            <a:endParaRPr lang="en-US" sz="2000" dirty="0">
              <a:solidFill>
                <a:schemeClr val="accent1">
                  <a:lumMod val="50000"/>
                </a:schemeClr>
              </a:solidFill>
            </a:endParaRPr>
          </a:p>
        </p:txBody>
      </p:sp>
    </p:spTree>
    <p:extLst>
      <p:ext uri="{BB962C8B-B14F-4D97-AF65-F5344CB8AC3E}">
        <p14:creationId xmlns:p14="http://schemas.microsoft.com/office/powerpoint/2010/main" val="6635132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a:solidFill>
                  <a:schemeClr val="bg1"/>
                </a:solidFill>
                <a:latin typeface="Frutiger LT 47 LightCn" panose="020B0806030504020204" pitchFamily="34" charset="0"/>
                <a:cs typeface="Frutiger LT 67 Bold Condensed"/>
              </a:rPr>
              <a:t>Forces </a:t>
            </a:r>
            <a:r>
              <a:rPr lang="en-US" sz="3600" b="1" dirty="0" smtClean="0">
                <a:solidFill>
                  <a:schemeClr val="bg1"/>
                </a:solidFill>
                <a:latin typeface="Frutiger LT 47 LightCn" panose="020B0806030504020204" pitchFamily="34" charset="0"/>
                <a:cs typeface="Frutiger LT 67 Bold Condensed"/>
              </a:rPr>
              <a:t>that </a:t>
            </a:r>
            <a:r>
              <a:rPr lang="en-US" sz="3600" b="1" dirty="0">
                <a:solidFill>
                  <a:schemeClr val="bg1"/>
                </a:solidFill>
                <a:latin typeface="Frutiger LT 47 LightCn" panose="020B0806030504020204" pitchFamily="34" charset="0"/>
                <a:cs typeface="Frutiger LT 67 Bold Condensed"/>
              </a:rPr>
              <a:t>i</a:t>
            </a:r>
            <a:r>
              <a:rPr lang="en-US" sz="3600" b="1" dirty="0" smtClean="0">
                <a:solidFill>
                  <a:schemeClr val="bg1"/>
                </a:solidFill>
                <a:latin typeface="Frutiger LT 47 LightCn" panose="020B0806030504020204" pitchFamily="34" charset="0"/>
                <a:cs typeface="Frutiger LT 67 Bold Condensed"/>
              </a:rPr>
              <a:t>nfluence </a:t>
            </a:r>
            <a:endParaRPr lang="en-US" sz="3600" b="1" dirty="0">
              <a:solidFill>
                <a:schemeClr val="bg1"/>
              </a:solidFill>
              <a:latin typeface="Frutiger LT 47 LightCn" panose="020B0806030504020204" pitchFamily="34" charset="0"/>
              <a:cs typeface="Frutiger LT 67 Bold Condensed"/>
            </a:endParaRPr>
          </a:p>
          <a:p>
            <a:pPr>
              <a:lnSpc>
                <a:spcPct val="90000"/>
              </a:lnSpc>
            </a:pPr>
            <a:r>
              <a:rPr lang="en-US" sz="3600" b="1" dirty="0">
                <a:solidFill>
                  <a:schemeClr val="bg1"/>
                </a:solidFill>
                <a:latin typeface="Frutiger LT 47 LightCn" panose="020B0806030504020204" pitchFamily="34" charset="0"/>
                <a:cs typeface="Frutiger LT 67 Bold Condensed"/>
              </a:rPr>
              <a:t>a</a:t>
            </a:r>
            <a:r>
              <a:rPr lang="en-US" sz="3600" b="1" dirty="0" smtClean="0">
                <a:solidFill>
                  <a:schemeClr val="bg1"/>
                </a:solidFill>
                <a:latin typeface="Frutiger LT 47 LightCn" panose="020B0806030504020204" pitchFamily="34" charset="0"/>
                <a:cs typeface="Frutiger LT 67 Bold Condensed"/>
              </a:rPr>
              <a:t>doption </a:t>
            </a:r>
            <a:r>
              <a:rPr lang="en-US" sz="3600" b="1" dirty="0">
                <a:solidFill>
                  <a:schemeClr val="bg1"/>
                </a:solidFill>
                <a:latin typeface="Frutiger LT 47 LightCn" panose="020B0806030504020204" pitchFamily="34" charset="0"/>
                <a:cs typeface="Frutiger LT 67 Bold Condensed"/>
              </a:rPr>
              <a:t>and </a:t>
            </a:r>
            <a:r>
              <a:rPr lang="en-US" sz="3600" b="1" dirty="0" smtClean="0">
                <a:solidFill>
                  <a:schemeClr val="bg1"/>
                </a:solidFill>
                <a:latin typeface="Frutiger LT 47 LightCn" panose="020B0806030504020204" pitchFamily="34" charset="0"/>
                <a:cs typeface="Frutiger LT 67 Bold Condensed"/>
              </a:rPr>
              <a:t>spread </a:t>
            </a:r>
            <a:r>
              <a:rPr lang="en-US" sz="3600" b="1" dirty="0">
                <a:solidFill>
                  <a:schemeClr val="bg1"/>
                </a:solidFill>
                <a:latin typeface="Frutiger LT 47 LightCn" panose="020B0806030504020204" pitchFamily="34" charset="0"/>
                <a:cs typeface="Frutiger LT 67 Bold Condensed"/>
              </a:rPr>
              <a:t>of </a:t>
            </a:r>
            <a:r>
              <a:rPr lang="en-US" sz="3600" b="1" dirty="0" smtClean="0">
                <a:solidFill>
                  <a:schemeClr val="bg1"/>
                </a:solidFill>
                <a:latin typeface="Frutiger LT 47 LightCn" panose="020B0806030504020204" pitchFamily="34" charset="0"/>
                <a:cs typeface="Frutiger LT 67 Bold Condensed"/>
              </a:rPr>
              <a:t>health </a:t>
            </a:r>
            <a:r>
              <a:rPr lang="en-US" sz="3600" b="1" dirty="0">
                <a:solidFill>
                  <a:schemeClr val="bg1"/>
                </a:solidFill>
                <a:latin typeface="Frutiger LT 47 LightCn" panose="020B0806030504020204" pitchFamily="34" charset="0"/>
                <a:cs typeface="Frutiger LT 67 Bold Condensed"/>
              </a:rPr>
              <a:t>c</a:t>
            </a:r>
            <a:r>
              <a:rPr lang="en-US" sz="3600" b="1" dirty="0" smtClean="0">
                <a:solidFill>
                  <a:schemeClr val="bg1"/>
                </a:solidFill>
                <a:latin typeface="Frutiger LT 47 LightCn" panose="020B0806030504020204" pitchFamily="34" charset="0"/>
                <a:cs typeface="Frutiger LT 67 Bold Condensed"/>
              </a:rPr>
              <a:t>are </a:t>
            </a:r>
            <a:r>
              <a:rPr lang="en-US" sz="3600" b="1" dirty="0">
                <a:solidFill>
                  <a:schemeClr val="bg1"/>
                </a:solidFill>
                <a:latin typeface="Frutiger LT 47 LightCn" panose="020B0806030504020204" pitchFamily="34" charset="0"/>
                <a:cs typeface="Frutiger LT 67 Bold Condensed"/>
              </a:rPr>
              <a:t>i</a:t>
            </a:r>
            <a:r>
              <a:rPr lang="en-US" sz="3600" b="1" dirty="0" smtClean="0">
                <a:solidFill>
                  <a:schemeClr val="bg1"/>
                </a:solidFill>
                <a:latin typeface="Frutiger LT 47 LightCn" panose="020B0806030504020204" pitchFamily="34" charset="0"/>
                <a:cs typeface="Frutiger LT 67 Bold Condensed"/>
              </a:rPr>
              <a:t>nnovation</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pic>
        <p:nvPicPr>
          <p:cNvPr id="2" name="Picture 1"/>
          <p:cNvPicPr>
            <a:picLocks noChangeAspect="1"/>
          </p:cNvPicPr>
          <p:nvPr/>
        </p:nvPicPr>
        <p:blipFill rotWithShape="1">
          <a:blip r:embed="rId4"/>
          <a:srcRect l="-380" t="11435" r="35303" b="7072"/>
          <a:stretch/>
        </p:blipFill>
        <p:spPr>
          <a:xfrm>
            <a:off x="962122" y="1593403"/>
            <a:ext cx="6946843" cy="4891044"/>
          </a:xfrm>
          <a:prstGeom prst="rect">
            <a:avLst/>
          </a:prstGeom>
        </p:spPr>
      </p:pic>
      <p:sp>
        <p:nvSpPr>
          <p:cNvPr id="3" name="TextBox 2"/>
          <p:cNvSpPr txBox="1"/>
          <p:nvPr/>
        </p:nvSpPr>
        <p:spPr>
          <a:xfrm flipH="1">
            <a:off x="962122" y="6427113"/>
            <a:ext cx="9027029" cy="430887"/>
          </a:xfrm>
          <a:prstGeom prst="rect">
            <a:avLst/>
          </a:prstGeom>
          <a:noFill/>
        </p:spPr>
        <p:txBody>
          <a:bodyPr wrap="square" rtlCol="0">
            <a:spAutoFit/>
          </a:bodyPr>
          <a:lstStyle/>
          <a:p>
            <a:pPr fontAlgn="base"/>
            <a:r>
              <a:rPr lang="en-US" sz="1100" b="1" dirty="0" smtClean="0"/>
              <a:t>Source: AHRQ Innovation Exchange: Understanding </a:t>
            </a:r>
            <a:r>
              <a:rPr lang="en-US" sz="1100" b="1" dirty="0"/>
              <a:t>the Forces That Influence the Adoption and Spread of Health Care Innovation</a:t>
            </a:r>
          </a:p>
          <a:p>
            <a:pPr fontAlgn="base"/>
            <a:r>
              <a:rPr lang="en-US" sz="1100" dirty="0" err="1"/>
              <a:t>BySusan</a:t>
            </a:r>
            <a:r>
              <a:rPr lang="en-US" sz="1100" dirty="0"/>
              <a:t> </a:t>
            </a:r>
            <a:r>
              <a:rPr lang="en-US" sz="1100" dirty="0" err="1"/>
              <a:t>Dentzer</a:t>
            </a:r>
            <a:r>
              <a:rPr lang="en-US" sz="1100" dirty="0"/>
              <a:t>, MA, Senior Policy Adviser to the Robert Wood Johnson Foundation; Member, Innovations Exchange Expert Panel</a:t>
            </a:r>
          </a:p>
        </p:txBody>
      </p:sp>
    </p:spTree>
    <p:extLst>
      <p:ext uri="{BB962C8B-B14F-4D97-AF65-F5344CB8AC3E}">
        <p14:creationId xmlns:p14="http://schemas.microsoft.com/office/powerpoint/2010/main" val="3239766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
            </a:r>
            <a:br>
              <a:rPr lang="en-US" sz="3600" b="1" dirty="0" smtClean="0">
                <a:solidFill>
                  <a:schemeClr val="bg1"/>
                </a:solidFill>
                <a:latin typeface="Frutiger LT 47 LightCn" panose="020B0806030504020204" pitchFamily="34" charset="0"/>
                <a:cs typeface="Frutiger LT 67 Bold Condensed"/>
              </a:rPr>
            </a:br>
            <a:r>
              <a:rPr lang="en-US" sz="3600" b="1" dirty="0" smtClean="0">
                <a:solidFill>
                  <a:schemeClr val="bg1"/>
                </a:solidFill>
                <a:latin typeface="Frutiger LT 47 LightCn" panose="020B0806030504020204" pitchFamily="34" charset="0"/>
                <a:cs typeface="Frutiger LT 67 Bold Condensed"/>
              </a:rPr>
              <a:t>Health </a:t>
            </a:r>
            <a:r>
              <a:rPr lang="en-US" sz="3600" b="1" dirty="0">
                <a:solidFill>
                  <a:schemeClr val="bg1"/>
                </a:solidFill>
                <a:latin typeface="Frutiger LT 47 LightCn" panose="020B0806030504020204" pitchFamily="34" charset="0"/>
                <a:cs typeface="Frutiger LT 67 Bold Condensed"/>
              </a:rPr>
              <a:t>Care Delivery </a:t>
            </a:r>
            <a:r>
              <a:rPr lang="en-US" sz="3600" b="1" dirty="0" smtClean="0">
                <a:solidFill>
                  <a:schemeClr val="bg1"/>
                </a:solidFill>
                <a:latin typeface="Frutiger LT 47 LightCn" panose="020B0806030504020204" pitchFamily="34" charset="0"/>
                <a:cs typeface="Frutiger LT 67 Bold Condensed"/>
              </a:rPr>
              <a:t>Innovation Center</a:t>
            </a:r>
            <a:endParaRPr lang="en-US" sz="3600" b="1" dirty="0">
              <a:solidFill>
                <a:schemeClr val="bg1"/>
              </a:solidFill>
              <a:latin typeface="Frutiger LT 47 LightCn" panose="020B0806030504020204" pitchFamily="34" charset="0"/>
              <a:cs typeface="Frutiger LT 67 Bold Condensed"/>
            </a:endParaRPr>
          </a:p>
          <a:p>
            <a:pPr>
              <a:lnSpc>
                <a:spcPct val="90000"/>
              </a:lnSpc>
            </a:pP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6" name="Content Placeholder 2"/>
          <p:cNvSpPr txBox="1">
            <a:spLocks/>
          </p:cNvSpPr>
          <p:nvPr/>
        </p:nvSpPr>
        <p:spPr>
          <a:xfrm>
            <a:off x="433449" y="1690517"/>
            <a:ext cx="8277102"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dirty="0" smtClean="0">
                <a:solidFill>
                  <a:schemeClr val="accent5">
                    <a:lumMod val="75000"/>
                  </a:schemeClr>
                </a:solidFill>
              </a:rPr>
              <a:t>Definition</a:t>
            </a:r>
            <a:endParaRPr lang="en-US" sz="3200" dirty="0">
              <a:solidFill>
                <a:schemeClr val="accent5">
                  <a:lumMod val="75000"/>
                </a:schemeClr>
              </a:solidFill>
            </a:endParaRPr>
          </a:p>
          <a:p>
            <a:pPr marL="0" indent="0">
              <a:buNone/>
            </a:pPr>
            <a:r>
              <a:rPr lang="en-US" sz="3200" dirty="0">
                <a:solidFill>
                  <a:schemeClr val="accent5">
                    <a:lumMod val="75000"/>
                  </a:schemeClr>
                </a:solidFill>
              </a:rPr>
              <a:t>“places that are working to discover, develop, test, and/or spread new models of care delivery—in hospitals, clinics, and patients’ homes. The innovations they test may be internally developed or adopted from elsewhere.”</a:t>
            </a:r>
          </a:p>
        </p:txBody>
      </p:sp>
      <p:sp>
        <p:nvSpPr>
          <p:cNvPr id="3" name="Rectangle 2"/>
          <p:cNvSpPr/>
          <p:nvPr/>
        </p:nvSpPr>
        <p:spPr>
          <a:xfrm>
            <a:off x="433449" y="5860910"/>
            <a:ext cx="6406739" cy="707886"/>
          </a:xfrm>
          <a:prstGeom prst="rect">
            <a:avLst/>
          </a:prstGeom>
        </p:spPr>
        <p:txBody>
          <a:bodyPr wrap="square">
            <a:spAutoFit/>
          </a:bodyPr>
          <a:lstStyle/>
          <a:p>
            <a:r>
              <a:rPr lang="en-US" sz="2000" dirty="0">
                <a:solidFill>
                  <a:schemeClr val="accent5">
                    <a:lumMod val="75000"/>
                  </a:schemeClr>
                </a:solidFill>
              </a:rPr>
              <a:t>Source: The Commonwealth Fund Findings from a Survey of Health Care Delivery Innovation Centers April 2015</a:t>
            </a:r>
          </a:p>
        </p:txBody>
      </p:sp>
    </p:spTree>
    <p:extLst>
      <p:ext uri="{BB962C8B-B14F-4D97-AF65-F5344CB8AC3E}">
        <p14:creationId xmlns:p14="http://schemas.microsoft.com/office/powerpoint/2010/main" val="5678478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
            </a:r>
            <a:br>
              <a:rPr lang="en-US" sz="3600" b="1" dirty="0" smtClean="0">
                <a:solidFill>
                  <a:schemeClr val="bg1"/>
                </a:solidFill>
                <a:latin typeface="Frutiger LT 47 LightCn" panose="020B0806030504020204" pitchFamily="34" charset="0"/>
                <a:cs typeface="Frutiger LT 67 Bold Condensed"/>
              </a:rPr>
            </a:br>
            <a:r>
              <a:rPr lang="en-US" sz="3600" b="1" dirty="0" smtClean="0">
                <a:solidFill>
                  <a:schemeClr val="bg1"/>
                </a:solidFill>
                <a:latin typeface="Frutiger LT 47 LightCn" panose="020B0806030504020204" pitchFamily="34" charset="0"/>
                <a:cs typeface="Frutiger LT 67 Bold Condensed"/>
              </a:rPr>
              <a:t>Health </a:t>
            </a:r>
            <a:r>
              <a:rPr lang="en-US" sz="3600" b="1" dirty="0">
                <a:solidFill>
                  <a:schemeClr val="bg1"/>
                </a:solidFill>
                <a:latin typeface="Frutiger LT 47 LightCn" panose="020B0806030504020204" pitchFamily="34" charset="0"/>
                <a:cs typeface="Frutiger LT 67 Bold Condensed"/>
              </a:rPr>
              <a:t>Care Delivery </a:t>
            </a:r>
            <a:r>
              <a:rPr lang="en-US" sz="3600" b="1" dirty="0" smtClean="0">
                <a:solidFill>
                  <a:schemeClr val="bg1"/>
                </a:solidFill>
                <a:latin typeface="Frutiger LT 47 LightCn" panose="020B0806030504020204" pitchFamily="34" charset="0"/>
                <a:cs typeface="Frutiger LT 67 Bold Condensed"/>
              </a:rPr>
              <a:t>Innovation Centers Overview</a:t>
            </a:r>
            <a:endParaRPr lang="en-US" sz="3600" b="1" dirty="0">
              <a:solidFill>
                <a:schemeClr val="bg1"/>
              </a:solidFill>
              <a:latin typeface="Frutiger LT 47 LightCn" panose="020B0806030504020204" pitchFamily="34" charset="0"/>
              <a:cs typeface="Frutiger LT 67 Bold Condensed"/>
            </a:endParaRPr>
          </a:p>
          <a:p>
            <a:pPr>
              <a:lnSpc>
                <a:spcPct val="90000"/>
              </a:lnSpc>
            </a:pP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3" name="Rectangle 2"/>
          <p:cNvSpPr/>
          <p:nvPr/>
        </p:nvSpPr>
        <p:spPr>
          <a:xfrm>
            <a:off x="457200" y="5789890"/>
            <a:ext cx="6406739" cy="1015663"/>
          </a:xfrm>
          <a:prstGeom prst="rect">
            <a:avLst/>
          </a:prstGeom>
        </p:spPr>
        <p:txBody>
          <a:bodyPr wrap="square">
            <a:spAutoFit/>
          </a:bodyPr>
          <a:lstStyle/>
          <a:p>
            <a:r>
              <a:rPr lang="en-US" sz="2000" dirty="0">
                <a:solidFill>
                  <a:schemeClr val="accent5">
                    <a:lumMod val="75000"/>
                  </a:schemeClr>
                </a:solidFill>
              </a:rPr>
              <a:t>Source: The Commonwealth Fund Findings from a Survey of Health Care Delivery Innovation Centers April </a:t>
            </a:r>
            <a:r>
              <a:rPr lang="en-US" sz="2000" dirty="0" smtClean="0">
                <a:solidFill>
                  <a:schemeClr val="accent5">
                    <a:lumMod val="75000"/>
                  </a:schemeClr>
                </a:solidFill>
              </a:rPr>
              <a:t>2015</a:t>
            </a:r>
          </a:p>
          <a:p>
            <a:endParaRPr lang="en-US" sz="2000" dirty="0">
              <a:solidFill>
                <a:schemeClr val="accent5">
                  <a:lumMod val="75000"/>
                </a:schemeClr>
              </a:solidFill>
            </a:endParaRPr>
          </a:p>
        </p:txBody>
      </p:sp>
      <p:graphicFrame>
        <p:nvGraphicFramePr>
          <p:cNvPr id="7" name="Content Placeholder 3"/>
          <p:cNvGraphicFramePr>
            <a:graphicFrameLocks/>
          </p:cNvGraphicFramePr>
          <p:nvPr>
            <p:extLst>
              <p:ext uri="{D42A27DB-BD31-4B8C-83A1-F6EECF244321}">
                <p14:modId xmlns:p14="http://schemas.microsoft.com/office/powerpoint/2010/main" val="1004634842"/>
              </p:ext>
            </p:extLst>
          </p:nvPr>
        </p:nvGraphicFramePr>
        <p:xfrm>
          <a:off x="457200" y="1600200"/>
          <a:ext cx="8229600" cy="4140200"/>
        </p:xfrm>
        <a:graphic>
          <a:graphicData uri="http://schemas.openxmlformats.org/drawingml/2006/table">
            <a:tbl>
              <a:tblPr firstRow="1" bandRow="1">
                <a:tableStyleId>{5C22544A-7EE6-4342-B048-85BDC9FD1C3A}</a:tableStyleId>
              </a:tblPr>
              <a:tblGrid>
                <a:gridCol w="2667000"/>
                <a:gridCol w="2819400"/>
                <a:gridCol w="2743200"/>
              </a:tblGrid>
              <a:tr h="370840">
                <a:tc>
                  <a:txBody>
                    <a:bodyPr/>
                    <a:lstStyle/>
                    <a:p>
                      <a:pPr algn="l"/>
                      <a:r>
                        <a:rPr lang="en-US" sz="2000" dirty="0" smtClean="0"/>
                        <a:t>Question</a:t>
                      </a:r>
                      <a:endParaRPr lang="en-US" sz="2000" dirty="0"/>
                    </a:p>
                  </a:txBody>
                  <a:tcPr/>
                </a:tc>
                <a:tc>
                  <a:txBody>
                    <a:bodyPr/>
                    <a:lstStyle/>
                    <a:p>
                      <a:pPr algn="ctr"/>
                      <a:r>
                        <a:rPr lang="en-US" sz="2000" dirty="0" smtClean="0"/>
                        <a:t>Range of Responses</a:t>
                      </a:r>
                      <a:endParaRPr lang="en-US" sz="2000" dirty="0"/>
                    </a:p>
                  </a:txBody>
                  <a:tcPr/>
                </a:tc>
                <a:tc>
                  <a:txBody>
                    <a:bodyPr/>
                    <a:lstStyle/>
                    <a:p>
                      <a:pPr algn="ctr"/>
                      <a:r>
                        <a:rPr lang="en-US" sz="2000" dirty="0" smtClean="0"/>
                        <a:t>Median</a:t>
                      </a:r>
                      <a:endParaRPr lang="en-US" sz="2000" dirty="0"/>
                    </a:p>
                  </a:txBody>
                  <a:tcPr/>
                </a:tc>
              </a:tr>
              <a:tr h="619760">
                <a:tc>
                  <a:txBody>
                    <a:bodyPr/>
                    <a:lstStyle/>
                    <a:p>
                      <a:pPr>
                        <a:spcBef>
                          <a:spcPts val="600"/>
                        </a:spcBef>
                        <a:spcAft>
                          <a:spcPts val="600"/>
                        </a:spcAft>
                      </a:pPr>
                      <a:r>
                        <a:rPr lang="en-US" dirty="0" smtClean="0">
                          <a:solidFill>
                            <a:schemeClr val="accent5">
                              <a:lumMod val="50000"/>
                            </a:schemeClr>
                          </a:solidFill>
                        </a:rPr>
                        <a:t>Year</a:t>
                      </a:r>
                      <a:r>
                        <a:rPr lang="en-US" baseline="0" dirty="0" smtClean="0">
                          <a:solidFill>
                            <a:schemeClr val="accent5">
                              <a:lumMod val="50000"/>
                            </a:schemeClr>
                          </a:solidFill>
                        </a:rPr>
                        <a:t> started</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1995</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2014</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2010</a:t>
                      </a:r>
                      <a:endParaRPr lang="en-US" dirty="0">
                        <a:solidFill>
                          <a:schemeClr val="accent5">
                            <a:lumMod val="50000"/>
                          </a:schemeClr>
                        </a:solidFill>
                      </a:endParaRPr>
                    </a:p>
                  </a:txBody>
                  <a:tcPr anchor="ctr"/>
                </a:tc>
              </a:tr>
              <a:tr h="370840">
                <a:tc>
                  <a:txBody>
                    <a:bodyPr/>
                    <a:lstStyle/>
                    <a:p>
                      <a:pPr>
                        <a:spcBef>
                          <a:spcPts val="600"/>
                        </a:spcBef>
                        <a:spcAft>
                          <a:spcPts val="600"/>
                        </a:spcAft>
                      </a:pPr>
                      <a:r>
                        <a:rPr lang="en-US" smtClean="0">
                          <a:solidFill>
                            <a:schemeClr val="accent5">
                              <a:lumMod val="50000"/>
                            </a:schemeClr>
                          </a:solidFill>
                        </a:rPr>
                        <a:t>Annual</a:t>
                      </a:r>
                      <a:r>
                        <a:rPr lang="en-US" baseline="0" smtClean="0">
                          <a:solidFill>
                            <a:schemeClr val="accent5">
                              <a:lumMod val="50000"/>
                            </a:schemeClr>
                          </a:solidFill>
                        </a:rPr>
                        <a:t> </a:t>
                      </a:r>
                      <a:r>
                        <a:rPr lang="en-US" smtClean="0">
                          <a:solidFill>
                            <a:schemeClr val="accent5">
                              <a:lumMod val="50000"/>
                            </a:schemeClr>
                          </a:solidFill>
                        </a:rPr>
                        <a:t>budget </a:t>
                      </a:r>
                      <a:br>
                        <a:rPr lang="en-US" smtClean="0">
                          <a:solidFill>
                            <a:schemeClr val="accent5">
                              <a:lumMod val="50000"/>
                            </a:schemeClr>
                          </a:solidFill>
                        </a:rPr>
                      </a:br>
                      <a:r>
                        <a:rPr lang="en-US" smtClean="0">
                          <a:solidFill>
                            <a:schemeClr val="accent5">
                              <a:lumMod val="50000"/>
                            </a:schemeClr>
                          </a:solidFill>
                        </a:rPr>
                        <a:t>(when disclosed)</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$150,000</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$18,000,000</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$1,950,000</a:t>
                      </a:r>
                      <a:endParaRPr lang="en-US" dirty="0">
                        <a:solidFill>
                          <a:schemeClr val="accent5">
                            <a:lumMod val="50000"/>
                          </a:schemeClr>
                        </a:solidFill>
                      </a:endParaRPr>
                    </a:p>
                  </a:txBody>
                  <a:tcPr anchor="ctr"/>
                </a:tc>
              </a:tr>
              <a:tr h="411480">
                <a:tc>
                  <a:txBody>
                    <a:bodyPr/>
                    <a:lstStyle/>
                    <a:p>
                      <a:pPr>
                        <a:spcBef>
                          <a:spcPts val="600"/>
                        </a:spcBef>
                        <a:spcAft>
                          <a:spcPts val="600"/>
                        </a:spcAft>
                      </a:pPr>
                      <a:r>
                        <a:rPr lang="en-US" dirty="0" smtClean="0">
                          <a:solidFill>
                            <a:schemeClr val="accent5">
                              <a:lumMod val="50000"/>
                            </a:schemeClr>
                          </a:solidFill>
                        </a:rPr>
                        <a:t>Number of staff</a:t>
                      </a:r>
                      <a:br>
                        <a:rPr lang="en-US" dirty="0" smtClean="0">
                          <a:solidFill>
                            <a:schemeClr val="accent5">
                              <a:lumMod val="50000"/>
                            </a:schemeClr>
                          </a:solidFill>
                        </a:rPr>
                      </a:br>
                      <a:r>
                        <a:rPr lang="en-US" dirty="0" smtClean="0">
                          <a:solidFill>
                            <a:schemeClr val="accent5">
                              <a:lumMod val="50000"/>
                            </a:schemeClr>
                          </a:solidFill>
                        </a:rPr>
                        <a:t>(full-time</a:t>
                      </a:r>
                      <a:r>
                        <a:rPr lang="en-US" baseline="0" dirty="0" smtClean="0">
                          <a:solidFill>
                            <a:schemeClr val="accent5">
                              <a:lumMod val="50000"/>
                            </a:schemeClr>
                          </a:solidFill>
                        </a:rPr>
                        <a:t> equivalents)</a:t>
                      </a:r>
                    </a:p>
                  </a:txBody>
                  <a:tcPr anchor="ctr"/>
                </a:tc>
                <a:tc>
                  <a:txBody>
                    <a:bodyPr/>
                    <a:lstStyle/>
                    <a:p>
                      <a:pPr algn="ctr">
                        <a:spcBef>
                          <a:spcPts val="600"/>
                        </a:spcBef>
                        <a:spcAft>
                          <a:spcPts val="600"/>
                        </a:spcAft>
                      </a:pPr>
                      <a:r>
                        <a:rPr lang="en-US" dirty="0" smtClean="0">
                          <a:solidFill>
                            <a:schemeClr val="accent5">
                              <a:lumMod val="50000"/>
                            </a:schemeClr>
                          </a:solidFill>
                        </a:rPr>
                        <a:t>1</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215</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6</a:t>
                      </a:r>
                      <a:endParaRPr lang="en-US" dirty="0">
                        <a:solidFill>
                          <a:schemeClr val="accent5">
                            <a:lumMod val="50000"/>
                          </a:schemeClr>
                        </a:solidFill>
                      </a:endParaRPr>
                    </a:p>
                  </a:txBody>
                  <a:tcPr anchor="ctr"/>
                </a:tc>
              </a:tr>
              <a:tr h="370840">
                <a:tc>
                  <a:txBody>
                    <a:bodyPr/>
                    <a:lstStyle/>
                    <a:p>
                      <a:pPr>
                        <a:spcBef>
                          <a:spcPts val="600"/>
                        </a:spcBef>
                        <a:spcAft>
                          <a:spcPts val="600"/>
                        </a:spcAft>
                      </a:pPr>
                      <a:r>
                        <a:rPr lang="en-US" dirty="0" smtClean="0">
                          <a:solidFill>
                            <a:schemeClr val="accent5">
                              <a:lumMod val="50000"/>
                            </a:schemeClr>
                          </a:solidFill>
                        </a:rPr>
                        <a:t>Time spent testing</a:t>
                      </a:r>
                      <a:br>
                        <a:rPr lang="en-US" dirty="0" smtClean="0">
                          <a:solidFill>
                            <a:schemeClr val="accent5">
                              <a:lumMod val="50000"/>
                            </a:schemeClr>
                          </a:solidFill>
                        </a:rPr>
                      </a:br>
                      <a:r>
                        <a:rPr lang="en-US" dirty="0" smtClean="0">
                          <a:solidFill>
                            <a:schemeClr val="accent5">
                              <a:lumMod val="50000"/>
                            </a:schemeClr>
                          </a:solidFill>
                        </a:rPr>
                        <a:t>an innovation</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 week</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3 years</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3</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12 months</a:t>
                      </a:r>
                      <a:endParaRPr lang="en-US" dirty="0">
                        <a:solidFill>
                          <a:schemeClr val="accent5">
                            <a:lumMod val="50000"/>
                          </a:schemeClr>
                        </a:solidFill>
                      </a:endParaRPr>
                    </a:p>
                  </a:txBody>
                  <a:tcPr anchor="ctr"/>
                </a:tc>
              </a:tr>
              <a:tr h="370840">
                <a:tc>
                  <a:txBody>
                    <a:bodyPr/>
                    <a:lstStyle/>
                    <a:p>
                      <a:pPr>
                        <a:spcBef>
                          <a:spcPts val="600"/>
                        </a:spcBef>
                        <a:spcAft>
                          <a:spcPts val="600"/>
                        </a:spcAft>
                      </a:pPr>
                      <a:r>
                        <a:rPr lang="en-US" dirty="0" smtClean="0">
                          <a:solidFill>
                            <a:schemeClr val="accent5">
                              <a:lumMod val="50000"/>
                            </a:schemeClr>
                          </a:solidFill>
                        </a:rPr>
                        <a:t>Number of innovations</a:t>
                      </a:r>
                      <a:r>
                        <a:rPr lang="en-US" baseline="0" dirty="0" smtClean="0">
                          <a:solidFill>
                            <a:schemeClr val="accent5">
                              <a:lumMod val="50000"/>
                            </a:schemeClr>
                          </a:solidFill>
                        </a:rPr>
                        <a:t> being tested</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2</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100</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12.5</a:t>
                      </a:r>
                      <a:endParaRPr lang="en-US" dirty="0">
                        <a:solidFill>
                          <a:schemeClr val="accent5">
                            <a:lumMod val="50000"/>
                          </a:schemeClr>
                        </a:solidFill>
                      </a:endParaRPr>
                    </a:p>
                  </a:txBody>
                  <a:tcPr anchor="ctr"/>
                </a:tc>
              </a:tr>
              <a:tr h="563880">
                <a:tc>
                  <a:txBody>
                    <a:bodyPr/>
                    <a:lstStyle/>
                    <a:p>
                      <a:pPr>
                        <a:spcBef>
                          <a:spcPts val="600"/>
                        </a:spcBef>
                        <a:spcAft>
                          <a:spcPts val="600"/>
                        </a:spcAft>
                      </a:pPr>
                      <a:r>
                        <a:rPr lang="en-US" dirty="0" smtClean="0">
                          <a:solidFill>
                            <a:schemeClr val="accent5">
                              <a:lumMod val="50000"/>
                            </a:schemeClr>
                          </a:solidFill>
                        </a:rPr>
                        <a:t>Time horizon for funding</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 year</a:t>
                      </a:r>
                      <a:r>
                        <a:rPr lang="en-US" sz="1800" kern="1200" dirty="0" smtClean="0">
                          <a:solidFill>
                            <a:schemeClr val="accent5">
                              <a:lumMod val="50000"/>
                            </a:schemeClr>
                          </a:solidFill>
                          <a:effectLst/>
                          <a:latin typeface="+mn-lt"/>
                          <a:ea typeface="+mn-ea"/>
                          <a:cs typeface="+mn-cs"/>
                        </a:rPr>
                        <a:t>–</a:t>
                      </a:r>
                      <a:r>
                        <a:rPr lang="en-US" dirty="0" smtClean="0">
                          <a:solidFill>
                            <a:schemeClr val="accent5">
                              <a:lumMod val="50000"/>
                            </a:schemeClr>
                          </a:solidFill>
                        </a:rPr>
                        <a:t>10</a:t>
                      </a:r>
                      <a:r>
                        <a:rPr lang="en-US" baseline="0" dirty="0" smtClean="0">
                          <a:solidFill>
                            <a:schemeClr val="accent5">
                              <a:lumMod val="50000"/>
                            </a:schemeClr>
                          </a:solidFill>
                        </a:rPr>
                        <a:t> years</a:t>
                      </a:r>
                      <a:endParaRPr lang="en-US" dirty="0">
                        <a:solidFill>
                          <a:schemeClr val="accent5">
                            <a:lumMod val="50000"/>
                          </a:schemeClr>
                        </a:solidFill>
                      </a:endParaRPr>
                    </a:p>
                  </a:txBody>
                  <a:tcPr anchor="ctr"/>
                </a:tc>
                <a:tc>
                  <a:txBody>
                    <a:bodyPr/>
                    <a:lstStyle/>
                    <a:p>
                      <a:pPr algn="ctr">
                        <a:spcBef>
                          <a:spcPts val="600"/>
                        </a:spcBef>
                        <a:spcAft>
                          <a:spcPts val="600"/>
                        </a:spcAft>
                      </a:pPr>
                      <a:r>
                        <a:rPr lang="en-US" dirty="0" smtClean="0">
                          <a:solidFill>
                            <a:schemeClr val="accent5">
                              <a:lumMod val="50000"/>
                            </a:schemeClr>
                          </a:solidFill>
                        </a:rPr>
                        <a:t>1 year</a:t>
                      </a:r>
                      <a:endParaRPr lang="en-US" dirty="0">
                        <a:solidFill>
                          <a:schemeClr val="accent5">
                            <a:lumMod val="50000"/>
                          </a:schemeClr>
                        </a:solidFill>
                      </a:endParaRPr>
                    </a:p>
                  </a:txBody>
                  <a:tcPr anchor="ctr"/>
                </a:tc>
              </a:tr>
            </a:tbl>
          </a:graphicData>
        </a:graphic>
      </p:graphicFrame>
      <p:sp>
        <p:nvSpPr>
          <p:cNvPr id="8" name="TextBox 7"/>
          <p:cNvSpPr txBox="1"/>
          <p:nvPr/>
        </p:nvSpPr>
        <p:spPr>
          <a:xfrm>
            <a:off x="457200" y="6497776"/>
            <a:ext cx="8305800" cy="307777"/>
          </a:xfrm>
          <a:prstGeom prst="rect">
            <a:avLst/>
          </a:prstGeom>
          <a:noFill/>
        </p:spPr>
        <p:txBody>
          <a:bodyPr wrap="square" rtlCol="0">
            <a:spAutoFit/>
          </a:bodyPr>
          <a:lstStyle/>
          <a:p>
            <a:r>
              <a:rPr lang="en-US" sz="1400" dirty="0">
                <a:solidFill>
                  <a:schemeClr val="accent5">
                    <a:lumMod val="75000"/>
                  </a:schemeClr>
                </a:solidFill>
              </a:rPr>
              <a:t>Note: Number of innovation center respondents varied from 21 to 32, depending on the question</a:t>
            </a:r>
            <a:r>
              <a:rPr lang="en-US" sz="1200" dirty="0" smtClean="0">
                <a:solidFill>
                  <a:schemeClr val="tx2"/>
                </a:solidFill>
              </a:rPr>
              <a:t>.</a:t>
            </a:r>
            <a:endParaRPr lang="en-US" sz="1200" dirty="0">
              <a:solidFill>
                <a:schemeClr val="tx2"/>
              </a:solidFill>
            </a:endParaRPr>
          </a:p>
        </p:txBody>
      </p:sp>
    </p:spTree>
    <p:extLst>
      <p:ext uri="{BB962C8B-B14F-4D97-AF65-F5344CB8AC3E}">
        <p14:creationId xmlns:p14="http://schemas.microsoft.com/office/powerpoint/2010/main" val="1378890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What do innovation centers do?</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6" name="Content Placeholder 2"/>
          <p:cNvSpPr txBox="1">
            <a:spLocks/>
          </p:cNvSpPr>
          <p:nvPr/>
        </p:nvSpPr>
        <p:spPr>
          <a:xfrm>
            <a:off x="433449" y="1690517"/>
            <a:ext cx="8277102"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chemeClr val="accent5">
                  <a:lumMod val="75000"/>
                </a:schemeClr>
              </a:solidFill>
            </a:endParaRPr>
          </a:p>
        </p:txBody>
      </p:sp>
      <p:sp>
        <p:nvSpPr>
          <p:cNvPr id="3" name="Rectangle 2"/>
          <p:cNvSpPr/>
          <p:nvPr/>
        </p:nvSpPr>
        <p:spPr>
          <a:xfrm>
            <a:off x="433449" y="6183534"/>
            <a:ext cx="6406739" cy="646331"/>
          </a:xfrm>
          <a:prstGeom prst="rect">
            <a:avLst/>
          </a:prstGeom>
        </p:spPr>
        <p:txBody>
          <a:bodyPr wrap="square">
            <a:spAutoFit/>
          </a:bodyPr>
          <a:lstStyle/>
          <a:p>
            <a:r>
              <a:rPr lang="en-US" dirty="0">
                <a:solidFill>
                  <a:schemeClr val="accent5">
                    <a:lumMod val="75000"/>
                  </a:schemeClr>
                </a:solidFill>
              </a:rPr>
              <a:t>Source: The Commonwealth Fund Findings from a Survey of Health Care Delivery Innovation Centers April 2015</a:t>
            </a:r>
          </a:p>
        </p:txBody>
      </p:sp>
      <p:graphicFrame>
        <p:nvGraphicFramePr>
          <p:cNvPr id="7" name="Content Placeholder 5"/>
          <p:cNvGraphicFramePr>
            <a:graphicFrameLocks/>
          </p:cNvGraphicFramePr>
          <p:nvPr>
            <p:extLst>
              <p:ext uri="{D42A27DB-BD31-4B8C-83A1-F6EECF244321}">
                <p14:modId xmlns:p14="http://schemas.microsoft.com/office/powerpoint/2010/main" val="3250110948"/>
              </p:ext>
            </p:extLst>
          </p:nvPr>
        </p:nvGraphicFramePr>
        <p:xfrm>
          <a:off x="207818" y="1474916"/>
          <a:ext cx="8382000" cy="5144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25096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What do innovation centers focus on?</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6" name="Content Placeholder 2"/>
          <p:cNvSpPr txBox="1">
            <a:spLocks/>
          </p:cNvSpPr>
          <p:nvPr/>
        </p:nvSpPr>
        <p:spPr>
          <a:xfrm>
            <a:off x="433449" y="1690517"/>
            <a:ext cx="8277102" cy="31242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3200" dirty="0">
              <a:solidFill>
                <a:schemeClr val="accent5">
                  <a:lumMod val="75000"/>
                </a:schemeClr>
              </a:solidFill>
            </a:endParaRPr>
          </a:p>
        </p:txBody>
      </p:sp>
      <p:sp>
        <p:nvSpPr>
          <p:cNvPr id="3" name="Rectangle 2"/>
          <p:cNvSpPr/>
          <p:nvPr/>
        </p:nvSpPr>
        <p:spPr>
          <a:xfrm>
            <a:off x="4243944" y="6379253"/>
            <a:ext cx="6406739" cy="415498"/>
          </a:xfrm>
          <a:prstGeom prst="rect">
            <a:avLst/>
          </a:prstGeom>
        </p:spPr>
        <p:txBody>
          <a:bodyPr wrap="square">
            <a:spAutoFit/>
          </a:bodyPr>
          <a:lstStyle/>
          <a:p>
            <a:r>
              <a:rPr lang="en-US" sz="1050" dirty="0">
                <a:solidFill>
                  <a:schemeClr val="accent5">
                    <a:lumMod val="75000"/>
                  </a:schemeClr>
                </a:solidFill>
              </a:rPr>
              <a:t>Source: The Commonwealth Fund Findings from a </a:t>
            </a:r>
            <a:endParaRPr lang="en-US" sz="1050" dirty="0" smtClean="0">
              <a:solidFill>
                <a:schemeClr val="accent5">
                  <a:lumMod val="75000"/>
                </a:schemeClr>
              </a:solidFill>
            </a:endParaRPr>
          </a:p>
          <a:p>
            <a:r>
              <a:rPr lang="en-US" sz="1050" dirty="0" smtClean="0">
                <a:solidFill>
                  <a:schemeClr val="accent5">
                    <a:lumMod val="75000"/>
                  </a:schemeClr>
                </a:solidFill>
              </a:rPr>
              <a:t>Survey</a:t>
            </a:r>
            <a:r>
              <a:rPr lang="en-US" sz="1050" dirty="0">
                <a:solidFill>
                  <a:schemeClr val="accent5">
                    <a:lumMod val="75000"/>
                  </a:schemeClr>
                </a:solidFill>
              </a:rPr>
              <a:t> of Health Care Delivery Innovation Centers April 2015</a:t>
            </a:r>
          </a:p>
        </p:txBody>
      </p:sp>
      <p:graphicFrame>
        <p:nvGraphicFramePr>
          <p:cNvPr id="9" name="Content Placeholder 5"/>
          <p:cNvGraphicFramePr>
            <a:graphicFrameLocks/>
          </p:cNvGraphicFramePr>
          <p:nvPr>
            <p:extLst>
              <p:ext uri="{D42A27DB-BD31-4B8C-83A1-F6EECF244321}">
                <p14:modId xmlns:p14="http://schemas.microsoft.com/office/powerpoint/2010/main" val="3240217394"/>
              </p:ext>
            </p:extLst>
          </p:nvPr>
        </p:nvGraphicFramePr>
        <p:xfrm>
          <a:off x="433449" y="1452183"/>
          <a:ext cx="8001000" cy="4991036"/>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0" y="6338269"/>
            <a:ext cx="4572000" cy="507831"/>
          </a:xfrm>
          <a:prstGeom prst="rect">
            <a:avLst/>
          </a:prstGeom>
        </p:spPr>
        <p:txBody>
          <a:bodyPr>
            <a:spAutoFit/>
          </a:bodyPr>
          <a:lstStyle/>
          <a:p>
            <a:pPr lvl="0"/>
            <a:r>
              <a:rPr lang="en-US" sz="900" dirty="0">
                <a:solidFill>
                  <a:srgbClr val="1F497D"/>
                </a:solidFill>
                <a:latin typeface="Arial"/>
              </a:rPr>
              <a:t>Notes: Percentages based on 31 innovation center respondents. Other responses include spending reductions, the uninsured, helping seniors age in place, teaching/education, data mining, and data analysis.</a:t>
            </a:r>
          </a:p>
        </p:txBody>
      </p:sp>
    </p:spTree>
    <p:extLst>
      <p:ext uri="{BB962C8B-B14F-4D97-AF65-F5344CB8AC3E}">
        <p14:creationId xmlns:p14="http://schemas.microsoft.com/office/powerpoint/2010/main" val="364502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130628"/>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Innovation Frameworks (Process)</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4158627673"/>
              </p:ext>
            </p:extLst>
          </p:nvPr>
        </p:nvGraphicFramePr>
        <p:xfrm>
          <a:off x="3497283" y="1561552"/>
          <a:ext cx="1542768" cy="706120"/>
        </p:xfrm>
        <a:graphic>
          <a:graphicData uri="http://schemas.openxmlformats.org/drawingml/2006/table">
            <a:tbl>
              <a:tblPr firstRow="1" bandRow="1">
                <a:tableStyleId>{5C22544A-7EE6-4342-B048-85BDC9FD1C3A}</a:tableStyleId>
              </a:tblPr>
              <a:tblGrid>
                <a:gridCol w="1542768"/>
              </a:tblGrid>
              <a:tr h="320038">
                <a:tc>
                  <a:txBody>
                    <a:bodyPr/>
                    <a:lstStyle/>
                    <a:p>
                      <a:r>
                        <a:rPr lang="en-US" sz="1600" dirty="0" smtClean="0"/>
                        <a:t>Funnel</a:t>
                      </a:r>
                      <a:endParaRPr lang="en-US" sz="1600" dirty="0"/>
                    </a:p>
                  </a:txBody>
                  <a:tcPr/>
                </a:tc>
              </a:tr>
              <a:tr h="370840">
                <a:tc>
                  <a:txBody>
                    <a:bodyPr/>
                    <a:lstStyle/>
                    <a:p>
                      <a:pPr marL="0" algn="l" defTabSz="914400" rtl="0" eaLnBrk="1" latinLnBrk="0" hangingPunct="1"/>
                      <a:endParaRPr lang="en-US" sz="1600" b="1" kern="1200" dirty="0">
                        <a:solidFill>
                          <a:schemeClr val="lt1"/>
                        </a:solidFill>
                        <a:latin typeface="+mn-lt"/>
                        <a:ea typeface="+mn-ea"/>
                        <a:cs typeface="+mn-cs"/>
                      </a:endParaRPr>
                    </a:p>
                  </a:txBody>
                  <a:tcPr>
                    <a:solidFill>
                      <a:srgbClr val="5B9BD5"/>
                    </a:solidFill>
                  </a:tcPr>
                </a:tc>
              </a:tr>
            </a:tbl>
          </a:graphicData>
        </a:graphic>
      </p:graphicFrame>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1626" y="1914612"/>
            <a:ext cx="6139543" cy="4644013"/>
          </a:xfrm>
          <a:prstGeom prst="rect">
            <a:avLst/>
          </a:prstGeom>
        </p:spPr>
      </p:pic>
      <p:sp>
        <p:nvSpPr>
          <p:cNvPr id="11" name="Rectangle 2"/>
          <p:cNvSpPr>
            <a:spLocks noChangeArrowheads="1"/>
          </p:cNvSpPr>
          <p:nvPr/>
        </p:nvSpPr>
        <p:spPr bwMode="auto">
          <a:xfrm>
            <a:off x="4952010" y="6343182"/>
            <a:ext cx="495201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Source:</a:t>
            </a:r>
            <a:r>
              <a:rPr kumimoji="0" lang="en-US" altLang="en-US" sz="1100" b="0" i="0" u="none" strike="noStrike" cap="none" normalizeH="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Community Launchpad / Community Health Network,</a:t>
            </a:r>
            <a:r>
              <a:rPr kumimoji="0" lang="en-US" altLang="en-US" sz="1100" b="0" i="0" u="none" strike="noStrike" cap="none" normalizeH="0" dirty="0" smtClean="0">
                <a:ln>
                  <a:noFill/>
                </a:ln>
                <a:solidFill>
                  <a:srgbClr val="1F497D"/>
                </a:solidFill>
                <a:effectLst/>
                <a:latin typeface="Arial" panose="020B0604020202020204" pitchFamily="34" charset="0"/>
                <a:ea typeface="Calibri" panose="020F0502020204030204" pitchFamily="34" charset="0"/>
                <a:cs typeface="Times New Roman" panose="02020603050405020304" pitchFamily="18" charset="0"/>
              </a:rPr>
              <a:t> Indiana</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022335392"/>
              </p:ext>
            </p:extLst>
          </p:nvPr>
        </p:nvGraphicFramePr>
        <p:xfrm>
          <a:off x="166254" y="1561552"/>
          <a:ext cx="1542768" cy="1682113"/>
        </p:xfrm>
        <a:graphic>
          <a:graphicData uri="http://schemas.openxmlformats.org/drawingml/2006/table">
            <a:tbl>
              <a:tblPr firstRow="1" bandRow="1">
                <a:tableStyleId>{5C22544A-7EE6-4342-B048-85BDC9FD1C3A}</a:tableStyleId>
              </a:tblPr>
              <a:tblGrid>
                <a:gridCol w="1542768"/>
              </a:tblGrid>
              <a:tr h="371473">
                <a:tc>
                  <a:txBody>
                    <a:bodyPr/>
                    <a:lstStyle/>
                    <a:p>
                      <a:r>
                        <a:rPr lang="en-US" sz="1600" dirty="0" smtClean="0"/>
                        <a:t>Frameworks</a:t>
                      </a:r>
                      <a:endParaRPr lang="en-US" sz="1600" dirty="0"/>
                    </a:p>
                  </a:txBody>
                  <a:tcPr/>
                </a:tc>
              </a:tr>
              <a:tr h="370840">
                <a:tc>
                  <a:txBody>
                    <a:bodyPr/>
                    <a:lstStyle/>
                    <a:p>
                      <a:r>
                        <a:rPr lang="en-US" sz="1600" b="1" kern="1200" dirty="0" smtClean="0">
                          <a:solidFill>
                            <a:schemeClr val="lt1"/>
                          </a:solidFill>
                          <a:latin typeface="+mn-lt"/>
                          <a:ea typeface="+mn-ea"/>
                          <a:cs typeface="+mn-cs"/>
                        </a:rPr>
                        <a:t>Funnel</a:t>
                      </a:r>
                    </a:p>
                    <a:p>
                      <a:r>
                        <a:rPr lang="en-US" sz="1600" b="1" kern="1200" dirty="0" smtClean="0">
                          <a:solidFill>
                            <a:schemeClr val="lt1"/>
                          </a:solidFill>
                          <a:latin typeface="+mn-lt"/>
                          <a:ea typeface="+mn-ea"/>
                          <a:cs typeface="+mn-cs"/>
                        </a:rPr>
                        <a:t>Linear</a:t>
                      </a:r>
                    </a:p>
                    <a:p>
                      <a:r>
                        <a:rPr lang="en-US" sz="1600" b="1" kern="1200" dirty="0" smtClean="0">
                          <a:solidFill>
                            <a:schemeClr val="lt1"/>
                          </a:solidFill>
                          <a:latin typeface="+mn-lt"/>
                          <a:ea typeface="+mn-ea"/>
                          <a:cs typeface="+mn-cs"/>
                        </a:rPr>
                        <a:t>Double Triangle</a:t>
                      </a:r>
                      <a:br>
                        <a:rPr lang="en-US" sz="1600" b="1" kern="1200" dirty="0" smtClean="0">
                          <a:solidFill>
                            <a:schemeClr val="lt1"/>
                          </a:solidFill>
                          <a:latin typeface="+mn-lt"/>
                          <a:ea typeface="+mn-ea"/>
                          <a:cs typeface="+mn-cs"/>
                        </a:rPr>
                      </a:br>
                      <a:r>
                        <a:rPr lang="en-US" sz="1600" b="1" kern="1200" dirty="0" smtClean="0">
                          <a:solidFill>
                            <a:schemeClr val="lt1"/>
                          </a:solidFill>
                          <a:latin typeface="+mn-lt"/>
                          <a:ea typeface="+mn-ea"/>
                          <a:cs typeface="+mn-cs"/>
                        </a:rPr>
                        <a:t>Circular</a:t>
                      </a:r>
                    </a:p>
                    <a:p>
                      <a:r>
                        <a:rPr lang="en-US" sz="1600" b="1" kern="1200" dirty="0" smtClean="0">
                          <a:solidFill>
                            <a:schemeClr val="lt1"/>
                          </a:solidFill>
                          <a:latin typeface="+mn-lt"/>
                          <a:ea typeface="+mn-ea"/>
                          <a:cs typeface="+mn-cs"/>
                        </a:rPr>
                        <a:t>Spiral</a:t>
                      </a:r>
                      <a:endParaRPr lang="en-US" sz="1600" b="1" kern="1200" dirty="0">
                        <a:solidFill>
                          <a:schemeClr val="lt1"/>
                        </a:solidFill>
                        <a:latin typeface="+mn-lt"/>
                        <a:ea typeface="+mn-ea"/>
                        <a:cs typeface="+mn-cs"/>
                      </a:endParaRPr>
                    </a:p>
                  </a:txBody>
                  <a:tcPr>
                    <a:solidFill>
                      <a:srgbClr val="5B9BD5"/>
                    </a:solidFill>
                  </a:tcPr>
                </a:tc>
              </a:tr>
            </a:tbl>
          </a:graphicData>
        </a:graphic>
      </p:graphicFrame>
    </p:spTree>
    <p:extLst>
      <p:ext uri="{BB962C8B-B14F-4D97-AF65-F5344CB8AC3E}">
        <p14:creationId xmlns:p14="http://schemas.microsoft.com/office/powerpoint/2010/main" val="115480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Abstract</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2" name="Rectangle 1"/>
          <p:cNvSpPr/>
          <p:nvPr/>
        </p:nvSpPr>
        <p:spPr>
          <a:xfrm>
            <a:off x="613866" y="1768898"/>
            <a:ext cx="7290459" cy="4524315"/>
          </a:xfrm>
          <a:prstGeom prst="rect">
            <a:avLst/>
          </a:prstGeom>
        </p:spPr>
        <p:txBody>
          <a:bodyPr wrap="square">
            <a:spAutoFit/>
          </a:bodyPr>
          <a:lstStyle/>
          <a:p>
            <a:r>
              <a:rPr lang="en-US" dirty="0" smtClean="0">
                <a:solidFill>
                  <a:schemeClr val="accent5">
                    <a:lumMod val="75000"/>
                  </a:schemeClr>
                </a:solidFill>
              </a:rPr>
              <a:t>Hackensack </a:t>
            </a:r>
            <a:r>
              <a:rPr lang="en-US" dirty="0">
                <a:solidFill>
                  <a:schemeClr val="accent5">
                    <a:lumMod val="75000"/>
                  </a:schemeClr>
                </a:solidFill>
              </a:rPr>
              <a:t>University Medical Center started its innovation center—The Experience Lab-- in 2014 to collaborate and experiment in real clinical environments on innovative information technology solutions. The session will share how </a:t>
            </a:r>
            <a:r>
              <a:rPr lang="en-US" dirty="0" err="1">
                <a:solidFill>
                  <a:schemeClr val="accent5">
                    <a:lumMod val="75000"/>
                  </a:schemeClr>
                </a:solidFill>
              </a:rPr>
              <a:t>HackensackUMC’s</a:t>
            </a:r>
            <a:r>
              <a:rPr lang="en-US" dirty="0">
                <a:solidFill>
                  <a:schemeClr val="accent5">
                    <a:lumMod val="75000"/>
                  </a:schemeClr>
                </a:solidFill>
              </a:rPr>
              <a:t> innovation center is working with internal and external partners to provide world-class clinician and patient experience driving the highest quality customer service and exceptional patient care in a fiscally responsible manner. </a:t>
            </a:r>
            <a:r>
              <a:rPr lang="en-US" dirty="0" err="1">
                <a:solidFill>
                  <a:schemeClr val="accent5">
                    <a:lumMod val="75000"/>
                  </a:schemeClr>
                </a:solidFill>
              </a:rPr>
              <a:t>BluePrint</a:t>
            </a:r>
            <a:r>
              <a:rPr lang="en-US" dirty="0">
                <a:solidFill>
                  <a:schemeClr val="accent5">
                    <a:lumMod val="75000"/>
                  </a:schemeClr>
                </a:solidFill>
              </a:rPr>
              <a:t> Healthcare IT Innovation Exchange (BIX) will provide the context innovation centers are playing in healthcare systems nationally and internationally.  </a:t>
            </a:r>
            <a:r>
              <a:rPr lang="en-US" dirty="0" err="1">
                <a:solidFill>
                  <a:schemeClr val="accent5">
                    <a:lumMod val="75000"/>
                  </a:schemeClr>
                </a:solidFill>
              </a:rPr>
              <a:t>BluePrint</a:t>
            </a:r>
            <a:r>
              <a:rPr lang="en-US" dirty="0">
                <a:solidFill>
                  <a:schemeClr val="accent5">
                    <a:lumMod val="75000"/>
                  </a:schemeClr>
                </a:solidFill>
              </a:rPr>
              <a:t> has learned from nearly 70 healthcare innovation centers who have participated in a series of five Innovation Centers Summit Workshops including those held at Kaiser Permanente’s Innovation Centers, Mayo Clinic Center for Innovation, Johns Hopkins Center for Bioengineering Innovation and Design and The Innovation Institute. Additional insights will be provided from a Webinar and survey conducted by The Commonwealth Fund.</a:t>
            </a:r>
          </a:p>
          <a:p>
            <a:pPr marL="285750" indent="-285750">
              <a:buFont typeface="Wingdings" charset="2"/>
              <a:buChar char="§"/>
            </a:pPr>
            <a:endParaRPr lang="en-US" dirty="0" smtClean="0">
              <a:solidFill>
                <a:schemeClr val="accent5">
                  <a:lumMod val="75000"/>
                </a:schemeClr>
              </a:solidFill>
            </a:endParaRPr>
          </a:p>
        </p:txBody>
      </p:sp>
    </p:spTree>
    <p:extLst>
      <p:ext uri="{BB962C8B-B14F-4D97-AF65-F5344CB8AC3E}">
        <p14:creationId xmlns:p14="http://schemas.microsoft.com/office/powerpoint/2010/main" val="3869260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Innovation Frameworks (Process)</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cxnSp>
        <p:nvCxnSpPr>
          <p:cNvPr id="5" name="Straight Connector 4"/>
          <p:cNvCxnSpPr/>
          <p:nvPr/>
        </p:nvCxnSpPr>
        <p:spPr>
          <a:xfrm flipH="1">
            <a:off x="4502427" y="1756435"/>
            <a:ext cx="39756" cy="4707569"/>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397567" y="3976347"/>
            <a:ext cx="8375374" cy="8633"/>
          </a:xfrm>
          <a:prstGeom prst="line">
            <a:avLst/>
          </a:prstGeom>
          <a:ln w="38100">
            <a:solidFill>
              <a:srgbClr val="0070C0"/>
            </a:solidFill>
          </a:ln>
        </p:spPr>
        <p:style>
          <a:lnRef idx="3">
            <a:schemeClr val="accent6"/>
          </a:lnRef>
          <a:fillRef idx="0">
            <a:schemeClr val="accent6"/>
          </a:fillRef>
          <a:effectRef idx="2">
            <a:schemeClr val="accent6"/>
          </a:effectRef>
          <a:fontRef idx="minor">
            <a:schemeClr val="tx1"/>
          </a:fontRef>
        </p:style>
      </p:cxnSp>
      <p:pic>
        <p:nvPicPr>
          <p:cNvPr id="9" name="Picture 8"/>
          <p:cNvPicPr>
            <a:picLocks noChangeAspect="1"/>
          </p:cNvPicPr>
          <p:nvPr/>
        </p:nvPicPr>
        <p:blipFill rotWithShape="1">
          <a:blip r:embed="rId4"/>
          <a:srcRect l="15473" t="33536" r="15632" b="12676"/>
          <a:stretch/>
        </p:blipFill>
        <p:spPr>
          <a:xfrm>
            <a:off x="156660" y="1937525"/>
            <a:ext cx="4291969" cy="1883956"/>
          </a:xfrm>
          <a:prstGeom prst="rect">
            <a:avLst/>
          </a:prstGeom>
        </p:spPr>
      </p:pic>
      <p:sp>
        <p:nvSpPr>
          <p:cNvPr id="11" name="TextBox 10"/>
          <p:cNvSpPr txBox="1"/>
          <p:nvPr/>
        </p:nvSpPr>
        <p:spPr>
          <a:xfrm>
            <a:off x="14316" y="1487541"/>
            <a:ext cx="4208570" cy="400110"/>
          </a:xfrm>
          <a:prstGeom prst="rect">
            <a:avLst/>
          </a:prstGeom>
          <a:noFill/>
        </p:spPr>
        <p:txBody>
          <a:bodyPr wrap="square" rtlCol="0">
            <a:spAutoFit/>
          </a:bodyPr>
          <a:lstStyle/>
          <a:p>
            <a:r>
              <a:rPr lang="en-US" sz="2000" dirty="0" smtClean="0">
                <a:solidFill>
                  <a:schemeClr val="accent1">
                    <a:lumMod val="75000"/>
                  </a:schemeClr>
                </a:solidFill>
              </a:rPr>
              <a:t>UCLA Institute for Innovation in Health</a:t>
            </a:r>
            <a:endParaRPr lang="en-US" sz="2000" dirty="0">
              <a:solidFill>
                <a:schemeClr val="accent1">
                  <a:lumMod val="75000"/>
                </a:schemeClr>
              </a:solidFill>
            </a:endParaRPr>
          </a:p>
        </p:txBody>
      </p:sp>
      <p:pic>
        <p:nvPicPr>
          <p:cNvPr id="52" name="Picture 2" descr="http://www.cimit.org/images/CoLab/colab-diagram2.png"/>
          <p:cNvPicPr>
            <a:picLocks noChangeAspect="1" noChangeArrowheads="1"/>
          </p:cNvPicPr>
          <p:nvPr/>
        </p:nvPicPr>
        <p:blipFill>
          <a:blip r:embed="rId5">
            <a:extLst>
              <a:ext uri="{28A0092B-C50C-407E-A947-70E740481C1C}">
                <a14:useLocalDpi xmlns:a14="http://schemas.microsoft.com/office/drawing/2010/main" val="0"/>
              </a:ext>
            </a:extLst>
          </a:blip>
          <a:srcRect t="9793"/>
          <a:stretch>
            <a:fillRect/>
          </a:stretch>
        </p:blipFill>
        <p:spPr bwMode="auto">
          <a:xfrm>
            <a:off x="347521" y="4301693"/>
            <a:ext cx="3542160" cy="2374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p:cNvSpPr txBox="1"/>
          <p:nvPr/>
        </p:nvSpPr>
        <p:spPr>
          <a:xfrm>
            <a:off x="114304" y="3915827"/>
            <a:ext cx="3805547" cy="600164"/>
          </a:xfrm>
          <a:prstGeom prst="rect">
            <a:avLst/>
          </a:prstGeom>
          <a:noFill/>
        </p:spPr>
        <p:txBody>
          <a:bodyPr wrap="square" rtlCol="0">
            <a:spAutoFit/>
          </a:bodyPr>
          <a:lstStyle/>
          <a:p>
            <a:r>
              <a:rPr lang="en-US" sz="2000" dirty="0">
                <a:solidFill>
                  <a:schemeClr val="accent1">
                    <a:lumMod val="75000"/>
                  </a:schemeClr>
                </a:solidFill>
              </a:rPr>
              <a:t>CIMIT</a:t>
            </a:r>
            <a:r>
              <a:rPr lang="en-US" sz="2400" dirty="0" smtClean="0">
                <a:solidFill>
                  <a:schemeClr val="accent1">
                    <a:lumMod val="75000"/>
                  </a:schemeClr>
                </a:solidFill>
              </a:rPr>
              <a:t> </a:t>
            </a:r>
            <a:r>
              <a:rPr lang="en-US" sz="900" dirty="0" smtClean="0">
                <a:solidFill>
                  <a:schemeClr val="accent1">
                    <a:lumMod val="75000"/>
                  </a:schemeClr>
                </a:solidFill>
              </a:rPr>
              <a:t>Center </a:t>
            </a:r>
            <a:r>
              <a:rPr lang="en-US" sz="900" dirty="0">
                <a:solidFill>
                  <a:schemeClr val="accent1">
                    <a:lumMod val="75000"/>
                  </a:schemeClr>
                </a:solidFill>
              </a:rPr>
              <a:t>for Integration of </a:t>
            </a:r>
            <a:r>
              <a:rPr lang="en-US" sz="900" dirty="0" smtClean="0">
                <a:solidFill>
                  <a:schemeClr val="accent1">
                    <a:lumMod val="75000"/>
                  </a:schemeClr>
                </a:solidFill>
              </a:rPr>
              <a:t>Medicine </a:t>
            </a:r>
          </a:p>
          <a:p>
            <a:r>
              <a:rPr lang="en-US" sz="900" dirty="0" smtClean="0">
                <a:solidFill>
                  <a:schemeClr val="accent1">
                    <a:lumMod val="75000"/>
                  </a:schemeClr>
                </a:solidFill>
              </a:rPr>
              <a:t>and </a:t>
            </a:r>
            <a:r>
              <a:rPr lang="en-US" sz="900" dirty="0">
                <a:solidFill>
                  <a:schemeClr val="accent1">
                    <a:lumMod val="75000"/>
                  </a:schemeClr>
                </a:solidFill>
              </a:rPr>
              <a:t>Innovative </a:t>
            </a:r>
            <a:r>
              <a:rPr lang="en-US" sz="900" dirty="0" smtClean="0">
                <a:solidFill>
                  <a:schemeClr val="accent1">
                    <a:lumMod val="75000"/>
                  </a:schemeClr>
                </a:solidFill>
              </a:rPr>
              <a:t>Technology</a:t>
            </a:r>
            <a:endParaRPr lang="en-US" sz="900" dirty="0">
              <a:solidFill>
                <a:schemeClr val="accent1">
                  <a:lumMod val="75000"/>
                </a:schemeClr>
              </a:solidFill>
            </a:endParaRPr>
          </a:p>
        </p:txBody>
      </p:sp>
      <p:pic>
        <p:nvPicPr>
          <p:cNvPr id="24" name="Picture 7"/>
          <p:cNvPicPr>
            <a:picLocks noChangeAspect="1"/>
          </p:cNvPicPr>
          <p:nvPr/>
        </p:nvPicPr>
        <p:blipFill>
          <a:blip r:embed="rId6">
            <a:extLst>
              <a:ext uri="{28A0092B-C50C-407E-A947-70E740481C1C}">
                <a14:useLocalDpi xmlns:a14="http://schemas.microsoft.com/office/drawing/2010/main" val="0"/>
              </a:ext>
            </a:extLst>
          </a:blip>
          <a:srcRect l="19464" t="21362" r="18764" b="8963"/>
          <a:stretch>
            <a:fillRect/>
          </a:stretch>
        </p:blipFill>
        <p:spPr bwMode="auto">
          <a:xfrm>
            <a:off x="4721736" y="4298218"/>
            <a:ext cx="3583703" cy="227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5238457" y="3900764"/>
            <a:ext cx="3805547" cy="461665"/>
          </a:xfrm>
          <a:prstGeom prst="rect">
            <a:avLst/>
          </a:prstGeom>
          <a:noFill/>
        </p:spPr>
        <p:txBody>
          <a:bodyPr wrap="square" rtlCol="0">
            <a:spAutoFit/>
          </a:bodyPr>
          <a:lstStyle/>
          <a:p>
            <a:r>
              <a:rPr lang="en-US" sz="2400" dirty="0" smtClean="0">
                <a:solidFill>
                  <a:schemeClr val="accent1">
                    <a:lumMod val="75000"/>
                  </a:schemeClr>
                </a:solidFill>
              </a:rPr>
              <a:t>Johns </a:t>
            </a:r>
            <a:r>
              <a:rPr lang="en-US" sz="2000" dirty="0" smtClean="0">
                <a:solidFill>
                  <a:schemeClr val="accent1">
                    <a:lumMod val="75000"/>
                  </a:schemeClr>
                </a:solidFill>
              </a:rPr>
              <a:t>John Hopkins</a:t>
            </a:r>
            <a:r>
              <a:rPr lang="en-US" sz="2400" dirty="0" smtClean="0">
                <a:solidFill>
                  <a:schemeClr val="accent1">
                    <a:lumMod val="75000"/>
                  </a:schemeClr>
                </a:solidFill>
              </a:rPr>
              <a:t> </a:t>
            </a:r>
            <a:r>
              <a:rPr lang="en-US" sz="2000" dirty="0">
                <a:solidFill>
                  <a:schemeClr val="accent1">
                    <a:lumMod val="75000"/>
                  </a:schemeClr>
                </a:solidFill>
              </a:rPr>
              <a:t>CBID</a:t>
            </a:r>
          </a:p>
        </p:txBody>
      </p:sp>
      <p:pic>
        <p:nvPicPr>
          <p:cNvPr id="26" name="Picture 4" descr="http://healthcareinnovation.upenn.edu/sites/default/files/uploads/styles/3-4-col-widget/public/images/CHCI_DoubleDiamond_Website.png?itok=Uv2n-1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720" y="1668404"/>
            <a:ext cx="4281750" cy="2253552"/>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618802" y="1419252"/>
            <a:ext cx="4576127" cy="707886"/>
          </a:xfrm>
          <a:prstGeom prst="rect">
            <a:avLst/>
          </a:prstGeom>
          <a:noFill/>
        </p:spPr>
        <p:txBody>
          <a:bodyPr wrap="square" rtlCol="0">
            <a:spAutoFit/>
          </a:bodyPr>
          <a:lstStyle/>
          <a:p>
            <a:r>
              <a:rPr lang="en-US" sz="2000" dirty="0">
                <a:solidFill>
                  <a:schemeClr val="accent1">
                    <a:lumMod val="75000"/>
                  </a:schemeClr>
                </a:solidFill>
              </a:rPr>
              <a:t>Penn Medicine Center for Health Care  Innovation</a:t>
            </a:r>
          </a:p>
        </p:txBody>
      </p:sp>
      <p:graphicFrame>
        <p:nvGraphicFramePr>
          <p:cNvPr id="6" name="Table 5"/>
          <p:cNvGraphicFramePr>
            <a:graphicFrameLocks noGrp="1"/>
          </p:cNvGraphicFramePr>
          <p:nvPr>
            <p:extLst>
              <p:ext uri="{D42A27DB-BD31-4B8C-83A1-F6EECF244321}">
                <p14:modId xmlns:p14="http://schemas.microsoft.com/office/powerpoint/2010/main" val="2984126224"/>
              </p:ext>
            </p:extLst>
          </p:nvPr>
        </p:nvGraphicFramePr>
        <p:xfrm>
          <a:off x="2982747" y="3633851"/>
          <a:ext cx="3085536" cy="706120"/>
        </p:xfrm>
        <a:graphic>
          <a:graphicData uri="http://schemas.openxmlformats.org/drawingml/2006/table">
            <a:tbl>
              <a:tblPr firstRow="1" bandRow="1">
                <a:tableStyleId>{5C22544A-7EE6-4342-B048-85BDC9FD1C3A}</a:tableStyleId>
              </a:tblPr>
              <a:tblGrid>
                <a:gridCol w="1542768"/>
                <a:gridCol w="1542768"/>
              </a:tblGrid>
              <a:tr h="305207">
                <a:tc>
                  <a:txBody>
                    <a:bodyPr/>
                    <a:lstStyle/>
                    <a:p>
                      <a:r>
                        <a:rPr lang="en-US" sz="1600" dirty="0" smtClean="0"/>
                        <a:t>Linear</a:t>
                      </a:r>
                      <a:endParaRPr lang="en-US" sz="1600" dirty="0"/>
                    </a:p>
                  </a:txBody>
                  <a:tcPr/>
                </a:tc>
                <a:tc>
                  <a:txBody>
                    <a:bodyPr/>
                    <a:lstStyle/>
                    <a:p>
                      <a:r>
                        <a:rPr lang="en-US" sz="1600" dirty="0" smtClean="0"/>
                        <a:t>Double</a:t>
                      </a:r>
                      <a:r>
                        <a:rPr lang="en-US" sz="1600" baseline="0" dirty="0" smtClean="0"/>
                        <a:t> T</a:t>
                      </a:r>
                      <a:r>
                        <a:rPr lang="en-US" sz="1600" dirty="0" smtClean="0"/>
                        <a:t>riangle</a:t>
                      </a:r>
                      <a:endParaRPr lang="en-US" sz="1600" dirty="0"/>
                    </a:p>
                  </a:txBody>
                  <a:tcPr/>
                </a:tc>
              </a:tr>
              <a:tr h="370840">
                <a:tc>
                  <a:txBody>
                    <a:bodyPr/>
                    <a:lstStyle/>
                    <a:p>
                      <a:pPr marL="0" algn="l" defTabSz="914400" rtl="0" eaLnBrk="1" latinLnBrk="0" hangingPunct="1"/>
                      <a:r>
                        <a:rPr lang="en-US" sz="1600" b="1" kern="1200" dirty="0" smtClean="0">
                          <a:solidFill>
                            <a:schemeClr val="lt1"/>
                          </a:solidFill>
                          <a:latin typeface="+mn-lt"/>
                          <a:ea typeface="+mn-ea"/>
                          <a:cs typeface="+mn-cs"/>
                        </a:rPr>
                        <a:t>Circular</a:t>
                      </a:r>
                      <a:endParaRPr lang="en-US" sz="1600" b="1" kern="1200" dirty="0">
                        <a:solidFill>
                          <a:schemeClr val="lt1"/>
                        </a:solidFill>
                        <a:latin typeface="+mn-lt"/>
                        <a:ea typeface="+mn-ea"/>
                        <a:cs typeface="+mn-cs"/>
                      </a:endParaRPr>
                    </a:p>
                  </a:txBody>
                  <a:tcPr>
                    <a:solidFill>
                      <a:srgbClr val="5B9BD5"/>
                    </a:solidFill>
                  </a:tcPr>
                </a:tc>
                <a:tc>
                  <a:txBody>
                    <a:bodyPr/>
                    <a:lstStyle/>
                    <a:p>
                      <a:pPr marL="0" algn="l" defTabSz="914400" rtl="0" eaLnBrk="1" latinLnBrk="0" hangingPunct="1"/>
                      <a:r>
                        <a:rPr lang="en-US" sz="1600" b="1" kern="1200" dirty="0" smtClean="0">
                          <a:solidFill>
                            <a:schemeClr val="lt1"/>
                          </a:solidFill>
                          <a:latin typeface="+mn-lt"/>
                          <a:ea typeface="+mn-ea"/>
                          <a:cs typeface="+mn-cs"/>
                        </a:rPr>
                        <a:t>Spiral</a:t>
                      </a:r>
                      <a:endParaRPr lang="en-US" sz="1600" b="1" kern="1200" dirty="0">
                        <a:solidFill>
                          <a:schemeClr val="lt1"/>
                        </a:solidFill>
                        <a:latin typeface="+mn-lt"/>
                        <a:ea typeface="+mn-ea"/>
                        <a:cs typeface="+mn-cs"/>
                      </a:endParaRPr>
                    </a:p>
                  </a:txBody>
                  <a:tcPr>
                    <a:solidFill>
                      <a:srgbClr val="5B9BD5"/>
                    </a:solidFill>
                  </a:tcPr>
                </a:tc>
              </a:tr>
            </a:tbl>
          </a:graphicData>
        </a:graphic>
      </p:graphicFrame>
      <p:sp>
        <p:nvSpPr>
          <p:cNvPr id="29" name="Rectangle 28"/>
          <p:cNvSpPr/>
          <p:nvPr/>
        </p:nvSpPr>
        <p:spPr>
          <a:xfrm>
            <a:off x="156660" y="6577028"/>
            <a:ext cx="8887344" cy="492443"/>
          </a:xfrm>
          <a:prstGeom prst="rect">
            <a:avLst/>
          </a:prstGeom>
        </p:spPr>
        <p:txBody>
          <a:bodyPr wrap="square">
            <a:spAutoFit/>
          </a:bodyPr>
          <a:lstStyle/>
          <a:p>
            <a:r>
              <a:rPr lang="en-US" sz="1200" dirty="0" smtClean="0">
                <a:solidFill>
                  <a:schemeClr val="accent5">
                    <a:lumMod val="75000"/>
                  </a:schemeClr>
                </a:solidFill>
              </a:rPr>
              <a:t>Source: Innovation Centers Summit Workshop Series, Nov 2013 to Nov 2015, </a:t>
            </a:r>
            <a:r>
              <a:rPr lang="en-US" sz="1200" dirty="0">
                <a:solidFill>
                  <a:schemeClr val="accent1">
                    <a:lumMod val="75000"/>
                  </a:schemeClr>
                </a:solidFill>
              </a:rPr>
              <a:t>Penn Medicine Center for Health Care  Innovation</a:t>
            </a:r>
          </a:p>
          <a:p>
            <a:r>
              <a:rPr lang="en-US" sz="1400" dirty="0" smtClean="0">
                <a:solidFill>
                  <a:schemeClr val="accent5">
                    <a:lumMod val="75000"/>
                  </a:schemeClr>
                </a:solidFill>
              </a:rPr>
              <a:t> </a:t>
            </a:r>
            <a:endParaRPr lang="en-US" sz="1400" dirty="0">
              <a:solidFill>
                <a:schemeClr val="accent5">
                  <a:lumMod val="75000"/>
                </a:schemeClr>
              </a:solidFill>
            </a:endParaRPr>
          </a:p>
        </p:txBody>
      </p:sp>
      <p:sp>
        <p:nvSpPr>
          <p:cNvPr id="8" name="Rectangle 7"/>
          <p:cNvSpPr/>
          <p:nvPr/>
        </p:nvSpPr>
        <p:spPr>
          <a:xfrm>
            <a:off x="7481455" y="4154680"/>
            <a:ext cx="4678508" cy="415498"/>
          </a:xfrm>
          <a:prstGeom prst="rect">
            <a:avLst/>
          </a:prstGeom>
        </p:spPr>
        <p:txBody>
          <a:bodyPr wrap="square">
            <a:spAutoFit/>
          </a:bodyPr>
          <a:lstStyle/>
          <a:p>
            <a:r>
              <a:rPr lang="en-US" sz="1050" dirty="0" smtClean="0">
                <a:solidFill>
                  <a:schemeClr val="accent1">
                    <a:lumMod val="75000"/>
                  </a:schemeClr>
                </a:solidFill>
              </a:rPr>
              <a:t>Center for Bioengineering </a:t>
            </a:r>
            <a:br>
              <a:rPr lang="en-US" sz="1050" dirty="0" smtClean="0">
                <a:solidFill>
                  <a:schemeClr val="accent1">
                    <a:lumMod val="75000"/>
                  </a:schemeClr>
                </a:solidFill>
              </a:rPr>
            </a:br>
            <a:r>
              <a:rPr lang="en-US" sz="1050" dirty="0" smtClean="0">
                <a:solidFill>
                  <a:schemeClr val="accent1">
                    <a:lumMod val="75000"/>
                  </a:schemeClr>
                </a:solidFill>
              </a:rPr>
              <a:t>Innovation &amp; Design</a:t>
            </a:r>
            <a:endParaRPr lang="en-US" sz="1050" dirty="0">
              <a:solidFill>
                <a:schemeClr val="accent1">
                  <a:lumMod val="75000"/>
                </a:schemeClr>
              </a:solidFill>
            </a:endParaRPr>
          </a:p>
        </p:txBody>
      </p:sp>
    </p:spTree>
    <p:extLst>
      <p:ext uri="{BB962C8B-B14F-4D97-AF65-F5344CB8AC3E}">
        <p14:creationId xmlns:p14="http://schemas.microsoft.com/office/powerpoint/2010/main" val="1681876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Hybrid Multi-System Innovation Structure</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pic>
        <p:nvPicPr>
          <p:cNvPr id="21" name="Picture 20" descr="http://ii4change.com/wp-content/uploads/2014/11/II-Structure-08-11-15_website1-e143932068477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7008" y="1389191"/>
            <a:ext cx="6149010" cy="524710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451631"/>
            <a:ext cx="6406739" cy="369332"/>
          </a:xfrm>
          <a:prstGeom prst="rect">
            <a:avLst/>
          </a:prstGeom>
        </p:spPr>
        <p:txBody>
          <a:bodyPr wrap="square">
            <a:spAutoFit/>
          </a:bodyPr>
          <a:lstStyle/>
          <a:p>
            <a:r>
              <a:rPr lang="en-US" dirty="0">
                <a:solidFill>
                  <a:schemeClr val="accent5">
                    <a:lumMod val="75000"/>
                  </a:schemeClr>
                </a:solidFill>
              </a:rPr>
              <a:t>Source: </a:t>
            </a:r>
            <a:r>
              <a:rPr lang="en-US" dirty="0" smtClean="0">
                <a:solidFill>
                  <a:schemeClr val="accent5">
                    <a:lumMod val="75000"/>
                  </a:schemeClr>
                </a:solidFill>
              </a:rPr>
              <a:t>The Innovation Institute</a:t>
            </a:r>
            <a:endParaRPr lang="en-US" dirty="0">
              <a:solidFill>
                <a:schemeClr val="accent5">
                  <a:lumMod val="75000"/>
                </a:schemeClr>
              </a:solidFill>
            </a:endParaRPr>
          </a:p>
        </p:txBody>
      </p:sp>
    </p:spTree>
    <p:extLst>
      <p:ext uri="{BB962C8B-B14F-4D97-AF65-F5344CB8AC3E}">
        <p14:creationId xmlns:p14="http://schemas.microsoft.com/office/powerpoint/2010/main" val="380279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Innovation Engagement Models</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2" name="Rectangle 1"/>
          <p:cNvSpPr/>
          <p:nvPr/>
        </p:nvSpPr>
        <p:spPr>
          <a:xfrm>
            <a:off x="384313" y="1450500"/>
            <a:ext cx="5459895" cy="4893647"/>
          </a:xfrm>
          <a:prstGeom prst="rect">
            <a:avLst/>
          </a:prstGeom>
        </p:spPr>
        <p:txBody>
          <a:bodyPr wrap="square">
            <a:spAutoFit/>
          </a:bodyPr>
          <a:lstStyle/>
          <a:p>
            <a:pPr marL="285750" indent="-285750">
              <a:buFont typeface="Wingdings" charset="2"/>
              <a:buChar char="§"/>
            </a:pPr>
            <a:r>
              <a:rPr lang="en-US" sz="3200" dirty="0" smtClean="0">
                <a:solidFill>
                  <a:schemeClr val="accent5">
                    <a:lumMod val="75000"/>
                  </a:schemeClr>
                </a:solidFill>
              </a:rPr>
              <a:t>C-suite: </a:t>
            </a:r>
            <a:br>
              <a:rPr lang="en-US" sz="3200" dirty="0" smtClean="0">
                <a:solidFill>
                  <a:schemeClr val="accent5">
                    <a:lumMod val="75000"/>
                  </a:schemeClr>
                </a:solidFill>
              </a:rPr>
            </a:br>
            <a:r>
              <a:rPr lang="en-US" sz="2400" dirty="0" smtClean="0">
                <a:solidFill>
                  <a:schemeClr val="accent5">
                    <a:lumMod val="75000"/>
                  </a:schemeClr>
                </a:solidFill>
              </a:rPr>
              <a:t>Trinity Health </a:t>
            </a:r>
          </a:p>
          <a:p>
            <a:endParaRPr lang="en-US" sz="2000" dirty="0" smtClean="0">
              <a:solidFill>
                <a:schemeClr val="accent5">
                  <a:lumMod val="75000"/>
                </a:schemeClr>
              </a:solidFill>
            </a:endParaRPr>
          </a:p>
          <a:p>
            <a:pPr marL="285750" indent="-285750">
              <a:buFont typeface="Wingdings" charset="2"/>
              <a:buChar char="§"/>
            </a:pPr>
            <a:r>
              <a:rPr lang="en-US" sz="3200" dirty="0" smtClean="0">
                <a:solidFill>
                  <a:srgbClr val="00B050"/>
                </a:solidFill>
              </a:rPr>
              <a:t>Clinicians: </a:t>
            </a:r>
            <a:br>
              <a:rPr lang="en-US" sz="3200" dirty="0" smtClean="0">
                <a:solidFill>
                  <a:srgbClr val="00B050"/>
                </a:solidFill>
              </a:rPr>
            </a:br>
            <a:r>
              <a:rPr lang="en-US" sz="2400" dirty="0" smtClean="0">
                <a:solidFill>
                  <a:srgbClr val="00B050"/>
                </a:solidFill>
              </a:rPr>
              <a:t>Boston Children’s Hospital IAP</a:t>
            </a:r>
            <a:br>
              <a:rPr lang="en-US" sz="2400" dirty="0" smtClean="0">
                <a:solidFill>
                  <a:srgbClr val="00B050"/>
                </a:solidFill>
              </a:rPr>
            </a:br>
            <a:r>
              <a:rPr lang="en-US" sz="800" dirty="0" smtClean="0">
                <a:solidFill>
                  <a:srgbClr val="00B050"/>
                </a:solidFill>
              </a:rPr>
              <a:t/>
            </a:r>
            <a:br>
              <a:rPr lang="en-US" sz="800" dirty="0" smtClean="0">
                <a:solidFill>
                  <a:srgbClr val="00B050"/>
                </a:solidFill>
              </a:rPr>
            </a:br>
            <a:r>
              <a:rPr lang="en-US" sz="800" dirty="0" smtClean="0">
                <a:solidFill>
                  <a:srgbClr val="00B050"/>
                </a:solidFill>
              </a:rPr>
              <a:t/>
            </a:r>
            <a:br>
              <a:rPr lang="en-US" sz="800" dirty="0" smtClean="0">
                <a:solidFill>
                  <a:srgbClr val="00B050"/>
                </a:solidFill>
              </a:rPr>
            </a:br>
            <a:endParaRPr lang="en-US" sz="800" dirty="0" smtClean="0">
              <a:solidFill>
                <a:srgbClr val="00B050"/>
              </a:solidFill>
            </a:endParaRPr>
          </a:p>
          <a:p>
            <a:pPr marL="285750" indent="-285750">
              <a:buFont typeface="Wingdings" charset="2"/>
              <a:buChar char="§"/>
            </a:pPr>
            <a:r>
              <a:rPr lang="en-US" sz="3200" dirty="0" smtClean="0">
                <a:solidFill>
                  <a:schemeClr val="accent5">
                    <a:lumMod val="75000"/>
                  </a:schemeClr>
                </a:solidFill>
              </a:rPr>
              <a:t>Patients: </a:t>
            </a:r>
          </a:p>
          <a:p>
            <a:r>
              <a:rPr lang="en-US" sz="800" dirty="0" smtClean="0">
                <a:solidFill>
                  <a:schemeClr val="accent5">
                    <a:lumMod val="75000"/>
                  </a:schemeClr>
                </a:solidFill>
              </a:rPr>
              <a:t>            </a:t>
            </a:r>
            <a:r>
              <a:rPr lang="en-US" sz="2400" dirty="0" smtClean="0">
                <a:solidFill>
                  <a:schemeClr val="accent5">
                    <a:lumMod val="75000"/>
                  </a:schemeClr>
                </a:solidFill>
              </a:rPr>
              <a:t>Mayo </a:t>
            </a:r>
            <a:r>
              <a:rPr lang="en-US" sz="2400" dirty="0">
                <a:solidFill>
                  <a:schemeClr val="accent5">
                    <a:lumMod val="75000"/>
                  </a:schemeClr>
                </a:solidFill>
              </a:rPr>
              <a:t>Clinic Center for Innovation</a:t>
            </a:r>
          </a:p>
          <a:p>
            <a:pPr marL="285750" indent="-285750">
              <a:buFont typeface="Wingdings" charset="2"/>
              <a:buChar char="§"/>
            </a:pPr>
            <a:endParaRPr lang="en-US" sz="2000" dirty="0">
              <a:solidFill>
                <a:schemeClr val="accent5">
                  <a:lumMod val="75000"/>
                </a:schemeClr>
              </a:solidFill>
            </a:endParaRPr>
          </a:p>
          <a:p>
            <a:pPr marL="285750" indent="-285750">
              <a:buFont typeface="Wingdings" charset="2"/>
              <a:buChar char="§"/>
            </a:pPr>
            <a:r>
              <a:rPr lang="en-US" sz="3200" dirty="0">
                <a:solidFill>
                  <a:srgbClr val="00B050"/>
                </a:solidFill>
              </a:rPr>
              <a:t>External Partners: </a:t>
            </a:r>
          </a:p>
          <a:p>
            <a:r>
              <a:rPr lang="en-US" sz="800" dirty="0" smtClean="0">
                <a:solidFill>
                  <a:srgbClr val="00B050"/>
                </a:solidFill>
              </a:rPr>
              <a:t>            </a:t>
            </a:r>
            <a:r>
              <a:rPr lang="en-US" sz="2400" dirty="0" smtClean="0">
                <a:solidFill>
                  <a:srgbClr val="00B050"/>
                </a:solidFill>
              </a:rPr>
              <a:t>Harvard </a:t>
            </a:r>
            <a:r>
              <a:rPr lang="en-US" sz="2400" dirty="0">
                <a:solidFill>
                  <a:srgbClr val="00B050"/>
                </a:solidFill>
              </a:rPr>
              <a:t>Medical School</a:t>
            </a:r>
          </a:p>
          <a:p>
            <a:r>
              <a:rPr lang="en-US" sz="2400" dirty="0">
                <a:solidFill>
                  <a:srgbClr val="00B050"/>
                </a:solidFill>
              </a:rPr>
              <a:t>    </a:t>
            </a:r>
            <a:r>
              <a:rPr lang="en-US" sz="2400" dirty="0" smtClean="0">
                <a:solidFill>
                  <a:srgbClr val="00B050"/>
                </a:solidFill>
              </a:rPr>
              <a:t>Center </a:t>
            </a:r>
            <a:r>
              <a:rPr lang="en-US" sz="2400" dirty="0">
                <a:solidFill>
                  <a:srgbClr val="00B050"/>
                </a:solidFill>
              </a:rPr>
              <a:t>for Primary Care/</a:t>
            </a:r>
            <a:r>
              <a:rPr lang="en-US" sz="2400" dirty="0" err="1">
                <a:solidFill>
                  <a:srgbClr val="00B050"/>
                </a:solidFill>
              </a:rPr>
              <a:t>InciteHealth</a:t>
            </a:r>
            <a:endParaRPr lang="en-US" sz="2400" dirty="0">
              <a:solidFill>
                <a:srgbClr val="00B050"/>
              </a:solidFill>
            </a:endParaRPr>
          </a:p>
        </p:txBody>
      </p:sp>
      <p:sp>
        <p:nvSpPr>
          <p:cNvPr id="10" name="Rectangle 9"/>
          <p:cNvSpPr/>
          <p:nvPr/>
        </p:nvSpPr>
        <p:spPr>
          <a:xfrm>
            <a:off x="3982278" y="1320266"/>
            <a:ext cx="5459895" cy="1200329"/>
          </a:xfrm>
          <a:prstGeom prst="rect">
            <a:avLst/>
          </a:prstGeom>
        </p:spPr>
        <p:txBody>
          <a:bodyPr wrap="square">
            <a:spAutoFit/>
          </a:bodyPr>
          <a:lstStyle/>
          <a:p>
            <a:pPr lvl="1" algn="ctr"/>
            <a:r>
              <a:rPr lang="en-US" sz="2400" dirty="0" smtClean="0">
                <a:solidFill>
                  <a:schemeClr val="accent5">
                    <a:lumMod val="75000"/>
                  </a:schemeClr>
                </a:solidFill>
              </a:rPr>
              <a:t>Innovation Council</a:t>
            </a:r>
          </a:p>
          <a:p>
            <a:pPr lvl="1" algn="ctr"/>
            <a:r>
              <a:rPr lang="en-US" sz="2400" dirty="0" smtClean="0">
                <a:solidFill>
                  <a:schemeClr val="accent5">
                    <a:lumMod val="75000"/>
                  </a:schemeClr>
                </a:solidFill>
              </a:rPr>
              <a:t>Workgroups – Champions </a:t>
            </a:r>
            <a:br>
              <a:rPr lang="en-US" sz="2400" dirty="0" smtClean="0">
                <a:solidFill>
                  <a:schemeClr val="accent5">
                    <a:lumMod val="75000"/>
                  </a:schemeClr>
                </a:solidFill>
              </a:rPr>
            </a:br>
            <a:r>
              <a:rPr lang="en-US" sz="2400" dirty="0" smtClean="0">
                <a:solidFill>
                  <a:schemeClr val="accent5">
                    <a:lumMod val="75000"/>
                  </a:schemeClr>
                </a:solidFill>
              </a:rPr>
              <a:t>   IT – Regions - Other</a:t>
            </a:r>
          </a:p>
        </p:txBody>
      </p:sp>
      <p:sp>
        <p:nvSpPr>
          <p:cNvPr id="13" name="Rectangle 12"/>
          <p:cNvSpPr/>
          <p:nvPr/>
        </p:nvSpPr>
        <p:spPr>
          <a:xfrm>
            <a:off x="4247321" y="2529228"/>
            <a:ext cx="5459895" cy="1200329"/>
          </a:xfrm>
          <a:prstGeom prst="rect">
            <a:avLst/>
          </a:prstGeom>
        </p:spPr>
        <p:txBody>
          <a:bodyPr wrap="square">
            <a:spAutoFit/>
          </a:bodyPr>
          <a:lstStyle/>
          <a:p>
            <a:pPr lvl="1" algn="ctr"/>
            <a:r>
              <a:rPr lang="en-US" sz="2400" dirty="0" smtClean="0">
                <a:solidFill>
                  <a:srgbClr val="00B050"/>
                </a:solidFill>
              </a:rPr>
              <a:t>Innovators’ Showcase</a:t>
            </a:r>
            <a:br>
              <a:rPr lang="en-US" sz="2400" dirty="0" smtClean="0">
                <a:solidFill>
                  <a:srgbClr val="00B050"/>
                </a:solidFill>
              </a:rPr>
            </a:br>
            <a:r>
              <a:rPr lang="en-US" sz="2400" dirty="0" smtClean="0">
                <a:solidFill>
                  <a:srgbClr val="00B050"/>
                </a:solidFill>
              </a:rPr>
              <a:t>Digital/</a:t>
            </a:r>
            <a:r>
              <a:rPr lang="en-US" sz="2400" dirty="0" err="1" smtClean="0">
                <a:solidFill>
                  <a:srgbClr val="00B050"/>
                </a:solidFill>
              </a:rPr>
              <a:t>MedTech</a:t>
            </a:r>
            <a:r>
              <a:rPr lang="en-US" sz="2400" dirty="0" smtClean="0">
                <a:solidFill>
                  <a:srgbClr val="00B050"/>
                </a:solidFill>
              </a:rPr>
              <a:t> Work Groups</a:t>
            </a:r>
          </a:p>
          <a:p>
            <a:pPr lvl="1" algn="ctr"/>
            <a:r>
              <a:rPr lang="en-US" sz="2400" dirty="0" smtClean="0">
                <a:solidFill>
                  <a:srgbClr val="00B050"/>
                </a:solidFill>
              </a:rPr>
              <a:t>Hackathons I-Day Forums</a:t>
            </a:r>
          </a:p>
        </p:txBody>
      </p:sp>
      <p:sp>
        <p:nvSpPr>
          <p:cNvPr id="14" name="Rectangle 13"/>
          <p:cNvSpPr/>
          <p:nvPr/>
        </p:nvSpPr>
        <p:spPr>
          <a:xfrm>
            <a:off x="4114799" y="3754533"/>
            <a:ext cx="5459895" cy="1200329"/>
          </a:xfrm>
          <a:prstGeom prst="rect">
            <a:avLst/>
          </a:prstGeom>
        </p:spPr>
        <p:txBody>
          <a:bodyPr wrap="square">
            <a:spAutoFit/>
          </a:bodyPr>
          <a:lstStyle/>
          <a:p>
            <a:pPr lvl="1" algn="ctr"/>
            <a:r>
              <a:rPr lang="en-US" sz="2400" dirty="0" smtClean="0">
                <a:solidFill>
                  <a:schemeClr val="accent5">
                    <a:lumMod val="75000"/>
                  </a:schemeClr>
                </a:solidFill>
              </a:rPr>
              <a:t>Optimized Care Teams </a:t>
            </a:r>
            <a:br>
              <a:rPr lang="en-US" sz="2400" dirty="0" smtClean="0">
                <a:solidFill>
                  <a:schemeClr val="accent5">
                    <a:lumMod val="75000"/>
                  </a:schemeClr>
                </a:solidFill>
              </a:rPr>
            </a:br>
            <a:r>
              <a:rPr lang="en-US" sz="2400" dirty="0" smtClean="0">
                <a:solidFill>
                  <a:schemeClr val="accent5">
                    <a:lumMod val="75000"/>
                  </a:schemeClr>
                </a:solidFill>
              </a:rPr>
              <a:t>Nurse Visits – Phone Visits</a:t>
            </a:r>
            <a:br>
              <a:rPr lang="en-US" sz="2400" dirty="0" smtClean="0">
                <a:solidFill>
                  <a:schemeClr val="accent5">
                    <a:lumMod val="75000"/>
                  </a:schemeClr>
                </a:solidFill>
              </a:rPr>
            </a:br>
            <a:r>
              <a:rPr lang="en-US" sz="2400" dirty="0" smtClean="0">
                <a:solidFill>
                  <a:schemeClr val="accent5">
                    <a:lumMod val="75000"/>
                  </a:schemeClr>
                </a:solidFill>
              </a:rPr>
              <a:t>Touches v. Visits</a:t>
            </a:r>
          </a:p>
        </p:txBody>
      </p:sp>
      <p:sp>
        <p:nvSpPr>
          <p:cNvPr id="18" name="Rectangle 17"/>
          <p:cNvSpPr/>
          <p:nvPr/>
        </p:nvSpPr>
        <p:spPr>
          <a:xfrm>
            <a:off x="4114799" y="4988471"/>
            <a:ext cx="5459895" cy="1446550"/>
          </a:xfrm>
          <a:prstGeom prst="rect">
            <a:avLst/>
          </a:prstGeom>
        </p:spPr>
        <p:txBody>
          <a:bodyPr wrap="square">
            <a:spAutoFit/>
          </a:bodyPr>
          <a:lstStyle/>
          <a:p>
            <a:pPr lvl="1" algn="ctr"/>
            <a:r>
              <a:rPr lang="en-US" sz="2400" dirty="0" smtClean="0">
                <a:solidFill>
                  <a:srgbClr val="00B050"/>
                </a:solidFill>
              </a:rPr>
              <a:t>Ex: Donor, Advisors &amp; Mentors Instructor, Patients</a:t>
            </a:r>
          </a:p>
          <a:p>
            <a:pPr lvl="1" algn="ctr"/>
            <a:r>
              <a:rPr lang="en-US" sz="2000" dirty="0">
                <a:solidFill>
                  <a:srgbClr val="00B050"/>
                </a:solidFill>
              </a:rPr>
              <a:t>In: Dean, </a:t>
            </a:r>
            <a:r>
              <a:rPr lang="en-US" sz="2000" dirty="0" smtClean="0">
                <a:solidFill>
                  <a:srgbClr val="00B050"/>
                </a:solidFill>
              </a:rPr>
              <a:t>Center for </a:t>
            </a:r>
            <a:r>
              <a:rPr lang="en-US" sz="2000" dirty="0">
                <a:solidFill>
                  <a:srgbClr val="00B050"/>
                </a:solidFill>
              </a:rPr>
              <a:t>Primary Care </a:t>
            </a:r>
          </a:p>
          <a:p>
            <a:pPr lvl="1" algn="ctr"/>
            <a:r>
              <a:rPr lang="en-US" sz="2000" dirty="0">
                <a:solidFill>
                  <a:srgbClr val="00B050"/>
                </a:solidFill>
              </a:rPr>
              <a:t>HBS, </a:t>
            </a:r>
            <a:r>
              <a:rPr lang="en-US" sz="2000" dirty="0" err="1">
                <a:solidFill>
                  <a:srgbClr val="00B050"/>
                </a:solidFill>
              </a:rPr>
              <a:t>iLab</a:t>
            </a:r>
            <a:r>
              <a:rPr lang="en-US" sz="2000" dirty="0">
                <a:solidFill>
                  <a:srgbClr val="00B050"/>
                </a:solidFill>
              </a:rPr>
              <a:t>, Tech </a:t>
            </a:r>
            <a:r>
              <a:rPr lang="en-US" sz="2000" dirty="0" smtClean="0">
                <a:solidFill>
                  <a:srgbClr val="00B050"/>
                </a:solidFill>
              </a:rPr>
              <a:t>Transfer</a:t>
            </a:r>
          </a:p>
        </p:txBody>
      </p:sp>
      <p:cxnSp>
        <p:nvCxnSpPr>
          <p:cNvPr id="5" name="Straight Connector 4"/>
          <p:cNvCxnSpPr/>
          <p:nvPr/>
        </p:nvCxnSpPr>
        <p:spPr>
          <a:xfrm>
            <a:off x="384313" y="2511962"/>
            <a:ext cx="8375374" cy="8633"/>
          </a:xfrm>
          <a:prstGeom prst="line">
            <a:avLst/>
          </a:prstGeom>
          <a:ln w="38100"/>
        </p:spPr>
        <p:style>
          <a:lnRef idx="3">
            <a:schemeClr val="accent6"/>
          </a:lnRef>
          <a:fillRef idx="0">
            <a:schemeClr val="accent6"/>
          </a:fillRef>
          <a:effectRef idx="2">
            <a:schemeClr val="accent6"/>
          </a:effectRef>
          <a:fontRef idx="minor">
            <a:schemeClr val="tx1"/>
          </a:fontRef>
        </p:style>
      </p:cxnSp>
      <p:cxnSp>
        <p:nvCxnSpPr>
          <p:cNvPr id="19" name="Straight Connector 18"/>
          <p:cNvCxnSpPr/>
          <p:nvPr/>
        </p:nvCxnSpPr>
        <p:spPr>
          <a:xfrm>
            <a:off x="424069" y="3712291"/>
            <a:ext cx="8375374" cy="8633"/>
          </a:xfrm>
          <a:prstGeom prst="line">
            <a:avLst/>
          </a:prstGeom>
          <a:ln w="38100">
            <a:solidFill>
              <a:srgbClr val="0070C0"/>
            </a:solidFill>
          </a:ln>
        </p:spPr>
        <p:style>
          <a:lnRef idx="3">
            <a:schemeClr val="accent6"/>
          </a:lnRef>
          <a:fillRef idx="0">
            <a:schemeClr val="accent6"/>
          </a:fillRef>
          <a:effectRef idx="2">
            <a:schemeClr val="accent6"/>
          </a:effectRef>
          <a:fontRef idx="minor">
            <a:schemeClr val="tx1"/>
          </a:fontRef>
        </p:style>
      </p:cxnSp>
      <p:cxnSp>
        <p:nvCxnSpPr>
          <p:cNvPr id="20" name="Straight Connector 19"/>
          <p:cNvCxnSpPr/>
          <p:nvPr/>
        </p:nvCxnSpPr>
        <p:spPr>
          <a:xfrm>
            <a:off x="424069" y="4922701"/>
            <a:ext cx="8375374" cy="8633"/>
          </a:xfrm>
          <a:prstGeom prst="line">
            <a:avLst/>
          </a:prstGeom>
          <a:ln w="38100"/>
        </p:spPr>
        <p:style>
          <a:lnRef idx="3">
            <a:schemeClr val="accent6"/>
          </a:lnRef>
          <a:fillRef idx="0">
            <a:schemeClr val="accent6"/>
          </a:fillRef>
          <a:effectRef idx="2">
            <a:schemeClr val="accent6"/>
          </a:effectRef>
          <a:fontRef idx="minor">
            <a:schemeClr val="tx1"/>
          </a:fontRef>
        </p:style>
      </p:cxnSp>
      <p:sp>
        <p:nvSpPr>
          <p:cNvPr id="12" name="Rectangle 11"/>
          <p:cNvSpPr/>
          <p:nvPr/>
        </p:nvSpPr>
        <p:spPr>
          <a:xfrm>
            <a:off x="609942" y="6334780"/>
            <a:ext cx="6812136" cy="523220"/>
          </a:xfrm>
          <a:prstGeom prst="rect">
            <a:avLst/>
          </a:prstGeom>
        </p:spPr>
        <p:txBody>
          <a:bodyPr wrap="square">
            <a:spAutoFit/>
          </a:bodyPr>
          <a:lstStyle/>
          <a:p>
            <a:r>
              <a:rPr lang="en-US" sz="1400" dirty="0">
                <a:solidFill>
                  <a:schemeClr val="accent5">
                    <a:lumMod val="75000"/>
                  </a:schemeClr>
                </a:solidFill>
              </a:rPr>
              <a:t>Source: </a:t>
            </a:r>
            <a:r>
              <a:rPr lang="en-US" sz="1400" dirty="0" smtClean="0">
                <a:solidFill>
                  <a:schemeClr val="accent5">
                    <a:lumMod val="75000"/>
                  </a:schemeClr>
                </a:solidFill>
              </a:rPr>
              <a:t>Fifth Innovation Centers Summit Workshop </a:t>
            </a:r>
            <a:br>
              <a:rPr lang="en-US" sz="1400" dirty="0" smtClean="0">
                <a:solidFill>
                  <a:schemeClr val="accent5">
                    <a:lumMod val="75000"/>
                  </a:schemeClr>
                </a:solidFill>
              </a:rPr>
            </a:br>
            <a:r>
              <a:rPr lang="en-US" sz="1400" dirty="0" smtClean="0">
                <a:solidFill>
                  <a:schemeClr val="accent5">
                    <a:lumMod val="75000"/>
                  </a:schemeClr>
                </a:solidFill>
              </a:rPr>
              <a:t>Engagement Panel May 2015 – Located at Mayo Center for Innovation, Rochester, MN    </a:t>
            </a:r>
            <a:endParaRPr lang="en-US" sz="1400" dirty="0">
              <a:solidFill>
                <a:schemeClr val="accent5">
                  <a:lumMod val="75000"/>
                </a:schemeClr>
              </a:solidFill>
            </a:endParaRPr>
          </a:p>
        </p:txBody>
      </p:sp>
    </p:spTree>
    <p:extLst>
      <p:ext uri="{BB962C8B-B14F-4D97-AF65-F5344CB8AC3E}">
        <p14:creationId xmlns:p14="http://schemas.microsoft.com/office/powerpoint/2010/main" val="1879453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Thank you!</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15" name="TextBox 14"/>
          <p:cNvSpPr txBox="1"/>
          <p:nvPr/>
        </p:nvSpPr>
        <p:spPr>
          <a:xfrm>
            <a:off x="2694657" y="2502271"/>
            <a:ext cx="4341544" cy="2554545"/>
          </a:xfrm>
          <a:prstGeom prst="rect">
            <a:avLst/>
          </a:prstGeom>
          <a:noFill/>
        </p:spPr>
        <p:txBody>
          <a:bodyPr wrap="square" rtlCol="0">
            <a:spAutoFit/>
          </a:bodyPr>
          <a:lstStyle/>
          <a:p>
            <a:r>
              <a:rPr lang="en-US" sz="2000" dirty="0" smtClean="0">
                <a:solidFill>
                  <a:schemeClr val="accent1">
                    <a:lumMod val="50000"/>
                  </a:schemeClr>
                </a:solidFill>
              </a:rPr>
              <a:t>Contact:</a:t>
            </a:r>
          </a:p>
          <a:p>
            <a:r>
              <a:rPr lang="en-US" sz="2000" dirty="0" smtClean="0">
                <a:solidFill>
                  <a:schemeClr val="accent1">
                    <a:lumMod val="50000"/>
                  </a:schemeClr>
                </a:solidFill>
              </a:rPr>
              <a:t>Mike Squires, </a:t>
            </a:r>
            <a:br>
              <a:rPr lang="en-US" sz="2000" dirty="0" smtClean="0">
                <a:solidFill>
                  <a:schemeClr val="accent1">
                    <a:lumMod val="50000"/>
                  </a:schemeClr>
                </a:solidFill>
              </a:rPr>
            </a:br>
            <a:r>
              <a:rPr lang="en-US" sz="2000" dirty="0" smtClean="0">
                <a:solidFill>
                  <a:schemeClr val="accent1">
                    <a:lumMod val="50000"/>
                  </a:schemeClr>
                </a:solidFill>
              </a:rPr>
              <a:t>VP, Innovation &amp; Public Policy</a:t>
            </a:r>
            <a:br>
              <a:rPr lang="en-US" sz="2000" dirty="0" smtClean="0">
                <a:solidFill>
                  <a:schemeClr val="accent1">
                    <a:lumMod val="50000"/>
                  </a:schemeClr>
                </a:solidFill>
              </a:rPr>
            </a:br>
            <a:r>
              <a:rPr lang="en-US" sz="2000" dirty="0" err="1" smtClean="0">
                <a:solidFill>
                  <a:schemeClr val="accent1">
                    <a:lumMod val="50000"/>
                  </a:schemeClr>
                </a:solidFill>
              </a:rPr>
              <a:t>BluePrint</a:t>
            </a:r>
            <a:r>
              <a:rPr lang="en-US" sz="2000" dirty="0" smtClean="0">
                <a:solidFill>
                  <a:schemeClr val="accent1">
                    <a:lumMod val="50000"/>
                  </a:schemeClr>
                </a:solidFill>
              </a:rPr>
              <a:t> Healthcare IT </a:t>
            </a:r>
          </a:p>
          <a:p>
            <a:r>
              <a:rPr lang="en-US" sz="2000" dirty="0" smtClean="0">
                <a:solidFill>
                  <a:schemeClr val="accent1">
                    <a:lumMod val="50000"/>
                  </a:schemeClr>
                </a:solidFill>
                <a:hlinkClick r:id="rId4"/>
              </a:rPr>
              <a:t>mike.squires@blueprinthit.com</a:t>
            </a:r>
            <a:endParaRPr lang="en-US" sz="2000" dirty="0" smtClean="0">
              <a:solidFill>
                <a:schemeClr val="accent1">
                  <a:lumMod val="50000"/>
                </a:schemeClr>
              </a:solidFill>
            </a:endParaRPr>
          </a:p>
          <a:p>
            <a:r>
              <a:rPr lang="en-US" sz="2000" dirty="0" smtClean="0">
                <a:solidFill>
                  <a:schemeClr val="accent1">
                    <a:lumMod val="50000"/>
                  </a:schemeClr>
                </a:solidFill>
              </a:rPr>
              <a:t>908.391.6191</a:t>
            </a:r>
          </a:p>
          <a:p>
            <a:r>
              <a:rPr lang="en-US" sz="2000" dirty="0" smtClean="0">
                <a:solidFill>
                  <a:schemeClr val="accent1">
                    <a:lumMod val="50000"/>
                  </a:schemeClr>
                </a:solidFill>
                <a:hlinkClick r:id="rId5"/>
              </a:rPr>
              <a:t>www.blueprinthit.com/innovation</a:t>
            </a:r>
            <a:r>
              <a:rPr lang="en-US" sz="2000" dirty="0" smtClean="0">
                <a:solidFill>
                  <a:schemeClr val="accent1">
                    <a:lumMod val="50000"/>
                  </a:schemeClr>
                </a:solidFill>
              </a:rPr>
              <a:t> </a:t>
            </a:r>
            <a:br>
              <a:rPr lang="en-US" sz="2000" dirty="0" smtClean="0">
                <a:solidFill>
                  <a:schemeClr val="accent1">
                    <a:lumMod val="50000"/>
                  </a:schemeClr>
                </a:solidFill>
              </a:rPr>
            </a:br>
            <a:endParaRPr lang="en-US" sz="2000" dirty="0">
              <a:solidFill>
                <a:schemeClr val="accent1">
                  <a:lumMod val="50000"/>
                </a:schemeClr>
              </a:solidFill>
            </a:endParaRPr>
          </a:p>
        </p:txBody>
      </p:sp>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8118" y="5331892"/>
            <a:ext cx="1789809" cy="905643"/>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195" y="5118835"/>
            <a:ext cx="2562560" cy="1462166"/>
          </a:xfrm>
          <a:prstGeom prst="rect">
            <a:avLst/>
          </a:prstGeom>
          <a:ln>
            <a:noFill/>
          </a:ln>
        </p:spPr>
      </p:pic>
      <p:sp>
        <p:nvSpPr>
          <p:cNvPr id="21" name="TextBox 20"/>
          <p:cNvSpPr txBox="1"/>
          <p:nvPr/>
        </p:nvSpPr>
        <p:spPr>
          <a:xfrm>
            <a:off x="1199407" y="5382595"/>
            <a:ext cx="5227417" cy="923330"/>
          </a:xfrm>
          <a:prstGeom prst="rect">
            <a:avLst/>
          </a:prstGeom>
          <a:noFill/>
        </p:spPr>
        <p:txBody>
          <a:bodyPr wrap="square" rtlCol="0">
            <a:spAutoFit/>
          </a:bodyPr>
          <a:lstStyle/>
          <a:p>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Innovation Centers Summit Workshops </a:t>
            </a:r>
            <a:b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br>
            <a:r>
              <a:rPr lang="en-US" b="1" dirty="0" smtClean="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Five </a:t>
            </a:r>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since  2012</a:t>
            </a:r>
          </a:p>
          <a:p>
            <a:endParaRPr lang="en-US" dirty="0"/>
          </a:p>
        </p:txBody>
      </p:sp>
    </p:spTree>
    <p:extLst>
      <p:ext uri="{BB962C8B-B14F-4D97-AF65-F5344CB8AC3E}">
        <p14:creationId xmlns:p14="http://schemas.microsoft.com/office/powerpoint/2010/main" val="369245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txBox="1">
            <a:spLocks/>
          </p:cNvSpPr>
          <p:nvPr/>
        </p:nvSpPr>
        <p:spPr>
          <a:xfrm>
            <a:off x="0" y="0"/>
            <a:ext cx="9144000" cy="1097280"/>
          </a:xfrm>
          <a:prstGeom prst="rect">
            <a:avLst/>
          </a:prstGeom>
          <a:solidFill>
            <a:srgbClr val="1E63B0"/>
          </a:solidFill>
        </p:spPr>
        <p:txBody>
          <a:bodyPr anchor="ctr" anchorCtr="0"/>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3600" b="1" dirty="0" smtClean="0">
                <a:solidFill>
                  <a:schemeClr val="bg1"/>
                </a:solidFill>
                <a:latin typeface="Frutiger LT 47 LightCn" panose="020B0806030504020204" pitchFamily="34" charset="0"/>
                <a:cs typeface="Frutiger LT 67 Bold Condensed"/>
              </a:rPr>
              <a:t>Q &amp; A </a:t>
            </a:r>
            <a:endParaRPr lang="en-US" sz="3600" b="1" dirty="0">
              <a:solidFill>
                <a:schemeClr val="bg1"/>
              </a:solidFill>
              <a:latin typeface="Frutiger LT 47 LightCn" panose="020B0806030504020204" pitchFamily="34" charset="0"/>
              <a:cs typeface="Frutiger LT 67 Bold Condensed"/>
            </a:endParaRPr>
          </a:p>
        </p:txBody>
      </p:sp>
      <p:pic>
        <p:nvPicPr>
          <p:cNvPr id="39" name="Picture 38"/>
          <p:cNvPicPr>
            <a:picLocks noChangeAspect="1"/>
          </p:cNvPicPr>
          <p:nvPr/>
        </p:nvPicPr>
        <p:blipFill rotWithShape="1">
          <a:blip r:embed="rId3" cstate="screen">
            <a:extLst>
              <a:ext uri="{28A0092B-C50C-407E-A947-70E740481C1C}">
                <a14:useLocalDpi xmlns:a14="http://schemas.microsoft.com/office/drawing/2010/main"/>
              </a:ext>
            </a:extLst>
          </a:blip>
          <a:srcRect t="-5873" b="-1664"/>
          <a:stretch/>
        </p:blipFill>
        <p:spPr>
          <a:xfrm>
            <a:off x="0" y="1047360"/>
            <a:ext cx="9144000" cy="341831"/>
          </a:xfrm>
          <a:prstGeom prst="rect">
            <a:avLst/>
          </a:prstGeom>
        </p:spPr>
      </p:pic>
      <p:sp>
        <p:nvSpPr>
          <p:cNvPr id="15" name="TextBox 14"/>
          <p:cNvSpPr txBox="1"/>
          <p:nvPr/>
        </p:nvSpPr>
        <p:spPr>
          <a:xfrm>
            <a:off x="4902993" y="3149960"/>
            <a:ext cx="4341544" cy="1446550"/>
          </a:xfrm>
          <a:prstGeom prst="rect">
            <a:avLst/>
          </a:prstGeom>
          <a:noFill/>
        </p:spPr>
        <p:txBody>
          <a:bodyPr wrap="square" rtlCol="0">
            <a:spAutoFit/>
          </a:bodyPr>
          <a:lstStyle/>
          <a:p>
            <a:r>
              <a:rPr lang="en-US" sz="2400" dirty="0">
                <a:solidFill>
                  <a:schemeClr val="accent1">
                    <a:lumMod val="75000"/>
                  </a:schemeClr>
                </a:solidFill>
              </a:rPr>
              <a:t>Mike Squires </a:t>
            </a:r>
          </a:p>
          <a:p>
            <a:r>
              <a:rPr lang="en-US" sz="2400" dirty="0">
                <a:solidFill>
                  <a:schemeClr val="accent1">
                    <a:lumMod val="75000"/>
                  </a:schemeClr>
                </a:solidFill>
              </a:rPr>
              <a:t>mike.squires@blueprinthit.com</a:t>
            </a:r>
          </a:p>
          <a:p>
            <a:r>
              <a:rPr lang="en-US" sz="2000" dirty="0" smtClean="0">
                <a:solidFill>
                  <a:schemeClr val="accent1">
                    <a:lumMod val="50000"/>
                  </a:schemeClr>
                </a:solidFill>
              </a:rPr>
              <a:t/>
            </a:r>
            <a:br>
              <a:rPr lang="en-US" sz="2000" dirty="0" smtClean="0">
                <a:solidFill>
                  <a:schemeClr val="accent1">
                    <a:lumMod val="50000"/>
                  </a:schemeClr>
                </a:solidFill>
              </a:rPr>
            </a:br>
            <a:endParaRPr lang="en-US" sz="2000" dirty="0">
              <a:solidFill>
                <a:schemeClr val="accent1">
                  <a:lumMod val="50000"/>
                </a:schemeClr>
              </a:solidFill>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89416" y="1816754"/>
            <a:ext cx="1789809" cy="905643"/>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9" y="5026249"/>
            <a:ext cx="2562560" cy="1462166"/>
          </a:xfrm>
          <a:prstGeom prst="rect">
            <a:avLst/>
          </a:prstGeom>
          <a:ln>
            <a:noFill/>
          </a:ln>
        </p:spPr>
      </p:pic>
      <p:sp>
        <p:nvSpPr>
          <p:cNvPr id="21" name="TextBox 20"/>
          <p:cNvSpPr txBox="1"/>
          <p:nvPr/>
        </p:nvSpPr>
        <p:spPr>
          <a:xfrm>
            <a:off x="5517165" y="5010722"/>
            <a:ext cx="3743654" cy="923330"/>
          </a:xfrm>
          <a:prstGeom prst="rect">
            <a:avLst/>
          </a:prstGeom>
          <a:noFill/>
        </p:spPr>
        <p:txBody>
          <a:bodyPr wrap="square" rtlCol="0">
            <a:spAutoFit/>
          </a:bodyPr>
          <a:lstStyle/>
          <a:p>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Innovation Centers Summit Workshops </a:t>
            </a:r>
            <a:b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br>
            <a:r>
              <a:rPr lang="en-US" b="1" dirty="0" smtClean="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Five </a:t>
            </a:r>
            <a:r>
              <a:rPr lang="en-US" b="1" dirty="0">
                <a:solidFill>
                  <a:srgbClr val="0380E2"/>
                </a:solidFill>
                <a:latin typeface="Adobe Gothic Std B" panose="020B0800000000000000" pitchFamily="34" charset="-128"/>
                <a:ea typeface="Adobe Gothic Std B" panose="020B0800000000000000" pitchFamily="34" charset="-128"/>
                <a:cs typeface="Adobe Arabic" panose="02040503050201020203" pitchFamily="18" charset="-78"/>
              </a:rPr>
              <a:t>since  2012</a:t>
            </a:r>
          </a:p>
          <a:p>
            <a:endParaRPr lang="en-US" dirty="0"/>
          </a:p>
        </p:txBody>
      </p:sp>
      <p:pic>
        <p:nvPicPr>
          <p:cNvPr id="8" name="Picture 5" descr="HUMC_wtag_PMS.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1075" y="1743325"/>
            <a:ext cx="2211625" cy="999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8554" y="3074271"/>
            <a:ext cx="4176669" cy="3046988"/>
          </a:xfrm>
          <a:prstGeom prst="rect">
            <a:avLst/>
          </a:prstGeom>
          <a:noFill/>
        </p:spPr>
        <p:txBody>
          <a:bodyPr wrap="square" rtlCol="0">
            <a:spAutoFit/>
          </a:bodyPr>
          <a:lstStyle/>
          <a:p>
            <a:pPr algn="ctr"/>
            <a:r>
              <a:rPr lang="en-US" sz="2400" dirty="0" err="1" smtClean="0">
                <a:solidFill>
                  <a:schemeClr val="accent1">
                    <a:lumMod val="75000"/>
                  </a:schemeClr>
                </a:solidFill>
              </a:rPr>
              <a:t>Shafiq</a:t>
            </a:r>
            <a:r>
              <a:rPr lang="en-US" sz="2400" dirty="0" smtClean="0">
                <a:solidFill>
                  <a:schemeClr val="accent1">
                    <a:lumMod val="75000"/>
                  </a:schemeClr>
                </a:solidFill>
              </a:rPr>
              <a:t> </a:t>
            </a:r>
            <a:r>
              <a:rPr lang="en-US" sz="2400" dirty="0" err="1" smtClean="0">
                <a:solidFill>
                  <a:schemeClr val="accent1">
                    <a:lumMod val="75000"/>
                  </a:schemeClr>
                </a:solidFill>
              </a:rPr>
              <a:t>Rab</a:t>
            </a:r>
            <a:r>
              <a:rPr lang="en-US" sz="2400" dirty="0" smtClean="0">
                <a:solidFill>
                  <a:schemeClr val="accent1">
                    <a:lumMod val="75000"/>
                  </a:schemeClr>
                </a:solidFill>
              </a:rPr>
              <a:t>, MD, MPH</a:t>
            </a:r>
            <a:endParaRPr lang="en-US" sz="2400" dirty="0" smtClean="0">
              <a:solidFill>
                <a:schemeClr val="accent1">
                  <a:lumMod val="75000"/>
                </a:schemeClr>
              </a:solidFill>
            </a:endParaRPr>
          </a:p>
          <a:p>
            <a:pPr algn="ctr"/>
            <a:r>
              <a:rPr lang="en-US" sz="2400" dirty="0">
                <a:solidFill>
                  <a:schemeClr val="accent1">
                    <a:lumMod val="75000"/>
                  </a:schemeClr>
                </a:solidFill>
              </a:rPr>
              <a:t>Srab@HackensackUMC.org</a:t>
            </a:r>
          </a:p>
          <a:p>
            <a:pPr algn="ctr"/>
            <a:endParaRPr lang="en-US" sz="2400" dirty="0" smtClean="0">
              <a:solidFill>
                <a:schemeClr val="accent1">
                  <a:lumMod val="75000"/>
                </a:schemeClr>
              </a:solidFill>
            </a:endParaRPr>
          </a:p>
          <a:p>
            <a:pPr algn="ctr"/>
            <a:endParaRPr lang="en-US" sz="2400" dirty="0">
              <a:solidFill>
                <a:schemeClr val="accent1">
                  <a:lumMod val="75000"/>
                </a:schemeClr>
              </a:solidFill>
            </a:endParaRPr>
          </a:p>
          <a:p>
            <a:pPr algn="ctr"/>
            <a:endParaRPr lang="en-US" sz="2400" dirty="0">
              <a:solidFill>
                <a:schemeClr val="accent1">
                  <a:lumMod val="75000"/>
                </a:schemeClr>
              </a:solidFill>
            </a:endParaRPr>
          </a:p>
          <a:p>
            <a:pPr algn="ctr"/>
            <a:r>
              <a:rPr lang="en-US" sz="2400" dirty="0" smtClean="0">
                <a:solidFill>
                  <a:schemeClr val="accent1">
                    <a:lumMod val="75000"/>
                  </a:schemeClr>
                </a:solidFill>
              </a:rPr>
              <a:t>Jeremy Marut</a:t>
            </a:r>
          </a:p>
          <a:p>
            <a:pPr algn="ctr"/>
            <a:r>
              <a:rPr lang="en-US" sz="2400" dirty="0" smtClean="0">
                <a:solidFill>
                  <a:schemeClr val="accent1">
                    <a:lumMod val="75000"/>
                  </a:schemeClr>
                </a:solidFill>
              </a:rPr>
              <a:t>JMarut@HackensackUMC.org</a:t>
            </a:r>
            <a:br>
              <a:rPr lang="en-US" sz="2400" dirty="0" smtClean="0">
                <a:solidFill>
                  <a:schemeClr val="accent1">
                    <a:lumMod val="75000"/>
                  </a:schemeClr>
                </a:solidFill>
              </a:rPr>
            </a:br>
            <a:endParaRPr lang="en-US" sz="2400" dirty="0">
              <a:solidFill>
                <a:schemeClr val="accent1">
                  <a:lumMod val="75000"/>
                </a:schemeClr>
              </a:solidFill>
            </a:endParaRPr>
          </a:p>
        </p:txBody>
      </p:sp>
      <p:pic>
        <p:nvPicPr>
          <p:cNvPr id="3" name="Picture 2"/>
          <p:cNvPicPr>
            <a:picLocks noChangeAspect="1"/>
          </p:cNvPicPr>
          <p:nvPr/>
        </p:nvPicPr>
        <p:blipFill rotWithShape="1">
          <a:blip r:embed="rId7"/>
          <a:srcRect l="12518" t="95153" r="12722" b="318"/>
          <a:stretch/>
        </p:blipFill>
        <p:spPr>
          <a:xfrm>
            <a:off x="19722" y="6526696"/>
            <a:ext cx="9104555" cy="331304"/>
          </a:xfrm>
          <a:prstGeom prst="rect">
            <a:avLst/>
          </a:prstGeom>
        </p:spPr>
      </p:pic>
      <p:grpSp>
        <p:nvGrpSpPr>
          <p:cNvPr id="12" name="Group 11"/>
          <p:cNvGrpSpPr/>
          <p:nvPr/>
        </p:nvGrpSpPr>
        <p:grpSpPr>
          <a:xfrm>
            <a:off x="918544" y="3993263"/>
            <a:ext cx="1880814" cy="525235"/>
            <a:chOff x="6783155" y="5761463"/>
            <a:chExt cx="1880814" cy="525235"/>
          </a:xfrm>
        </p:grpSpPr>
        <p:sp>
          <p:nvSpPr>
            <p:cNvPr id="13" name="Rectangle 12"/>
            <p:cNvSpPr/>
            <p:nvPr/>
          </p:nvSpPr>
          <p:spPr>
            <a:xfrm>
              <a:off x="7232843" y="5783526"/>
              <a:ext cx="1431126" cy="400110"/>
            </a:xfrm>
            <a:prstGeom prst="rect">
              <a:avLst/>
            </a:prstGeom>
          </p:spPr>
          <p:txBody>
            <a:bodyPr wrap="none">
              <a:spAutoFit/>
            </a:bodyPr>
            <a:lstStyle/>
            <a:p>
              <a:pPr defTabSz="457200" fontAlgn="base">
                <a:spcBef>
                  <a:spcPct val="0"/>
                </a:spcBef>
                <a:spcAft>
                  <a:spcPct val="0"/>
                </a:spcAft>
              </a:pPr>
              <a:r>
                <a:rPr lang="en-US" sz="2000" dirty="0">
                  <a:solidFill>
                    <a:srgbClr val="000000"/>
                  </a:solidFill>
                  <a:cs typeface="Arial" panose="020B0604020202020204" pitchFamily="34" charset="0"/>
                </a:rPr>
                <a:t>@</a:t>
              </a:r>
              <a:r>
                <a:rPr lang="en-US" sz="2000" dirty="0" err="1" smtClean="0">
                  <a:solidFill>
                    <a:srgbClr val="1C5FAA"/>
                  </a:solidFill>
                  <a:cs typeface="Arial" panose="020B0604020202020204" pitchFamily="34" charset="0"/>
                </a:rPr>
                <a:t>CIOShafiq</a:t>
              </a:r>
              <a:endParaRPr lang="en-US" sz="2000" dirty="0">
                <a:solidFill>
                  <a:srgbClr val="1C5FAA"/>
                </a:solidFill>
                <a:cs typeface="Arial" panose="020B0604020202020204" pitchFamily="34" charset="0"/>
              </a:endParaRPr>
            </a:p>
          </p:txBody>
        </p:sp>
        <p:pic>
          <p:nvPicPr>
            <p:cNvPr id="14" name="Picture 2" descr="http://www.ilariatoschi.com/images1/bannertwit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3155" y="5761463"/>
              <a:ext cx="525235" cy="5252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916271" y="5749493"/>
            <a:ext cx="2368603" cy="525235"/>
            <a:chOff x="6783155" y="5761463"/>
            <a:chExt cx="2368603" cy="525235"/>
          </a:xfrm>
        </p:grpSpPr>
        <p:sp>
          <p:nvSpPr>
            <p:cNvPr id="19" name="Rectangle 18"/>
            <p:cNvSpPr/>
            <p:nvPr/>
          </p:nvSpPr>
          <p:spPr>
            <a:xfrm>
              <a:off x="7232843" y="5783526"/>
              <a:ext cx="1918915" cy="400110"/>
            </a:xfrm>
            <a:prstGeom prst="rect">
              <a:avLst/>
            </a:prstGeom>
          </p:spPr>
          <p:txBody>
            <a:bodyPr wrap="none">
              <a:spAutoFit/>
            </a:bodyPr>
            <a:lstStyle/>
            <a:p>
              <a:pPr defTabSz="457200" fontAlgn="base">
                <a:spcBef>
                  <a:spcPct val="0"/>
                </a:spcBef>
                <a:spcAft>
                  <a:spcPct val="0"/>
                </a:spcAft>
              </a:pPr>
              <a:r>
                <a:rPr lang="en-US" sz="2000" dirty="0" smtClean="0">
                  <a:solidFill>
                    <a:srgbClr val="000000"/>
                  </a:solidFill>
                  <a:cs typeface="Arial" panose="020B0604020202020204" pitchFamily="34" charset="0"/>
                </a:rPr>
                <a:t>@</a:t>
              </a:r>
              <a:r>
                <a:rPr lang="en-US" sz="2000" dirty="0" err="1" smtClean="0">
                  <a:solidFill>
                    <a:srgbClr val="1C5FAA"/>
                  </a:solidFill>
                  <a:cs typeface="Arial" panose="020B0604020202020204" pitchFamily="34" charset="0"/>
                </a:rPr>
                <a:t>DirectorMarut</a:t>
              </a:r>
              <a:endParaRPr lang="en-US" sz="2000" dirty="0">
                <a:solidFill>
                  <a:srgbClr val="1C5FAA"/>
                </a:solidFill>
                <a:cs typeface="Arial" panose="020B0604020202020204" pitchFamily="34" charset="0"/>
              </a:endParaRPr>
            </a:p>
          </p:txBody>
        </p:sp>
        <p:pic>
          <p:nvPicPr>
            <p:cNvPr id="20" name="Picture 2" descr="http://www.ilariatoschi.com/images1/bannertwit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3155" y="5761463"/>
              <a:ext cx="525235" cy="5252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p:cNvGrpSpPr/>
          <p:nvPr/>
        </p:nvGrpSpPr>
        <p:grpSpPr>
          <a:xfrm>
            <a:off x="5228550" y="4021261"/>
            <a:ext cx="2277182" cy="525235"/>
            <a:chOff x="6783155" y="5761463"/>
            <a:chExt cx="2277182" cy="525235"/>
          </a:xfrm>
        </p:grpSpPr>
        <p:sp>
          <p:nvSpPr>
            <p:cNvPr id="26" name="Rectangle 25"/>
            <p:cNvSpPr/>
            <p:nvPr/>
          </p:nvSpPr>
          <p:spPr>
            <a:xfrm>
              <a:off x="7232843" y="5783526"/>
              <a:ext cx="1827494" cy="400110"/>
            </a:xfrm>
            <a:prstGeom prst="rect">
              <a:avLst/>
            </a:prstGeom>
          </p:spPr>
          <p:txBody>
            <a:bodyPr wrap="none">
              <a:spAutoFit/>
            </a:bodyPr>
            <a:lstStyle/>
            <a:p>
              <a:pPr defTabSz="457200" fontAlgn="base">
                <a:spcBef>
                  <a:spcPct val="0"/>
                </a:spcBef>
                <a:spcAft>
                  <a:spcPct val="0"/>
                </a:spcAft>
              </a:pPr>
              <a:r>
                <a:rPr lang="en-US" sz="2000" dirty="0" smtClean="0">
                  <a:solidFill>
                    <a:srgbClr val="000000"/>
                  </a:solidFill>
                  <a:cs typeface="Arial" panose="020B0604020202020204" pitchFamily="34" charset="0"/>
                </a:rPr>
                <a:t>@</a:t>
              </a:r>
              <a:r>
                <a:rPr lang="en-US" sz="2000" dirty="0" err="1" smtClean="0">
                  <a:solidFill>
                    <a:srgbClr val="1C5FAA"/>
                  </a:solidFill>
                  <a:cs typeface="Arial" panose="020B0604020202020204" pitchFamily="34" charset="0"/>
                </a:rPr>
                <a:t>eMikeSquires</a:t>
              </a:r>
              <a:endParaRPr lang="en-US" sz="2000" dirty="0">
                <a:solidFill>
                  <a:srgbClr val="1C5FAA"/>
                </a:solidFill>
                <a:cs typeface="Arial" panose="020B0604020202020204" pitchFamily="34" charset="0"/>
              </a:endParaRPr>
            </a:p>
          </p:txBody>
        </p:sp>
        <p:pic>
          <p:nvPicPr>
            <p:cNvPr id="27" name="Picture 2" descr="http://www.ilariatoschi.com/images1/bannertwitter.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83155" y="5761463"/>
              <a:ext cx="525235" cy="52523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9790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49298" y="1674589"/>
            <a:ext cx="8304086" cy="1477328"/>
          </a:xfrm>
          <a:prstGeom prst="rect">
            <a:avLst/>
          </a:prstGeom>
          <a:noFill/>
        </p:spPr>
        <p:txBody>
          <a:bodyPr wrap="square">
            <a:spAutoFit/>
          </a:bodyPr>
          <a:lstStyle/>
          <a:p>
            <a:pPr marL="517525" indent="-517525" defTabSz="457200">
              <a:defRPr/>
            </a:pPr>
            <a:r>
              <a:rPr lang="en-US" sz="4400" b="1" dirty="0" smtClean="0">
                <a:solidFill>
                  <a:prstClr val="white">
                    <a:lumMod val="85000"/>
                  </a:prstClr>
                </a:solidFill>
                <a:latin typeface="Arial Bold"/>
                <a:cs typeface="Arial Bold"/>
              </a:rPr>
              <a:t>HackensackUMC Innovation</a:t>
            </a:r>
            <a:r>
              <a:rPr lang="en-US" sz="5400" b="1" dirty="0" smtClean="0">
                <a:solidFill>
                  <a:prstClr val="white">
                    <a:lumMod val="85000"/>
                  </a:prstClr>
                </a:solidFill>
                <a:latin typeface="Arial Bold"/>
                <a:cs typeface="Arial Bold"/>
              </a:rPr>
              <a:t> </a:t>
            </a:r>
          </a:p>
          <a:p>
            <a:pPr marL="517525" indent="-517525" defTabSz="457200">
              <a:defRPr/>
            </a:pPr>
            <a:r>
              <a:rPr lang="en-US" sz="3600" b="1" dirty="0">
                <a:solidFill>
                  <a:prstClr val="white">
                    <a:lumMod val="85000"/>
                  </a:prstClr>
                </a:solidFill>
                <a:latin typeface="Arial Bold"/>
                <a:cs typeface="Arial Bold"/>
              </a:rPr>
              <a:t>	</a:t>
            </a:r>
            <a:r>
              <a:rPr lang="en-US" sz="3600" b="1" dirty="0" smtClean="0">
                <a:solidFill>
                  <a:prstClr val="white">
                    <a:lumMod val="85000"/>
                  </a:prstClr>
                </a:solidFill>
                <a:latin typeface="Arial Bold"/>
                <a:cs typeface="Arial Bold"/>
              </a:rPr>
              <a:t>Live Experience Labs</a:t>
            </a:r>
            <a:endParaRPr lang="en-US" sz="3600" b="1" dirty="0">
              <a:solidFill>
                <a:prstClr val="white">
                  <a:lumMod val="85000"/>
                </a:prstClr>
              </a:solidFill>
              <a:latin typeface="Arial Bold"/>
              <a:cs typeface="Arial Bold"/>
            </a:endParaRPr>
          </a:p>
        </p:txBody>
      </p:sp>
      <p:pic>
        <p:nvPicPr>
          <p:cNvPr id="2052" name="Picture 4" descr="HUMC_wtag_Whit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54875" y="238125"/>
            <a:ext cx="15811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4"/>
          <p:cNvSpPr txBox="1">
            <a:spLocks noChangeArrowheads="1"/>
          </p:cNvSpPr>
          <p:nvPr/>
        </p:nvSpPr>
        <p:spPr bwMode="auto">
          <a:xfrm rot="10800000" flipV="1">
            <a:off x="749299" y="4281068"/>
            <a:ext cx="79597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buFontTx/>
              <a:buNone/>
            </a:pPr>
            <a:r>
              <a:rPr lang="en-US" sz="2000" dirty="0" smtClean="0">
                <a:solidFill>
                  <a:srgbClr val="D9D9D9"/>
                </a:solidFill>
                <a:cs typeface="Arial" panose="020B0604020202020204" pitchFamily="34" charset="0"/>
              </a:rPr>
              <a:t>Shafiq Rab, M.D., MPH</a:t>
            </a:r>
          </a:p>
          <a:p>
            <a:pPr defTabSz="457200" fontAlgn="base">
              <a:spcBef>
                <a:spcPct val="0"/>
              </a:spcBef>
              <a:spcAft>
                <a:spcPct val="0"/>
              </a:spcAft>
              <a:buFontTx/>
              <a:buNone/>
            </a:pPr>
            <a:r>
              <a:rPr lang="en-US" sz="1600" dirty="0" smtClean="0">
                <a:solidFill>
                  <a:srgbClr val="D9D9D9"/>
                </a:solidFill>
                <a:cs typeface="Arial" panose="020B0604020202020204" pitchFamily="34" charset="0"/>
              </a:rPr>
              <a:t>Vice President, Chief Information Officer</a:t>
            </a:r>
          </a:p>
          <a:p>
            <a:pPr defTabSz="457200" fontAlgn="base">
              <a:spcBef>
                <a:spcPct val="0"/>
              </a:spcBef>
              <a:spcAft>
                <a:spcPct val="0"/>
              </a:spcAft>
              <a:buFontTx/>
              <a:buNone/>
            </a:pPr>
            <a:r>
              <a:rPr lang="en-US" sz="1600" dirty="0" smtClean="0">
                <a:solidFill>
                  <a:srgbClr val="D9D9D9"/>
                </a:solidFill>
                <a:cs typeface="Arial" panose="020B0604020202020204" pitchFamily="34" charset="0"/>
              </a:rPr>
              <a:t>Hackensack University Medical Center</a:t>
            </a:r>
          </a:p>
          <a:p>
            <a:pPr defTabSz="457200" fontAlgn="base">
              <a:spcBef>
                <a:spcPct val="0"/>
              </a:spcBef>
              <a:spcAft>
                <a:spcPct val="0"/>
              </a:spcAft>
              <a:buFontTx/>
              <a:buNone/>
            </a:pPr>
            <a:endParaRPr lang="en-US" sz="2000" dirty="0" smtClean="0">
              <a:solidFill>
                <a:srgbClr val="D9D9D9"/>
              </a:solidFill>
              <a:cs typeface="Arial" panose="020B0604020202020204" pitchFamily="34" charset="0"/>
            </a:endParaRPr>
          </a:p>
          <a:p>
            <a:pPr defTabSz="457200" fontAlgn="base">
              <a:spcBef>
                <a:spcPct val="0"/>
              </a:spcBef>
              <a:spcAft>
                <a:spcPct val="0"/>
              </a:spcAft>
              <a:buFontTx/>
              <a:buNone/>
            </a:pPr>
            <a:r>
              <a:rPr lang="en-US" sz="2000" dirty="0" smtClean="0">
                <a:solidFill>
                  <a:srgbClr val="D9D9D9"/>
                </a:solidFill>
                <a:cs typeface="Arial" panose="020B0604020202020204" pitchFamily="34" charset="0"/>
              </a:rPr>
              <a:t>Jeremy </a:t>
            </a:r>
            <a:r>
              <a:rPr lang="en-US" sz="2000" dirty="0">
                <a:solidFill>
                  <a:srgbClr val="D9D9D9"/>
                </a:solidFill>
                <a:cs typeface="Arial" panose="020B0604020202020204" pitchFamily="34" charset="0"/>
              </a:rPr>
              <a:t>A. Marut, MBA, CHCIO</a:t>
            </a:r>
          </a:p>
          <a:p>
            <a:pPr defTabSz="457200" fontAlgn="base">
              <a:spcBef>
                <a:spcPct val="0"/>
              </a:spcBef>
              <a:spcAft>
                <a:spcPct val="0"/>
              </a:spcAft>
              <a:buFontTx/>
              <a:buNone/>
            </a:pPr>
            <a:r>
              <a:rPr lang="en-US" sz="1600" dirty="0">
                <a:solidFill>
                  <a:srgbClr val="D9D9D9"/>
                </a:solidFill>
                <a:cs typeface="Arial" panose="020B0604020202020204" pitchFamily="34" charset="0"/>
              </a:rPr>
              <a:t>Director of Enterprise Architecture</a:t>
            </a:r>
          </a:p>
          <a:p>
            <a:pPr defTabSz="457200" fontAlgn="base">
              <a:spcBef>
                <a:spcPct val="0"/>
              </a:spcBef>
              <a:spcAft>
                <a:spcPct val="0"/>
              </a:spcAft>
              <a:buFontTx/>
              <a:buNone/>
            </a:pPr>
            <a:r>
              <a:rPr lang="en-US" sz="1600" dirty="0">
                <a:solidFill>
                  <a:srgbClr val="D9D9D9"/>
                </a:solidFill>
                <a:cs typeface="Arial" panose="020B0604020202020204" pitchFamily="34" charset="0"/>
              </a:rPr>
              <a:t>Hackensack University Medical Center</a:t>
            </a:r>
          </a:p>
          <a:p>
            <a:pPr defTabSz="457200" fontAlgn="base">
              <a:spcBef>
                <a:spcPct val="0"/>
              </a:spcBef>
              <a:spcAft>
                <a:spcPct val="0"/>
              </a:spcAft>
              <a:buFontTx/>
              <a:buNone/>
            </a:pPr>
            <a:endParaRPr lang="en-US" sz="2000" dirty="0" smtClean="0">
              <a:solidFill>
                <a:srgbClr val="D9D9D9"/>
              </a:solidFill>
              <a:cs typeface="Arial" panose="020B0604020202020204" pitchFamily="34" charset="0"/>
            </a:endParaRPr>
          </a:p>
        </p:txBody>
      </p:sp>
      <p:sp>
        <p:nvSpPr>
          <p:cNvPr id="2" name="TextBox 1"/>
          <p:cNvSpPr txBox="1"/>
          <p:nvPr/>
        </p:nvSpPr>
        <p:spPr>
          <a:xfrm>
            <a:off x="949349" y="3254827"/>
            <a:ext cx="5165197" cy="461665"/>
          </a:xfrm>
          <a:prstGeom prst="rect">
            <a:avLst/>
          </a:prstGeom>
          <a:noFill/>
        </p:spPr>
        <p:txBody>
          <a:bodyPr wrap="none" rtlCol="0">
            <a:spAutoFit/>
          </a:bodyPr>
          <a:lstStyle/>
          <a:p>
            <a:r>
              <a:rPr lang="en-US" sz="2400" dirty="0" smtClean="0">
                <a:solidFill>
                  <a:prstClr val="white">
                    <a:lumMod val="75000"/>
                  </a:prstClr>
                </a:solidFill>
              </a:rPr>
              <a:t>Fall </a:t>
            </a:r>
            <a:r>
              <a:rPr lang="en-US" sz="2400" dirty="0">
                <a:solidFill>
                  <a:prstClr val="white">
                    <a:lumMod val="75000"/>
                  </a:prstClr>
                </a:solidFill>
              </a:rPr>
              <a:t>2015 NJ/DV HIMSS </a:t>
            </a:r>
            <a:r>
              <a:rPr lang="en-US" sz="2400" dirty="0" smtClean="0">
                <a:solidFill>
                  <a:prstClr val="white">
                    <a:lumMod val="75000"/>
                  </a:prstClr>
                </a:solidFill>
              </a:rPr>
              <a:t>Conference</a:t>
            </a:r>
            <a:endParaRPr lang="en-US" sz="2400" dirty="0">
              <a:solidFill>
                <a:prstClr val="white">
                  <a:lumMod val="75000"/>
                </a:prstClr>
              </a:solidFill>
            </a:endParaRPr>
          </a:p>
        </p:txBody>
      </p:sp>
    </p:spTree>
    <p:extLst>
      <p:ext uri="{BB962C8B-B14F-4D97-AF65-F5344CB8AC3E}">
        <p14:creationId xmlns:p14="http://schemas.microsoft.com/office/powerpoint/2010/main" val="1805500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66203" y="982672"/>
            <a:ext cx="8638673" cy="5189113"/>
          </a:xfrm>
          <a:prstGeom prst="rect">
            <a:avLst/>
          </a:prstGeom>
        </p:spPr>
        <p:txBody>
          <a:bodyPr wrap="square">
            <a:spAutoFit/>
          </a:bodyPr>
          <a:lstStyle/>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A nonprofit teaching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and research hospital located in Bergen County,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NJ</a:t>
            </a: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The largest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provider of inpatient and outpatient services in the state. </a:t>
            </a:r>
            <a:endPar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One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of the largest health networks in the state </a:t>
            </a:r>
            <a:r>
              <a:rPr lang="en-US" dirty="0">
                <a:solidFill>
                  <a:srgbClr val="323232"/>
                </a:solidFill>
                <a:latin typeface="Calibri" panose="020F0502020204030204" pitchFamily="34" charset="0"/>
                <a:ea typeface="Times New Roman" panose="02020603050405020304" pitchFamily="18" charset="0"/>
                <a:cs typeface="Gotham-Light"/>
              </a:rPr>
              <a:t>comprised of 1,140 beds, nearly 10,000 employees and 2,200 credentialed physicians.</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endPar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#1 hospital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in New Jersey and one of the top four New York metro area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by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the </a:t>
            </a:r>
            <a:r>
              <a:rPr lang="en-US"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U.S. News &amp; World </a:t>
            </a:r>
            <a:endParaRPr lang="en-US" i="1"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Arial" panose="020B0604020202020204" pitchFamily="34" charset="0"/>
              </a:rPr>
              <a:t>Healthgrades</a:t>
            </a:r>
            <a:r>
              <a:rPr lang="en-US" dirty="0">
                <a:solidFill>
                  <a:srgbClr val="404040"/>
                </a:solidFill>
                <a:latin typeface="Calibri" panose="020F0502020204030204" pitchFamily="34" charset="0"/>
                <a:ea typeface="Calibri" panose="020F0502020204030204" pitchFamily="34" charset="0"/>
                <a:cs typeface="Arial" panose="020B0604020202020204" pitchFamily="34" charset="0"/>
              </a:rPr>
              <a:t>® America’s Best 100 Hospitals in 10 different areas – more than any other hospital in the </a:t>
            </a:r>
            <a:r>
              <a:rPr lang="en-US" dirty="0" smtClean="0">
                <a:solidFill>
                  <a:srgbClr val="404040"/>
                </a:solidFill>
                <a:latin typeface="Calibri" panose="020F0502020204030204" pitchFamily="34" charset="0"/>
                <a:ea typeface="Calibri" panose="020F0502020204030204" pitchFamily="34" charset="0"/>
                <a:cs typeface="Arial" panose="020B0604020202020204" pitchFamily="34" charset="0"/>
              </a:rPr>
              <a:t>nation</a:t>
            </a:r>
            <a:endPar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Healthgrades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America's 50 Best Hospitals™ for seven years in a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row</a:t>
            </a:r>
          </a:p>
          <a:p>
            <a:pPr marL="285750" indent="-285750">
              <a:lnSpc>
                <a:spcPct val="115000"/>
              </a:lnSpc>
              <a:buFont typeface="Wingdings" panose="05000000000000000000" pitchFamily="2" charset="2"/>
              <a:buChar char="v"/>
            </a:pP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Healthgrades </a:t>
            </a:r>
            <a:r>
              <a:rPr lang="en-US" dirty="0">
                <a:solidFill>
                  <a:srgbClr val="000000"/>
                </a:solidFill>
                <a:latin typeface="Calibri" panose="020F0502020204030204" pitchFamily="34" charset="0"/>
                <a:ea typeface="Calibri" panose="020F0502020204030204" pitchFamily="34" charset="0"/>
                <a:cs typeface="Arial" panose="020B0604020202020204" pitchFamily="34" charset="0"/>
              </a:rPr>
              <a:t>Distinguished Hospital Award for Clinical Excellence™ 11 years in a </a:t>
            </a:r>
            <a:r>
              <a:rPr lang="en-US" dirty="0" smtClean="0">
                <a:solidFill>
                  <a:srgbClr val="000000"/>
                </a:solidFill>
                <a:latin typeface="Calibri" panose="020F0502020204030204" pitchFamily="34" charset="0"/>
                <a:ea typeface="Calibri" panose="020F0502020204030204" pitchFamily="34" charset="0"/>
                <a:cs typeface="Arial" panose="020B0604020202020204" pitchFamily="34" charset="0"/>
              </a:rPr>
              <a:t>row</a:t>
            </a:r>
            <a:endParaRPr lang="en-US" dirty="0" smtClean="0">
              <a:solidFill>
                <a:srgbClr val="404040"/>
              </a:solidFill>
              <a:latin typeface="Calibri" panose="020F0502020204030204" pitchFamily="34" charset="0"/>
              <a:ea typeface="Calibri" panose="020F0502020204030204" pitchFamily="34" charset="0"/>
              <a:cs typeface="Arial" panose="020B0604020202020204" pitchFamily="34"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Leapfrog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Top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Hospital</a:t>
            </a: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23 Gold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Seals of Approval™ by the Joint Commission – more than any other hospital in the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country.</a:t>
            </a: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First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hospital in New Jersey and second in the nation to become a Magnet® recognized </a:t>
            </a:r>
            <a:endPar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15000"/>
              </a:lnSpc>
              <a:buFont typeface="Wingdings" panose="05000000000000000000" pitchFamily="2" charset="2"/>
              <a:buChar char="v"/>
            </a:pP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HackensackUMC </a:t>
            </a:r>
            <a:r>
              <a:rPr lang="en-US" dirty="0">
                <a:solidFill>
                  <a:srgbClr val="404040"/>
                </a:solidFill>
                <a:latin typeface="Calibri" panose="020F0502020204030204" pitchFamily="34" charset="0"/>
                <a:ea typeface="Calibri" panose="020F0502020204030204" pitchFamily="34" charset="0"/>
                <a:cs typeface="Times New Roman" panose="02020603050405020304" pitchFamily="18" charset="0"/>
              </a:rPr>
              <a:t>is the Hometown Hospital of the New York Giants and the New York Red </a:t>
            </a:r>
            <a:r>
              <a:rPr lang="en-US" dirty="0" smtClean="0">
                <a:solidFill>
                  <a:srgbClr val="404040"/>
                </a:solidFill>
                <a:latin typeface="Calibri" panose="020F0502020204030204" pitchFamily="34" charset="0"/>
                <a:ea typeface="Calibri" panose="020F0502020204030204" pitchFamily="34" charset="0"/>
                <a:cs typeface="Times New Roman" panose="02020603050405020304" pitchFamily="18" charset="0"/>
              </a:rPr>
              <a:t>Bulls					         </a:t>
            </a:r>
            <a:r>
              <a:rPr lang="en-US" sz="1600" u="sng"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www.HackensackUMC.org</a:t>
            </a:r>
            <a:r>
              <a:rPr lang="en-US" sz="1600" i="1" dirty="0">
                <a:solidFill>
                  <a:srgbClr val="404040"/>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rgbClr val="40404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Box 3"/>
          <p:cNvSpPr txBox="1">
            <a:spLocks noChangeArrowheads="1"/>
          </p:cNvSpPr>
          <p:nvPr/>
        </p:nvSpPr>
        <p:spPr bwMode="auto">
          <a:xfrm>
            <a:off x="105054" y="229381"/>
            <a:ext cx="876096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517525" indent="-517525">
              <a:spcBef>
                <a:spcPct val="20000"/>
              </a:spcBef>
              <a:buFont typeface="Arial" panose="020B0604020202020204" pitchFamily="34" charset="0"/>
              <a:buChar char="•"/>
              <a:defRPr sz="3200">
                <a:solidFill>
                  <a:schemeClr val="tx1"/>
                </a:solidFill>
                <a:latin typeface="Arial" panose="020B060402020202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ＭＳ Ｐゴシック" panose="020B0600070205080204" pitchFamily="34" charset="-128"/>
              </a:defRPr>
            </a:lvl9pPr>
          </a:lstStyle>
          <a:p>
            <a:pPr defTabSz="457200" fontAlgn="base">
              <a:spcBef>
                <a:spcPct val="0"/>
              </a:spcBef>
              <a:spcAft>
                <a:spcPct val="0"/>
              </a:spcAft>
              <a:buFontTx/>
              <a:buNone/>
            </a:pPr>
            <a:r>
              <a:rPr lang="en-US" sz="2600" b="1" dirty="0" smtClean="0">
                <a:solidFill>
                  <a:srgbClr val="0054A6"/>
                </a:solidFill>
                <a:latin typeface="Arial Bold" panose="020B0704020202020204" pitchFamily="34" charset="0"/>
                <a:cs typeface="Arial Bold" panose="020B0704020202020204" pitchFamily="34" charset="0"/>
              </a:rPr>
              <a:t>About Hackensack University Health Network</a:t>
            </a:r>
          </a:p>
        </p:txBody>
      </p:sp>
      <p:pic>
        <p:nvPicPr>
          <p:cNvPr id="50" name="Picture 5" descr="HUMC_wtag_PMS.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85714" y="614148"/>
            <a:ext cx="1630695" cy="737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40826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1660961" y="796814"/>
            <a:ext cx="6147464" cy="4977971"/>
          </a:xfrm>
        </p:spPr>
        <p:txBody>
          <a:bodyPr>
            <a:normAutofit fontScale="90000"/>
          </a:bodyPr>
          <a:lstStyle/>
          <a:p>
            <a:r>
              <a:rPr lang="en-US" sz="5400" dirty="0"/>
              <a:t>Healthcare will only change when we as patients want it to change.</a:t>
            </a:r>
            <a:br>
              <a:rPr lang="en-US" sz="5400" dirty="0"/>
            </a:br>
            <a:r>
              <a:rPr lang="en-US" sz="4800" dirty="0"/>
              <a:t/>
            </a:r>
            <a:br>
              <a:rPr lang="en-US" sz="4800" dirty="0"/>
            </a:br>
            <a:r>
              <a:rPr lang="en-US" sz="4000" i="1" dirty="0"/>
              <a:t>- Shafiq Rab, MD</a:t>
            </a:r>
            <a:br>
              <a:rPr lang="en-US" sz="4000" i="1" dirty="0"/>
            </a:br>
            <a:endParaRPr lang="en-US" sz="5400" dirty="0"/>
          </a:p>
        </p:txBody>
      </p:sp>
    </p:spTree>
    <p:extLst>
      <p:ext uri="{BB962C8B-B14F-4D97-AF65-F5344CB8AC3E}">
        <p14:creationId xmlns:p14="http://schemas.microsoft.com/office/powerpoint/2010/main" val="19007580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 name="TextBox 53"/>
          <p:cNvSpPr txBox="1"/>
          <p:nvPr/>
        </p:nvSpPr>
        <p:spPr>
          <a:xfrm>
            <a:off x="3974793" y="3464804"/>
            <a:ext cx="3490163" cy="307777"/>
          </a:xfrm>
          <a:prstGeom prst="rect">
            <a:avLst/>
          </a:prstGeom>
          <a:noFill/>
        </p:spPr>
        <p:txBody>
          <a:bodyPr wrap="square" rtlCol="0">
            <a:spAutoFit/>
          </a:bodyPr>
          <a:lstStyle/>
          <a:p>
            <a:pPr algn="ctr"/>
            <a:r>
              <a:rPr lang="en-US" sz="1400" dirty="0" smtClean="0">
                <a:solidFill>
                  <a:srgbClr val="404040"/>
                </a:solidFill>
              </a:rPr>
              <a:t>Many organizations caught in this chasm</a:t>
            </a:r>
            <a:endParaRPr lang="en-US" sz="1400" dirty="0">
              <a:solidFill>
                <a:srgbClr val="404040"/>
              </a:solidFill>
            </a:endParaRPr>
          </a:p>
        </p:txBody>
      </p:sp>
      <p:sp>
        <p:nvSpPr>
          <p:cNvPr id="3"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Patient &amp; Clinician Experience</a:t>
            </a:r>
            <a:endParaRPr lang="en-US" sz="4000" b="1" dirty="0">
              <a:solidFill>
                <a:srgbClr val="0054A6"/>
              </a:solidFill>
              <a:latin typeface="Arial Bold" panose="020B0704020202020204" pitchFamily="34" charset="0"/>
              <a:cs typeface="Arial Bold" panose="020B0704020202020204" pitchFamily="34" charset="0"/>
            </a:endParaRPr>
          </a:p>
        </p:txBody>
      </p:sp>
      <p:sp>
        <p:nvSpPr>
          <p:cNvPr id="4" name="TextBox 3"/>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Crossing the Convenience Chasm</a:t>
            </a:r>
            <a:endParaRPr lang="en-US" sz="3200" dirty="0">
              <a:solidFill>
                <a:prstClr val="white">
                  <a:lumMod val="50000"/>
                </a:prstClr>
              </a:solidFill>
              <a:cs typeface="Arial"/>
            </a:endParaRPr>
          </a:p>
        </p:txBody>
      </p:sp>
      <p:sp>
        <p:nvSpPr>
          <p:cNvPr id="37" name="Rounded Rectangle 36"/>
          <p:cNvSpPr/>
          <p:nvPr/>
        </p:nvSpPr>
        <p:spPr>
          <a:xfrm>
            <a:off x="1948247" y="2123748"/>
            <a:ext cx="1565190" cy="5288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smtClean="0">
                <a:solidFill>
                  <a:srgbClr val="404040"/>
                </a:solidFill>
              </a:rPr>
              <a:t>Meaningful</a:t>
            </a:r>
            <a:endParaRPr lang="en-US" dirty="0">
              <a:solidFill>
                <a:srgbClr val="404040"/>
              </a:solidFill>
            </a:endParaRPr>
          </a:p>
        </p:txBody>
      </p:sp>
      <p:sp>
        <p:nvSpPr>
          <p:cNvPr id="39" name="Rounded Rectangle 38"/>
          <p:cNvSpPr/>
          <p:nvPr/>
        </p:nvSpPr>
        <p:spPr>
          <a:xfrm>
            <a:off x="1762896" y="2712268"/>
            <a:ext cx="1935893" cy="52884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solidFill>
                  <a:srgbClr val="404040"/>
                </a:solidFill>
              </a:rPr>
              <a:t>Pleasurable</a:t>
            </a:r>
            <a:endParaRPr lang="en-US" dirty="0">
              <a:solidFill>
                <a:srgbClr val="404040"/>
              </a:solidFill>
            </a:endParaRPr>
          </a:p>
        </p:txBody>
      </p:sp>
      <p:sp>
        <p:nvSpPr>
          <p:cNvPr id="40" name="Rounded Rectangle 39"/>
          <p:cNvSpPr/>
          <p:nvPr/>
        </p:nvSpPr>
        <p:spPr>
          <a:xfrm>
            <a:off x="1503404" y="3300788"/>
            <a:ext cx="2454876" cy="5288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smtClean="0">
                <a:solidFill>
                  <a:srgbClr val="404040"/>
                </a:solidFill>
              </a:rPr>
              <a:t>Convenient</a:t>
            </a:r>
            <a:endParaRPr lang="en-US" dirty="0">
              <a:solidFill>
                <a:srgbClr val="404040"/>
              </a:solidFill>
            </a:endParaRPr>
          </a:p>
        </p:txBody>
      </p:sp>
      <p:sp>
        <p:nvSpPr>
          <p:cNvPr id="41" name="Rounded Rectangle 40"/>
          <p:cNvSpPr/>
          <p:nvPr/>
        </p:nvSpPr>
        <p:spPr>
          <a:xfrm>
            <a:off x="1149177" y="3889308"/>
            <a:ext cx="3163330" cy="5288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solidFill>
                  <a:srgbClr val="404040"/>
                </a:solidFill>
              </a:rPr>
              <a:t>Usable</a:t>
            </a:r>
            <a:endParaRPr lang="en-US" dirty="0">
              <a:solidFill>
                <a:srgbClr val="404040"/>
              </a:solidFill>
            </a:endParaRPr>
          </a:p>
        </p:txBody>
      </p:sp>
      <p:sp>
        <p:nvSpPr>
          <p:cNvPr id="42" name="Rounded Rectangle 41"/>
          <p:cNvSpPr/>
          <p:nvPr/>
        </p:nvSpPr>
        <p:spPr>
          <a:xfrm>
            <a:off x="877328" y="4477828"/>
            <a:ext cx="3707028" cy="52884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smtClean="0">
                <a:solidFill>
                  <a:srgbClr val="404040"/>
                </a:solidFill>
              </a:rPr>
              <a:t>Reliable</a:t>
            </a:r>
            <a:endParaRPr lang="en-US" dirty="0">
              <a:solidFill>
                <a:srgbClr val="404040"/>
              </a:solidFill>
            </a:endParaRPr>
          </a:p>
        </p:txBody>
      </p:sp>
      <p:sp>
        <p:nvSpPr>
          <p:cNvPr id="43" name="Rounded Rectangle 42"/>
          <p:cNvSpPr/>
          <p:nvPr/>
        </p:nvSpPr>
        <p:spPr>
          <a:xfrm>
            <a:off x="626074" y="5066348"/>
            <a:ext cx="4209536" cy="5288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solidFill>
                  <a:srgbClr val="404040"/>
                </a:solidFill>
              </a:rPr>
              <a:t>Functional</a:t>
            </a:r>
            <a:endParaRPr lang="en-US" dirty="0">
              <a:solidFill>
                <a:srgbClr val="404040"/>
              </a:solidFill>
            </a:endParaRPr>
          </a:p>
        </p:txBody>
      </p:sp>
      <p:grpSp>
        <p:nvGrpSpPr>
          <p:cNvPr id="57" name="Group 56"/>
          <p:cNvGrpSpPr/>
          <p:nvPr/>
        </p:nvGrpSpPr>
        <p:grpSpPr>
          <a:xfrm>
            <a:off x="5527592" y="2073177"/>
            <a:ext cx="1476383" cy="1128023"/>
            <a:chOff x="4695568" y="1999037"/>
            <a:chExt cx="1476383" cy="1128023"/>
          </a:xfrm>
        </p:grpSpPr>
        <p:sp>
          <p:nvSpPr>
            <p:cNvPr id="48" name="TextBox 47"/>
            <p:cNvSpPr txBox="1"/>
            <p:nvPr/>
          </p:nvSpPr>
          <p:spPr>
            <a:xfrm>
              <a:off x="4741666" y="1999037"/>
              <a:ext cx="1384185" cy="923330"/>
            </a:xfrm>
            <a:prstGeom prst="rect">
              <a:avLst/>
            </a:prstGeom>
            <a:noFill/>
          </p:spPr>
          <p:txBody>
            <a:bodyPr wrap="square" rtlCol="0">
              <a:spAutoFit/>
            </a:bodyPr>
            <a:lstStyle/>
            <a:p>
              <a:pPr algn="ctr"/>
              <a:r>
                <a:rPr lang="en-US" dirty="0">
                  <a:solidFill>
                    <a:srgbClr val="404040"/>
                  </a:solidFill>
                </a:rPr>
                <a:t>Focus on Experience</a:t>
              </a:r>
            </a:p>
            <a:p>
              <a:pPr algn="ctr"/>
              <a:endParaRPr lang="en-US" dirty="0">
                <a:solidFill>
                  <a:srgbClr val="404040"/>
                </a:solidFill>
              </a:endParaRPr>
            </a:p>
          </p:txBody>
        </p:sp>
        <p:sp>
          <p:nvSpPr>
            <p:cNvPr id="50" name="Chevron 49"/>
            <p:cNvSpPr/>
            <p:nvPr/>
          </p:nvSpPr>
          <p:spPr>
            <a:xfrm rot="5400000">
              <a:off x="5196524" y="2151633"/>
              <a:ext cx="474471" cy="147638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04040"/>
                </a:solidFill>
              </a:endParaRPr>
            </a:p>
          </p:txBody>
        </p:sp>
      </p:grpSp>
      <p:cxnSp>
        <p:nvCxnSpPr>
          <p:cNvPr id="52" name="Straight Connector 51"/>
          <p:cNvCxnSpPr/>
          <p:nvPr/>
        </p:nvCxnSpPr>
        <p:spPr>
          <a:xfrm flipV="1">
            <a:off x="4065411" y="3481280"/>
            <a:ext cx="3259499" cy="6618"/>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4065411" y="3731741"/>
            <a:ext cx="3259499" cy="17302"/>
          </a:xfrm>
          <a:prstGeom prst="line">
            <a:avLst/>
          </a:prstGeom>
          <a:ln w="28575">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5527591" y="4240080"/>
            <a:ext cx="1476383" cy="996590"/>
            <a:chOff x="4695567" y="3803469"/>
            <a:chExt cx="1476383" cy="996590"/>
          </a:xfrm>
        </p:grpSpPr>
        <p:sp>
          <p:nvSpPr>
            <p:cNvPr id="49" name="Rectangle 48"/>
            <p:cNvSpPr/>
            <p:nvPr/>
          </p:nvSpPr>
          <p:spPr>
            <a:xfrm>
              <a:off x="4866936" y="4153728"/>
              <a:ext cx="1133644" cy="646331"/>
            </a:xfrm>
            <a:prstGeom prst="rect">
              <a:avLst/>
            </a:prstGeom>
          </p:spPr>
          <p:txBody>
            <a:bodyPr wrap="none">
              <a:spAutoFit/>
            </a:bodyPr>
            <a:lstStyle/>
            <a:p>
              <a:pPr algn="ctr"/>
              <a:r>
                <a:rPr lang="en-US" dirty="0">
                  <a:solidFill>
                    <a:srgbClr val="404040"/>
                  </a:solidFill>
                </a:rPr>
                <a:t>Focus </a:t>
              </a:r>
              <a:r>
                <a:rPr lang="en-US" dirty="0" smtClean="0">
                  <a:solidFill>
                    <a:srgbClr val="404040"/>
                  </a:solidFill>
                </a:rPr>
                <a:t>on</a:t>
              </a:r>
            </a:p>
            <a:p>
              <a:pPr algn="ctr"/>
              <a:r>
                <a:rPr lang="en-US" dirty="0" smtClean="0">
                  <a:solidFill>
                    <a:srgbClr val="404040"/>
                  </a:solidFill>
                </a:rPr>
                <a:t>Tasks</a:t>
              </a:r>
              <a:endParaRPr lang="en-US" dirty="0">
                <a:solidFill>
                  <a:srgbClr val="404040"/>
                </a:solidFill>
              </a:endParaRPr>
            </a:p>
          </p:txBody>
        </p:sp>
        <p:sp>
          <p:nvSpPr>
            <p:cNvPr id="58" name="Chevron 57"/>
            <p:cNvSpPr/>
            <p:nvPr/>
          </p:nvSpPr>
          <p:spPr>
            <a:xfrm rot="5400000" flipH="1">
              <a:off x="5200118" y="3298918"/>
              <a:ext cx="467282" cy="1476383"/>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404040"/>
                </a:solidFill>
              </a:endParaRPr>
            </a:p>
          </p:txBody>
        </p:sp>
      </p:grpSp>
    </p:spTree>
    <p:extLst>
      <p:ext uri="{BB962C8B-B14F-4D97-AF65-F5344CB8AC3E}">
        <p14:creationId xmlns:p14="http://schemas.microsoft.com/office/powerpoint/2010/main" val="8198388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2169476" y="2364541"/>
            <a:ext cx="4760980" cy="3642986"/>
          </a:xfrm>
          <a:prstGeom prst="rect">
            <a:avLst/>
          </a:prstGeom>
        </p:spPr>
      </p:pic>
      <p:sp>
        <p:nvSpPr>
          <p:cNvPr id="7" name="TextBox 6"/>
          <p:cNvSpPr txBox="1"/>
          <p:nvPr/>
        </p:nvSpPr>
        <p:spPr>
          <a:xfrm>
            <a:off x="6787237" y="5453528"/>
            <a:ext cx="1706768" cy="707886"/>
          </a:xfrm>
          <a:prstGeom prst="rect">
            <a:avLst/>
          </a:prstGeom>
          <a:noFill/>
        </p:spPr>
        <p:txBody>
          <a:bodyPr wrap="square" rtlCol="0">
            <a:spAutoFit/>
          </a:bodyPr>
          <a:lstStyle/>
          <a:p>
            <a:pPr algn="ctr" defTabSz="457200" fontAlgn="base">
              <a:spcBef>
                <a:spcPct val="0"/>
              </a:spcBef>
              <a:spcAft>
                <a:spcPct val="0"/>
              </a:spcAft>
            </a:pPr>
            <a:r>
              <a:rPr lang="en-US" sz="2000" dirty="0" smtClean="0">
                <a:solidFill>
                  <a:srgbClr val="404040"/>
                </a:solidFill>
                <a:ea typeface="ＭＳ Ｐゴシック" panose="020B0600070205080204" pitchFamily="34" charset="-128"/>
              </a:rPr>
              <a:t>Improving</a:t>
            </a:r>
          </a:p>
          <a:p>
            <a:pPr algn="ctr" defTabSz="457200" fontAlgn="base">
              <a:spcBef>
                <a:spcPct val="0"/>
              </a:spcBef>
              <a:spcAft>
                <a:spcPct val="0"/>
              </a:spcAft>
            </a:pPr>
            <a:r>
              <a:rPr lang="en-US" sz="2000" dirty="0" smtClean="0">
                <a:solidFill>
                  <a:srgbClr val="404040"/>
                </a:solidFill>
                <a:ea typeface="ＭＳ Ｐゴシック" panose="020B0600070205080204" pitchFamily="34" charset="-128"/>
              </a:rPr>
              <a:t>Outcomes</a:t>
            </a:r>
            <a:endParaRPr lang="en-US" sz="2000" dirty="0">
              <a:solidFill>
                <a:srgbClr val="404040"/>
              </a:solidFill>
              <a:ea typeface="ＭＳ Ｐゴシック" panose="020B0600070205080204" pitchFamily="34" charset="-128"/>
            </a:endParaRPr>
          </a:p>
        </p:txBody>
      </p:sp>
      <p:sp>
        <p:nvSpPr>
          <p:cNvPr id="2" name="TextBox 1"/>
          <p:cNvSpPr txBox="1"/>
          <p:nvPr/>
        </p:nvSpPr>
        <p:spPr>
          <a:xfrm>
            <a:off x="3663108" y="1456600"/>
            <a:ext cx="1773716" cy="1015663"/>
          </a:xfrm>
          <a:prstGeom prst="rect">
            <a:avLst/>
          </a:prstGeom>
          <a:noFill/>
        </p:spPr>
        <p:txBody>
          <a:bodyPr wrap="square" rtlCol="0">
            <a:spAutoFit/>
          </a:bodyPr>
          <a:lstStyle/>
          <a:p>
            <a:pPr algn="ctr" defTabSz="457200" fontAlgn="base">
              <a:spcBef>
                <a:spcPct val="0"/>
              </a:spcBef>
              <a:spcAft>
                <a:spcPct val="0"/>
              </a:spcAft>
            </a:pPr>
            <a:r>
              <a:rPr lang="en-US" sz="2000" dirty="0" smtClean="0">
                <a:solidFill>
                  <a:srgbClr val="404040"/>
                </a:solidFill>
                <a:ea typeface="ＭＳ Ｐゴシック" panose="020B0600070205080204" pitchFamily="34" charset="-128"/>
              </a:rPr>
              <a:t>Improving </a:t>
            </a:r>
          </a:p>
          <a:p>
            <a:pPr algn="ctr" defTabSz="457200" fontAlgn="base">
              <a:spcBef>
                <a:spcPct val="0"/>
              </a:spcBef>
              <a:spcAft>
                <a:spcPct val="0"/>
              </a:spcAft>
            </a:pPr>
            <a:r>
              <a:rPr lang="en-US" sz="2000" dirty="0" smtClean="0">
                <a:solidFill>
                  <a:srgbClr val="404040"/>
                </a:solidFill>
                <a:ea typeface="ＭＳ Ｐゴシック" panose="020B0600070205080204" pitchFamily="34" charset="-128"/>
              </a:rPr>
              <a:t>Patient</a:t>
            </a:r>
          </a:p>
          <a:p>
            <a:pPr algn="ctr" defTabSz="457200" fontAlgn="base">
              <a:spcBef>
                <a:spcPct val="0"/>
              </a:spcBef>
              <a:spcAft>
                <a:spcPct val="0"/>
              </a:spcAft>
            </a:pPr>
            <a:r>
              <a:rPr lang="en-US" sz="2000" dirty="0" smtClean="0">
                <a:solidFill>
                  <a:srgbClr val="404040"/>
                </a:solidFill>
                <a:ea typeface="ＭＳ Ｐゴシック" panose="020B0600070205080204" pitchFamily="34" charset="-128"/>
              </a:rPr>
              <a:t>Experience</a:t>
            </a:r>
            <a:endParaRPr lang="en-US" sz="2000" dirty="0">
              <a:solidFill>
                <a:srgbClr val="404040"/>
              </a:solidFill>
              <a:ea typeface="ＭＳ Ｐゴシック" panose="020B0600070205080204" pitchFamily="34" charset="-128"/>
            </a:endParaRPr>
          </a:p>
        </p:txBody>
      </p:sp>
      <p:sp>
        <p:nvSpPr>
          <p:cNvPr id="3" name="TextBox 2"/>
          <p:cNvSpPr txBox="1"/>
          <p:nvPr/>
        </p:nvSpPr>
        <p:spPr>
          <a:xfrm>
            <a:off x="683699" y="5391972"/>
            <a:ext cx="1630497" cy="830997"/>
          </a:xfrm>
          <a:prstGeom prst="rect">
            <a:avLst/>
          </a:prstGeom>
          <a:noFill/>
        </p:spPr>
        <p:txBody>
          <a:bodyPr wrap="square" rtlCol="0">
            <a:spAutoFit/>
          </a:bodyPr>
          <a:lstStyle/>
          <a:p>
            <a:pPr algn="ctr" defTabSz="457200" fontAlgn="base">
              <a:spcBef>
                <a:spcPct val="0"/>
              </a:spcBef>
              <a:spcAft>
                <a:spcPct val="0"/>
              </a:spcAft>
            </a:pPr>
            <a:r>
              <a:rPr lang="en-US" sz="2400" dirty="0" smtClean="0">
                <a:solidFill>
                  <a:srgbClr val="404040"/>
                </a:solidFill>
                <a:ea typeface="ＭＳ Ｐゴシック" panose="020B0600070205080204" pitchFamily="34" charset="-128"/>
              </a:rPr>
              <a:t>Reducing </a:t>
            </a:r>
          </a:p>
          <a:p>
            <a:pPr algn="ctr" defTabSz="457200" fontAlgn="base">
              <a:spcBef>
                <a:spcPct val="0"/>
              </a:spcBef>
              <a:spcAft>
                <a:spcPct val="0"/>
              </a:spcAft>
            </a:pPr>
            <a:r>
              <a:rPr lang="en-US" sz="2400" dirty="0" smtClean="0">
                <a:solidFill>
                  <a:srgbClr val="404040"/>
                </a:solidFill>
                <a:ea typeface="ＭＳ Ｐゴシック" panose="020B0600070205080204" pitchFamily="34" charset="-128"/>
              </a:rPr>
              <a:t>Cost</a:t>
            </a:r>
            <a:endParaRPr lang="en-US" sz="2400" dirty="0">
              <a:solidFill>
                <a:srgbClr val="404040"/>
              </a:solidFill>
              <a:ea typeface="ＭＳ Ｐゴシック" panose="020B0600070205080204" pitchFamily="34" charset="-128"/>
            </a:endParaRPr>
          </a:p>
        </p:txBody>
      </p:sp>
      <p:sp>
        <p:nvSpPr>
          <p:cNvPr id="8" name="TextBox 7"/>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Making a Difference with Technology</a:t>
            </a:r>
            <a:endParaRPr lang="en-US" sz="3200" dirty="0">
              <a:solidFill>
                <a:prstClr val="white">
                  <a:lumMod val="50000"/>
                </a:prstClr>
              </a:solidFill>
              <a:cs typeface="Arial"/>
            </a:endParaRPr>
          </a:p>
        </p:txBody>
      </p:sp>
      <p:sp>
        <p:nvSpPr>
          <p:cNvPr id="9"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Achieving the Triple Aim</a:t>
            </a:r>
            <a:endParaRPr lang="en-US" sz="4000" b="1" dirty="0">
              <a:solidFill>
                <a:srgbClr val="0054A6"/>
              </a:solidFill>
              <a:latin typeface="Arial Bold" panose="020B0704020202020204" pitchFamily="34" charset="0"/>
              <a:cs typeface="Arial Bold" panose="020B0704020202020204" pitchFamily="34" charset="0"/>
            </a:endParaRPr>
          </a:p>
        </p:txBody>
      </p:sp>
    </p:spTree>
    <p:extLst>
      <p:ext uri="{BB962C8B-B14F-4D97-AF65-F5344CB8AC3E}">
        <p14:creationId xmlns:p14="http://schemas.microsoft.com/office/powerpoint/2010/main" val="84322964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Clinician and Patient Technology Trials</a:t>
            </a:r>
            <a:endParaRPr lang="en-US" sz="3200" dirty="0">
              <a:solidFill>
                <a:prstClr val="white">
                  <a:lumMod val="50000"/>
                </a:prstClr>
              </a:solidFill>
              <a:cs typeface="Arial"/>
            </a:endParaRPr>
          </a:p>
        </p:txBody>
      </p:sp>
      <p:sp>
        <p:nvSpPr>
          <p:cNvPr id="11"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Live Experience Labs</a:t>
            </a:r>
            <a:endParaRPr lang="en-US" sz="4000" b="1" dirty="0">
              <a:solidFill>
                <a:srgbClr val="0054A6"/>
              </a:solidFill>
              <a:latin typeface="Arial Bold" panose="020B0704020202020204" pitchFamily="34" charset="0"/>
              <a:cs typeface="Arial Bold" panose="020B0704020202020204" pitchFamily="34" charset="0"/>
            </a:endParaRPr>
          </a:p>
        </p:txBody>
      </p:sp>
      <p:sp>
        <p:nvSpPr>
          <p:cNvPr id="3" name="TextBox 2"/>
          <p:cNvSpPr txBox="1"/>
          <p:nvPr/>
        </p:nvSpPr>
        <p:spPr>
          <a:xfrm>
            <a:off x="815546" y="1705232"/>
            <a:ext cx="7595286" cy="3539430"/>
          </a:xfrm>
          <a:prstGeom prst="rect">
            <a:avLst/>
          </a:prstGeom>
          <a:noFill/>
        </p:spPr>
        <p:txBody>
          <a:bodyPr wrap="square" rtlCol="0">
            <a:spAutoFit/>
          </a:bodyPr>
          <a:lstStyle/>
          <a:p>
            <a:pPr marL="457200" indent="-457200">
              <a:buFont typeface="Wingdings" panose="05000000000000000000" pitchFamily="2" charset="2"/>
              <a:buChar char="Ø"/>
            </a:pPr>
            <a:r>
              <a:rPr lang="en-US" sz="2800" dirty="0">
                <a:solidFill>
                  <a:srgbClr val="404040"/>
                </a:solidFill>
              </a:rPr>
              <a:t>Clinician &amp; patient driven</a:t>
            </a:r>
          </a:p>
          <a:p>
            <a:pPr marL="914400" lvl="1" indent="-457200">
              <a:buFont typeface="Wingdings" panose="05000000000000000000" pitchFamily="2" charset="2"/>
              <a:buChar char="Ø"/>
            </a:pPr>
            <a:r>
              <a:rPr lang="en-US" sz="2800" b="1" u="sng" dirty="0" smtClean="0">
                <a:solidFill>
                  <a:srgbClr val="404040"/>
                </a:solidFill>
              </a:rPr>
              <a:t>NOT</a:t>
            </a:r>
            <a:r>
              <a:rPr lang="en-US" sz="2800" dirty="0" smtClean="0">
                <a:solidFill>
                  <a:srgbClr val="404040"/>
                </a:solidFill>
              </a:rPr>
              <a:t> an IT initiative</a:t>
            </a:r>
          </a:p>
          <a:p>
            <a:pPr marL="914400" lvl="1" indent="-457200">
              <a:buFont typeface="Wingdings" panose="05000000000000000000" pitchFamily="2" charset="2"/>
              <a:buChar char="Ø"/>
            </a:pPr>
            <a:endParaRPr lang="en-US" sz="2800" dirty="0" smtClean="0">
              <a:solidFill>
                <a:srgbClr val="404040"/>
              </a:solidFill>
            </a:endParaRPr>
          </a:p>
          <a:p>
            <a:pPr marL="457200" indent="-457200">
              <a:buFont typeface="Wingdings" panose="05000000000000000000" pitchFamily="2" charset="2"/>
              <a:buChar char="Ø"/>
            </a:pPr>
            <a:r>
              <a:rPr lang="en-US" sz="2800" dirty="0" smtClean="0">
                <a:solidFill>
                  <a:srgbClr val="404040"/>
                </a:solidFill>
              </a:rPr>
              <a:t>Two inpatient nursing units</a:t>
            </a:r>
          </a:p>
          <a:p>
            <a:pPr marL="914400" lvl="1" indent="-457200">
              <a:buFont typeface="Wingdings" panose="05000000000000000000" pitchFamily="2" charset="2"/>
              <a:buChar char="Ø"/>
            </a:pPr>
            <a:r>
              <a:rPr lang="en-US" sz="2800" dirty="0" smtClean="0">
                <a:solidFill>
                  <a:srgbClr val="404040"/>
                </a:solidFill>
              </a:rPr>
              <a:t>Already </a:t>
            </a:r>
            <a:r>
              <a:rPr lang="en-US" sz="2800" dirty="0">
                <a:solidFill>
                  <a:srgbClr val="404040"/>
                </a:solidFill>
              </a:rPr>
              <a:t>s</a:t>
            </a:r>
            <a:r>
              <a:rPr lang="en-US" sz="2800" dirty="0" smtClean="0">
                <a:solidFill>
                  <a:srgbClr val="404040"/>
                </a:solidFill>
              </a:rPr>
              <a:t>uccessful ones</a:t>
            </a:r>
          </a:p>
          <a:p>
            <a:pPr marL="457200" indent="-457200">
              <a:buFont typeface="Wingdings" panose="05000000000000000000" pitchFamily="2" charset="2"/>
              <a:buChar char="Ø"/>
            </a:pPr>
            <a:endParaRPr lang="en-US" sz="2800" dirty="0" smtClean="0">
              <a:solidFill>
                <a:srgbClr val="404040"/>
              </a:solidFill>
            </a:endParaRPr>
          </a:p>
          <a:p>
            <a:pPr marL="457200" indent="-457200">
              <a:buFont typeface="Wingdings" panose="05000000000000000000" pitchFamily="2" charset="2"/>
              <a:buChar char="Ø"/>
            </a:pPr>
            <a:r>
              <a:rPr lang="en-US" sz="2800" dirty="0" smtClean="0">
                <a:solidFill>
                  <a:srgbClr val="404040"/>
                </a:solidFill>
              </a:rPr>
              <a:t>Two outpatient faculty practice offices</a:t>
            </a:r>
          </a:p>
          <a:p>
            <a:pPr marL="914400" lvl="1" indent="-457200">
              <a:buFont typeface="Wingdings" panose="05000000000000000000" pitchFamily="2" charset="2"/>
              <a:buChar char="Ø"/>
            </a:pPr>
            <a:r>
              <a:rPr lang="en-US" sz="2800" dirty="0" smtClean="0">
                <a:solidFill>
                  <a:srgbClr val="404040"/>
                </a:solidFill>
              </a:rPr>
              <a:t>Engaged ones</a:t>
            </a:r>
          </a:p>
        </p:txBody>
      </p:sp>
    </p:spTree>
    <p:extLst>
      <p:ext uri="{BB962C8B-B14F-4D97-AF65-F5344CB8AC3E}">
        <p14:creationId xmlns:p14="http://schemas.microsoft.com/office/powerpoint/2010/main" val="252541391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0051" y="871825"/>
            <a:ext cx="7180809" cy="584775"/>
          </a:xfrm>
          <a:prstGeom prst="rect">
            <a:avLst/>
          </a:prstGeom>
          <a:noFill/>
        </p:spPr>
        <p:txBody>
          <a:bodyPr wrap="square">
            <a:spAutoFit/>
          </a:bodyPr>
          <a:lstStyle/>
          <a:p>
            <a:pPr defTabSz="457200">
              <a:defRPr/>
            </a:pPr>
            <a:r>
              <a:rPr lang="en-US" sz="3200" dirty="0" smtClean="0">
                <a:solidFill>
                  <a:prstClr val="white">
                    <a:lumMod val="50000"/>
                  </a:prstClr>
                </a:solidFill>
                <a:cs typeface="Arial"/>
              </a:rPr>
              <a:t>The Participants</a:t>
            </a:r>
            <a:endParaRPr lang="en-US" sz="3200" dirty="0">
              <a:solidFill>
                <a:prstClr val="white">
                  <a:lumMod val="50000"/>
                </a:prstClr>
              </a:solidFill>
              <a:cs typeface="Arial"/>
            </a:endParaRPr>
          </a:p>
        </p:txBody>
      </p:sp>
      <p:sp>
        <p:nvSpPr>
          <p:cNvPr id="5" name="TextBox 3"/>
          <p:cNvSpPr txBox="1">
            <a:spLocks noChangeArrowheads="1"/>
          </p:cNvSpPr>
          <p:nvPr/>
        </p:nvSpPr>
        <p:spPr bwMode="auto">
          <a:xfrm>
            <a:off x="286551" y="273338"/>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defTabSz="457200" eaLnBrk="1" fontAlgn="base" hangingPunct="1">
              <a:spcBef>
                <a:spcPct val="0"/>
              </a:spcBef>
              <a:spcAft>
                <a:spcPct val="0"/>
              </a:spcAft>
            </a:pPr>
            <a:r>
              <a:rPr lang="en-US" sz="4000" b="1" dirty="0" smtClean="0">
                <a:solidFill>
                  <a:srgbClr val="0054A6"/>
                </a:solidFill>
                <a:latin typeface="Arial Bold" panose="020B0704020202020204" pitchFamily="34" charset="0"/>
                <a:cs typeface="Arial Bold" panose="020B0704020202020204" pitchFamily="34" charset="0"/>
              </a:rPr>
              <a:t>Live Experience Labs</a:t>
            </a:r>
            <a:endParaRPr lang="en-US" sz="4000" b="1" dirty="0">
              <a:solidFill>
                <a:srgbClr val="0054A6"/>
              </a:solidFill>
              <a:latin typeface="Arial Bold" panose="020B0704020202020204" pitchFamily="34" charset="0"/>
              <a:cs typeface="Arial Bold" panose="020B0704020202020204" pitchFamily="34" charset="0"/>
            </a:endParaRPr>
          </a:p>
        </p:txBody>
      </p:sp>
      <p:sp>
        <p:nvSpPr>
          <p:cNvPr id="2" name="TextBox 1"/>
          <p:cNvSpPr txBox="1"/>
          <p:nvPr/>
        </p:nvSpPr>
        <p:spPr>
          <a:xfrm>
            <a:off x="873211" y="1696995"/>
            <a:ext cx="7364627" cy="4524315"/>
          </a:xfrm>
          <a:prstGeom prst="rect">
            <a:avLst/>
          </a:prstGeom>
          <a:noFill/>
        </p:spPr>
        <p:txBody>
          <a:bodyPr wrap="square" rtlCol="0">
            <a:spAutoFit/>
          </a:bodyPr>
          <a:lstStyle/>
          <a:p>
            <a:pPr marL="342900" indent="-342900">
              <a:buFont typeface="Wingdings" panose="05000000000000000000" pitchFamily="2" charset="2"/>
              <a:buChar char="Ø"/>
            </a:pPr>
            <a:r>
              <a:rPr lang="en-US" sz="2400" dirty="0" smtClean="0">
                <a:solidFill>
                  <a:srgbClr val="404040"/>
                </a:solidFill>
              </a:rPr>
              <a:t>Leadership</a:t>
            </a:r>
          </a:p>
          <a:p>
            <a:pPr marL="800100" lvl="1" indent="-342900">
              <a:buFont typeface="Wingdings" panose="05000000000000000000" pitchFamily="2" charset="2"/>
              <a:buChar char="Ø"/>
            </a:pPr>
            <a:r>
              <a:rPr lang="en-US" sz="2400" dirty="0" smtClean="0">
                <a:solidFill>
                  <a:srgbClr val="404040"/>
                </a:solidFill>
              </a:rPr>
              <a:t>There must be a vision for innovation</a:t>
            </a:r>
          </a:p>
          <a:p>
            <a:pPr marL="342900" indent="-342900">
              <a:buFont typeface="Wingdings" panose="05000000000000000000" pitchFamily="2" charset="2"/>
              <a:buChar char="Ø"/>
            </a:pPr>
            <a:endParaRPr lang="en-US" sz="2400" dirty="0" smtClean="0">
              <a:solidFill>
                <a:srgbClr val="404040"/>
              </a:solidFill>
            </a:endParaRPr>
          </a:p>
          <a:p>
            <a:pPr marL="342900" indent="-342900">
              <a:buFont typeface="Wingdings" panose="05000000000000000000" pitchFamily="2" charset="2"/>
              <a:buChar char="Ø"/>
            </a:pPr>
            <a:r>
              <a:rPr lang="en-US" sz="2400" dirty="0" smtClean="0">
                <a:solidFill>
                  <a:srgbClr val="404040"/>
                </a:solidFill>
              </a:rPr>
              <a:t>Technology steering committee</a:t>
            </a:r>
          </a:p>
          <a:p>
            <a:pPr marL="800100" lvl="1" indent="-342900">
              <a:buFont typeface="Wingdings" panose="05000000000000000000" pitchFamily="2" charset="2"/>
              <a:buChar char="Ø"/>
            </a:pPr>
            <a:r>
              <a:rPr lang="en-US" sz="2400" dirty="0" smtClean="0">
                <a:solidFill>
                  <a:srgbClr val="404040"/>
                </a:solidFill>
              </a:rPr>
              <a:t>Physicians</a:t>
            </a:r>
          </a:p>
          <a:p>
            <a:pPr marL="800100" lvl="1" indent="-342900">
              <a:buFont typeface="Wingdings" panose="05000000000000000000" pitchFamily="2" charset="2"/>
              <a:buChar char="Ø"/>
            </a:pPr>
            <a:r>
              <a:rPr lang="en-US" sz="2400" dirty="0" smtClean="0">
                <a:solidFill>
                  <a:srgbClr val="404040"/>
                </a:solidFill>
              </a:rPr>
              <a:t>Nursing</a:t>
            </a:r>
          </a:p>
          <a:p>
            <a:pPr marL="800100" lvl="1" indent="-342900">
              <a:buFont typeface="Wingdings" panose="05000000000000000000" pitchFamily="2" charset="2"/>
              <a:buChar char="Ø"/>
            </a:pPr>
            <a:r>
              <a:rPr lang="en-US" sz="2400" dirty="0" smtClean="0">
                <a:solidFill>
                  <a:srgbClr val="404040"/>
                </a:solidFill>
              </a:rPr>
              <a:t>Clinical Operations (anyone who has a need)</a:t>
            </a:r>
          </a:p>
          <a:p>
            <a:pPr marL="800100" lvl="1" indent="-342900">
              <a:buFont typeface="Wingdings" panose="05000000000000000000" pitchFamily="2" charset="2"/>
              <a:buChar char="Ø"/>
            </a:pPr>
            <a:r>
              <a:rPr lang="en-US" sz="2400" dirty="0" smtClean="0">
                <a:solidFill>
                  <a:srgbClr val="404040"/>
                </a:solidFill>
              </a:rPr>
              <a:t>Infection Control</a:t>
            </a:r>
          </a:p>
          <a:p>
            <a:pPr marL="800100" lvl="1" indent="-342900">
              <a:buFont typeface="Wingdings" panose="05000000000000000000" pitchFamily="2" charset="2"/>
              <a:buChar char="Ø"/>
            </a:pPr>
            <a:r>
              <a:rPr lang="en-US" sz="2400" dirty="0" smtClean="0">
                <a:solidFill>
                  <a:srgbClr val="404040"/>
                </a:solidFill>
              </a:rPr>
              <a:t>The vendors</a:t>
            </a:r>
          </a:p>
          <a:p>
            <a:pPr marL="800100" lvl="1" indent="-342900">
              <a:buFont typeface="Wingdings" panose="05000000000000000000" pitchFamily="2" charset="2"/>
              <a:buChar char="Ø"/>
            </a:pPr>
            <a:r>
              <a:rPr lang="en-US" sz="2400" dirty="0" smtClean="0">
                <a:solidFill>
                  <a:srgbClr val="404040"/>
                </a:solidFill>
              </a:rPr>
              <a:t>Patients &amp; their families</a:t>
            </a:r>
          </a:p>
          <a:p>
            <a:pPr marL="800100" lvl="1" indent="-342900">
              <a:buFont typeface="Wingdings" panose="05000000000000000000" pitchFamily="2" charset="2"/>
              <a:buChar char="Ø"/>
            </a:pPr>
            <a:r>
              <a:rPr lang="en-US" sz="2400" dirty="0" smtClean="0">
                <a:solidFill>
                  <a:srgbClr val="404040"/>
                </a:solidFill>
              </a:rPr>
              <a:t>Information Technology</a:t>
            </a:r>
          </a:p>
          <a:p>
            <a:pPr marL="800100" lvl="1" indent="-342900">
              <a:buFont typeface="Wingdings" panose="05000000000000000000" pitchFamily="2" charset="2"/>
              <a:buChar char="Ø"/>
            </a:pPr>
            <a:endParaRPr lang="en-US" sz="2400" dirty="0">
              <a:solidFill>
                <a:srgbClr val="404040"/>
              </a:solidFill>
            </a:endParaRPr>
          </a:p>
        </p:txBody>
      </p:sp>
    </p:spTree>
    <p:extLst>
      <p:ext uri="{BB962C8B-B14F-4D97-AF65-F5344CB8AC3E}">
        <p14:creationId xmlns:p14="http://schemas.microsoft.com/office/powerpoint/2010/main" val="16721043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HUMC">
      <a:dk1>
        <a:srgbClr val="404040"/>
      </a:dk1>
      <a:lt1>
        <a:sysClr val="window" lastClr="FFFFFF"/>
      </a:lt1>
      <a:dk2>
        <a:srgbClr val="004B87"/>
      </a:dk2>
      <a:lt2>
        <a:srgbClr val="EEECE1"/>
      </a:lt2>
      <a:accent1>
        <a:srgbClr val="004B87"/>
      </a:accent1>
      <a:accent2>
        <a:srgbClr val="40911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OMMONWEALTH FUND">
    <a:dk1>
      <a:sysClr val="windowText" lastClr="000000"/>
    </a:dk1>
    <a:lt1>
      <a:sysClr val="window" lastClr="FFFFFF"/>
    </a:lt1>
    <a:dk2>
      <a:srgbClr val="1F497D"/>
    </a:dk2>
    <a:lt2>
      <a:srgbClr val="EEECE1"/>
    </a:lt2>
    <a:accent1>
      <a:srgbClr val="AA3607"/>
    </a:accent1>
    <a:accent2>
      <a:srgbClr val="FF7300"/>
    </a:accent2>
    <a:accent3>
      <a:srgbClr val="7AC9EF"/>
    </a:accent3>
    <a:accent4>
      <a:srgbClr val="E6F5FC"/>
    </a:accent4>
    <a:accent5>
      <a:srgbClr val="576258"/>
    </a:accent5>
    <a:accent6>
      <a:srgbClr val="33383B"/>
    </a:accent6>
    <a:hlink>
      <a:srgbClr val="576258"/>
    </a:hlink>
    <a:folHlink>
      <a:srgbClr val="576258"/>
    </a:folHlink>
  </a:clrScheme>
  <a:fontScheme name="CMW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B8F94579A37428DC757C5D9C44315" ma:contentTypeVersion="0" ma:contentTypeDescription="Create a new document." ma:contentTypeScope="" ma:versionID="8e4b81d99f04ef1638350b66a7ece09b">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1D468B-0279-4FAC-B6B3-F0068123E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8EC8D029-9469-4916-BA21-888CE9B814F4}">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BCEE1192-BEC8-44B1-B76C-F1EF1A84E5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44892</TotalTime>
  <Words>1053</Words>
  <Application>Microsoft Macintosh PowerPoint</Application>
  <PresentationFormat>On-screen Show (4:3)</PresentationFormat>
  <Paragraphs>233</Paragraphs>
  <Slides>24</Slides>
  <Notes>16</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Office Theme</vt:lpstr>
      <vt:lpstr>1_Office Theme</vt:lpstr>
      <vt:lpstr>PowerPoint Presentation</vt:lpstr>
      <vt:lpstr>PowerPoint Presentation</vt:lpstr>
      <vt:lpstr>PowerPoint Presentation</vt:lpstr>
      <vt:lpstr>PowerPoint Presentation</vt:lpstr>
      <vt:lpstr>Healthcare will only change when we as patients want it to change.  - Shafiq Rab, MD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Niraj Gupta</dc:creator>
  <cp:lastModifiedBy>Jeremy Marut</cp:lastModifiedBy>
  <cp:revision>331</cp:revision>
  <cp:lastPrinted>2015-10-12T20:57:32Z</cp:lastPrinted>
  <dcterms:created xsi:type="dcterms:W3CDTF">2014-12-12T18:50:23Z</dcterms:created>
  <dcterms:modified xsi:type="dcterms:W3CDTF">2015-10-29T16:59:46Z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0x010100F66B8F94579A37428DC757C5D9C44315</vt:lpwstr>
  </property>
</Properties>
</file>