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3"/>
  </p:handoutMasterIdLst>
  <p:sldIdLst>
    <p:sldId id="265" r:id="rId2"/>
    <p:sldId id="266" r:id="rId3"/>
    <p:sldId id="269" r:id="rId4"/>
    <p:sldId id="267" r:id="rId5"/>
    <p:sldId id="268" r:id="rId6"/>
    <p:sldId id="270" r:id="rId7"/>
    <p:sldId id="271" r:id="rId8"/>
    <p:sldId id="274" r:id="rId9"/>
    <p:sldId id="273" r:id="rId10"/>
    <p:sldId id="272" r:id="rId11"/>
    <p:sldId id="27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7">
          <p15:clr>
            <a:srgbClr val="A4A3A4"/>
          </p15:clr>
        </p15:guide>
        <p15:guide id="2" pos="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363"/>
    <a:srgbClr val="333333"/>
    <a:srgbClr val="B5B5B5"/>
    <a:srgbClr val="217A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07" autoAdjust="0"/>
  </p:normalViewPr>
  <p:slideViewPr>
    <p:cSldViewPr snapToGrid="0" snapToObjects="1">
      <p:cViewPr varScale="1">
        <p:scale>
          <a:sx n="66" d="100"/>
          <a:sy n="66" d="100"/>
        </p:scale>
        <p:origin x="1280" y="40"/>
      </p:cViewPr>
      <p:guideLst>
        <p:guide orient="horz" pos="707"/>
        <p:guide pos="44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sk02\AppData\Local\Microsoft\Windows\INetCache\Content.Outlook\L8JPH6WF\AI%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Referrals from Hospital Discharges to SHCN CM in Florida</a:t>
            </a:r>
          </a:p>
        </c:rich>
      </c:tx>
      <c:layout/>
      <c:overlay val="0"/>
    </c:title>
    <c:autoTitleDeleted val="0"/>
    <c:plotArea>
      <c:layout/>
      <c:lineChart>
        <c:grouping val="standard"/>
        <c:varyColors val="0"/>
        <c:ser>
          <c:idx val="0"/>
          <c:order val="0"/>
          <c:tx>
            <c:strRef>
              <c:f>Sheet4!$A$12</c:f>
              <c:strCache>
                <c:ptCount val="1"/>
                <c:pt idx="0">
                  <c:v>Grand Total</c:v>
                </c:pt>
              </c:strCache>
            </c:strRef>
          </c:tx>
          <c:cat>
            <c:strRef>
              <c:extLst>
                <c:ext xmlns:c15="http://schemas.microsoft.com/office/drawing/2012/chart" uri="{02D57815-91ED-43cb-92C2-25804820EDAC}">
                  <c15:fullRef>
                    <c15:sqref>Sheet4!$B$11:$M$11</c15:sqref>
                  </c15:fullRef>
                </c:ext>
              </c:extLst>
              <c:f>Sheet4!$B$11:$L$11</c:f>
              <c:strCache>
                <c:ptCount val="11"/>
                <c:pt idx="0">
                  <c:v>05-2018</c:v>
                </c:pt>
                <c:pt idx="1">
                  <c:v>06-2018</c:v>
                </c:pt>
                <c:pt idx="2">
                  <c:v>07-2018</c:v>
                </c:pt>
                <c:pt idx="3">
                  <c:v>08-2018</c:v>
                </c:pt>
                <c:pt idx="4">
                  <c:v>09-2018</c:v>
                </c:pt>
                <c:pt idx="5">
                  <c:v>10-2018</c:v>
                </c:pt>
                <c:pt idx="6">
                  <c:v>11-2018</c:v>
                </c:pt>
                <c:pt idx="7">
                  <c:v>12-2018</c:v>
                </c:pt>
                <c:pt idx="8">
                  <c:v>01-2019</c:v>
                </c:pt>
                <c:pt idx="9">
                  <c:v>02-2019</c:v>
                </c:pt>
                <c:pt idx="10">
                  <c:v>03-2019</c:v>
                </c:pt>
              </c:strCache>
            </c:strRef>
          </c:cat>
          <c:val>
            <c:numRef>
              <c:extLst>
                <c:ext xmlns:c15="http://schemas.microsoft.com/office/drawing/2012/chart" uri="{02D57815-91ED-43cb-92C2-25804820EDAC}">
                  <c15:fullRef>
                    <c15:sqref>Sheet4!$B$12:$M$12</c15:sqref>
                  </c15:fullRef>
                </c:ext>
              </c:extLst>
              <c:f>Sheet4!$B$12:$L$12</c:f>
              <c:numCache>
                <c:formatCode>General</c:formatCode>
                <c:ptCount val="11"/>
                <c:pt idx="0">
                  <c:v>54</c:v>
                </c:pt>
                <c:pt idx="1">
                  <c:v>158</c:v>
                </c:pt>
                <c:pt idx="2">
                  <c:v>146</c:v>
                </c:pt>
                <c:pt idx="3">
                  <c:v>130</c:v>
                </c:pt>
                <c:pt idx="4">
                  <c:v>143</c:v>
                </c:pt>
                <c:pt idx="5">
                  <c:v>197</c:v>
                </c:pt>
                <c:pt idx="6">
                  <c:v>210</c:v>
                </c:pt>
                <c:pt idx="7">
                  <c:v>204</c:v>
                </c:pt>
                <c:pt idx="8">
                  <c:v>298</c:v>
                </c:pt>
                <c:pt idx="9">
                  <c:v>277</c:v>
                </c:pt>
                <c:pt idx="10">
                  <c:v>273</c:v>
                </c:pt>
              </c:numCache>
            </c:numRef>
          </c:val>
          <c:smooth val="0"/>
        </c:ser>
        <c:dLbls>
          <c:showLegendKey val="0"/>
          <c:showVal val="0"/>
          <c:showCatName val="0"/>
          <c:showSerName val="0"/>
          <c:showPercent val="0"/>
          <c:showBubbleSize val="0"/>
        </c:dLbls>
        <c:marker val="1"/>
        <c:smooth val="0"/>
        <c:axId val="457298520"/>
        <c:axId val="457298912"/>
      </c:lineChart>
      <c:catAx>
        <c:axId val="457298520"/>
        <c:scaling>
          <c:orientation val="minMax"/>
        </c:scaling>
        <c:delete val="0"/>
        <c:axPos val="b"/>
        <c:numFmt formatCode="General" sourceLinked="0"/>
        <c:majorTickMark val="out"/>
        <c:minorTickMark val="none"/>
        <c:tickLblPos val="nextTo"/>
        <c:crossAx val="457298912"/>
        <c:crosses val="autoZero"/>
        <c:auto val="1"/>
        <c:lblAlgn val="ctr"/>
        <c:lblOffset val="100"/>
        <c:noMultiLvlLbl val="0"/>
      </c:catAx>
      <c:valAx>
        <c:axId val="457298912"/>
        <c:scaling>
          <c:orientation val="minMax"/>
        </c:scaling>
        <c:delete val="0"/>
        <c:axPos val="l"/>
        <c:majorGridlines/>
        <c:numFmt formatCode="General" sourceLinked="1"/>
        <c:majorTickMark val="out"/>
        <c:minorTickMark val="none"/>
        <c:tickLblPos val="nextTo"/>
        <c:crossAx val="457298520"/>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0.43117</cdr:x>
      <cdr:y>0.24917</cdr:y>
    </cdr:from>
    <cdr:to>
      <cdr:x>0.4332</cdr:x>
      <cdr:y>0.93134</cdr:y>
    </cdr:to>
    <cdr:cxnSp macro="">
      <cdr:nvCxnSpPr>
        <cdr:cNvPr id="3" name="Straight Connector 2"/>
        <cdr:cNvCxnSpPr/>
      </cdr:nvCxnSpPr>
      <cdr:spPr>
        <a:xfrm xmlns:a="http://schemas.openxmlformats.org/drawingml/2006/main" flipH="1" flipV="1">
          <a:off x="4057650" y="1071563"/>
          <a:ext cx="19051" cy="2933703"/>
        </a:xfrm>
        <a:prstGeom xmlns:a="http://schemas.openxmlformats.org/drawingml/2006/main" prst="line">
          <a:avLst/>
        </a:prstGeom>
        <a:ln xmlns:a="http://schemas.openxmlformats.org/drawingml/2006/main" w="28575"/>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E542F7-1D66-424E-BD83-9CC2DE54E2D0}" type="datetimeFigureOut">
              <a:rPr lang="en-US" smtClean="0"/>
              <a:t>4/23/2019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D3F62D-A354-7E4E-96EE-74A5A4E3D835}" type="slidenum">
              <a:rPr lang="en-US" smtClean="0"/>
              <a:t>‹#›</a:t>
            </a:fld>
            <a:endParaRPr lang="en-US"/>
          </a:p>
        </p:txBody>
      </p:sp>
    </p:spTree>
    <p:extLst>
      <p:ext uri="{BB962C8B-B14F-4D97-AF65-F5344CB8AC3E}">
        <p14:creationId xmlns:p14="http://schemas.microsoft.com/office/powerpoint/2010/main" val="32248087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9A157738-4FAA-7E41-B620-1E68A261F638}"/>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380181" y="2300112"/>
            <a:ext cx="3502122" cy="882587"/>
          </a:xfrm>
          <a:prstGeom prst="rect">
            <a:avLst/>
          </a:prstGeom>
        </p:spPr>
        <p:txBody>
          <a:bodyPr lIns="0" rIns="0" anchor="t">
            <a:normAutofit/>
          </a:bodyPr>
          <a:lstStyle>
            <a:lvl1pPr>
              <a:lnSpc>
                <a:spcPct val="100000"/>
              </a:lnSpc>
              <a:spcBef>
                <a:spcPts val="0"/>
              </a:spcBef>
              <a:spcAft>
                <a:spcPts val="0"/>
              </a:spcAft>
              <a:defRPr sz="3000" baseline="0">
                <a:solidFill>
                  <a:srgbClr val="217AA0"/>
                </a:solidFill>
              </a:defRPr>
            </a:lvl1pPr>
          </a:lstStyle>
          <a:p>
            <a:r>
              <a:rPr lang="en-US" dirty="0"/>
              <a:t>Place Title Here</a:t>
            </a:r>
          </a:p>
        </p:txBody>
      </p:sp>
      <p:sp>
        <p:nvSpPr>
          <p:cNvPr id="3" name="Subtitle 2"/>
          <p:cNvSpPr>
            <a:spLocks noGrp="1"/>
          </p:cNvSpPr>
          <p:nvPr>
            <p:ph type="subTitle" idx="1"/>
          </p:nvPr>
        </p:nvSpPr>
        <p:spPr>
          <a:xfrm>
            <a:off x="5380182" y="3336637"/>
            <a:ext cx="3502121" cy="1508605"/>
          </a:xfrm>
          <a:prstGeom prst="rect">
            <a:avLst/>
          </a:prstGeom>
        </p:spPr>
        <p:txBody>
          <a:bodyPr lIns="0" rIns="0" anchor="t">
            <a:normAutofit/>
          </a:bodyPr>
          <a:lstStyle>
            <a:lvl1pPr marL="0" indent="0" algn="l">
              <a:lnSpc>
                <a:spcPct val="100000"/>
              </a:lnSpc>
              <a:buNone/>
              <a:defRPr sz="2000" b="1"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75269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Title">
    <p:spTree>
      <p:nvGrpSpPr>
        <p:cNvPr id="1" name=""/>
        <p:cNvGrpSpPr/>
        <p:nvPr/>
      </p:nvGrpSpPr>
      <p:grpSpPr>
        <a:xfrm>
          <a:off x="0" y="0"/>
          <a:ext cx="0" cy="0"/>
          <a:chOff x="0" y="0"/>
          <a:chExt cx="0" cy="0"/>
        </a:xfrm>
      </p:grpSpPr>
      <p:pic>
        <p:nvPicPr>
          <p:cNvPr id="5" name="Picture 4" descr="HIMSS_PublicPolicy_PPT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731214" y="1919112"/>
            <a:ext cx="8151090" cy="882587"/>
          </a:xfrm>
          <a:prstGeom prst="rect">
            <a:avLst/>
          </a:prstGeom>
        </p:spPr>
        <p:txBody>
          <a:bodyPr lIns="0" rIns="0" anchor="t">
            <a:normAutofit/>
          </a:bodyPr>
          <a:lstStyle>
            <a:lvl1pPr>
              <a:lnSpc>
                <a:spcPct val="80000"/>
              </a:lnSpc>
              <a:spcBef>
                <a:spcPts val="0"/>
              </a:spcBef>
              <a:spcAft>
                <a:spcPts val="0"/>
              </a:spcAft>
              <a:defRPr sz="3600" baseline="0">
                <a:solidFill>
                  <a:srgbClr val="217AA0"/>
                </a:solidFill>
              </a:defRPr>
            </a:lvl1pPr>
          </a:lstStyle>
          <a:p>
            <a:r>
              <a:rPr lang="en-US" dirty="0"/>
              <a:t>Place Subtitle Here</a:t>
            </a:r>
          </a:p>
        </p:txBody>
      </p:sp>
      <p:sp>
        <p:nvSpPr>
          <p:cNvPr id="3" name="Subtitle 2"/>
          <p:cNvSpPr>
            <a:spLocks noGrp="1"/>
          </p:cNvSpPr>
          <p:nvPr>
            <p:ph type="subTitle" idx="1"/>
          </p:nvPr>
        </p:nvSpPr>
        <p:spPr>
          <a:xfrm>
            <a:off x="731213" y="2955637"/>
            <a:ext cx="8151090" cy="1508605"/>
          </a:xfrm>
          <a:prstGeom prst="rect">
            <a:avLst/>
          </a:prstGeom>
        </p:spPr>
        <p:txBody>
          <a:bodyPr lIns="0" rIns="0" anchor="t">
            <a:normAutofit/>
          </a:bodyPr>
          <a:lstStyle>
            <a:lvl1pPr marL="0" indent="0" algn="l">
              <a:buNone/>
              <a:defRPr sz="2800" b="1"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528654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5818" y="1579055"/>
            <a:ext cx="7970981" cy="3479031"/>
          </a:xfrm>
          <a:prstGeom prst="rect">
            <a:avLst/>
          </a:prstGeom>
        </p:spPr>
        <p:txBody>
          <a:bodyPr>
            <a:normAutofit/>
          </a:bodyPr>
          <a:lstStyle>
            <a:lvl1pPr marL="192024" indent="-192024">
              <a:lnSpc>
                <a:spcPct val="100000"/>
              </a:lnSpc>
              <a:defRPr sz="2400">
                <a:solidFill>
                  <a:schemeClr val="tx1"/>
                </a:solidFill>
              </a:defRPr>
            </a:lvl1pPr>
            <a:lvl2pPr>
              <a:lnSpc>
                <a:spcPct val="100000"/>
              </a:lnSpc>
              <a:defRPr sz="2400">
                <a:solidFill>
                  <a:schemeClr val="tx1"/>
                </a:solidFill>
              </a:defRPr>
            </a:lvl2pPr>
            <a:lvl3pPr>
              <a:lnSpc>
                <a:spcPct val="100000"/>
              </a:lnSpc>
              <a:defRPr sz="2400">
                <a:solidFill>
                  <a:schemeClr val="tx1"/>
                </a:solidFill>
              </a:defRPr>
            </a:lvl3pPr>
            <a:lvl4pPr>
              <a:lnSpc>
                <a:spcPct val="100000"/>
              </a:lnSpc>
              <a:defRPr sz="2400">
                <a:solidFill>
                  <a:schemeClr val="tx1"/>
                </a:solidFill>
              </a:defRPr>
            </a:lvl4pPr>
            <a:lvl5pPr>
              <a:lnSpc>
                <a:spcPct val="100000"/>
              </a:lnSpc>
              <a:defRPr sz="2400">
                <a:solidFill>
                  <a:schemeClr val="tx1"/>
                </a:solidFill>
              </a:defRPr>
            </a:lvl5pPr>
          </a:lstStyle>
          <a:p>
            <a:pPr lvl="0"/>
            <a:r>
              <a:rPr lang="en-US" dirty="0"/>
              <a:t>Click to edit Master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715818" y="572002"/>
            <a:ext cx="7970983" cy="80433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91075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31212" y="1775435"/>
            <a:ext cx="3766176" cy="3971636"/>
          </a:xfrm>
          <a:prstGeom prst="rect">
            <a:avLst/>
          </a:prstGeom>
        </p:spPr>
        <p:txBody>
          <a:bodyPr>
            <a:normAutofit/>
          </a:bodyPr>
          <a:lstStyle>
            <a:lvl1pPr marL="192024" indent="-192024">
              <a:lnSpc>
                <a:spcPct val="90000"/>
              </a:lnSpc>
              <a:defRPr sz="2000">
                <a:solidFill>
                  <a:schemeClr val="tx1"/>
                </a:solidFill>
              </a:defRPr>
            </a:lvl1pPr>
            <a:lvl2pPr>
              <a:lnSpc>
                <a:spcPct val="80000"/>
              </a:lnSpc>
              <a:defRPr sz="2000">
                <a:solidFill>
                  <a:schemeClr val="tx1"/>
                </a:solidFill>
              </a:defRPr>
            </a:lvl2pPr>
            <a:lvl3pPr>
              <a:lnSpc>
                <a:spcPct val="80000"/>
              </a:lnSpc>
              <a:defRPr sz="2000">
                <a:solidFill>
                  <a:schemeClr val="tx1"/>
                </a:solidFill>
              </a:defRPr>
            </a:lvl3pPr>
            <a:lvl4pPr>
              <a:lnSpc>
                <a:spcPct val="80000"/>
              </a:lnSpc>
              <a:defRPr sz="2000">
                <a:solidFill>
                  <a:schemeClr val="tx1"/>
                </a:solidFill>
              </a:defRPr>
            </a:lvl4pPr>
            <a:lvl5pPr>
              <a:lnSpc>
                <a:spcPct val="80000"/>
              </a:lnSpc>
              <a:defRPr sz="20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5027" y="1775435"/>
            <a:ext cx="4041775" cy="3971636"/>
          </a:xfrm>
          <a:prstGeom prst="rect">
            <a:avLst/>
          </a:prstGeom>
        </p:spPr>
        <p:txBody>
          <a:bodyPr>
            <a:normAutofit/>
          </a:bodyPr>
          <a:lstStyle>
            <a:lvl1pPr marL="192024" indent="-192024">
              <a:lnSpc>
                <a:spcPct val="100000"/>
              </a:lnSpc>
              <a:defRPr sz="2000">
                <a:solidFill>
                  <a:schemeClr val="tx1"/>
                </a:solidFill>
              </a:defRPr>
            </a:lvl1pPr>
            <a:lvl2pPr>
              <a:lnSpc>
                <a:spcPct val="100000"/>
              </a:lnSpc>
              <a:defRPr sz="2000">
                <a:solidFill>
                  <a:schemeClr val="tx1"/>
                </a:solidFill>
              </a:defRPr>
            </a:lvl2pPr>
            <a:lvl3pPr>
              <a:lnSpc>
                <a:spcPct val="100000"/>
              </a:lnSpc>
              <a:defRPr sz="2000">
                <a:solidFill>
                  <a:schemeClr val="tx1"/>
                </a:solidFill>
              </a:defRPr>
            </a:lvl3pPr>
            <a:lvl4pPr>
              <a:lnSpc>
                <a:spcPct val="100000"/>
              </a:lnSpc>
              <a:defRPr sz="2000">
                <a:solidFill>
                  <a:schemeClr val="tx1"/>
                </a:solidFill>
              </a:defRPr>
            </a:lvl4pPr>
            <a:lvl5pPr>
              <a:lnSpc>
                <a:spcPct val="100000"/>
              </a:lnSpc>
              <a:defRPr sz="20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715818" y="572002"/>
            <a:ext cx="7970983" cy="80433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31407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212" y="627581"/>
            <a:ext cx="2734302" cy="1056410"/>
          </a:xfrm>
          <a:prstGeom prst="rect">
            <a:avLst/>
          </a:prstGeom>
        </p:spPr>
        <p:txBody>
          <a:bodyPr anchor="t"/>
          <a:lstStyle>
            <a:lvl1pPr algn="l">
              <a:lnSpc>
                <a:spcPct val="80000"/>
              </a:lnSpc>
              <a:defRPr sz="2000" b="1"/>
            </a:lvl1pPr>
          </a:lstStyle>
          <a:p>
            <a:r>
              <a:rPr lang="en-US" dirty="0"/>
              <a:t>Click to edit Master title style</a:t>
            </a:r>
          </a:p>
        </p:txBody>
      </p:sp>
      <p:sp>
        <p:nvSpPr>
          <p:cNvPr id="3" name="Content Placeholder 2"/>
          <p:cNvSpPr>
            <a:spLocks noGrp="1"/>
          </p:cNvSpPr>
          <p:nvPr>
            <p:ph idx="1"/>
          </p:nvPr>
        </p:nvSpPr>
        <p:spPr>
          <a:xfrm>
            <a:off x="3575050" y="627581"/>
            <a:ext cx="5111750" cy="4883450"/>
          </a:xfrm>
          <a:prstGeom prst="rect">
            <a:avLst/>
          </a:prstGeom>
        </p:spPr>
        <p:txBody>
          <a:bodyPr>
            <a:normAutofit/>
          </a:bodyPr>
          <a:lstStyle>
            <a:lvl1pPr marL="192024" indent="-192024">
              <a:lnSpc>
                <a:spcPct val="100000"/>
              </a:lnSpc>
              <a:defRPr sz="2000">
                <a:solidFill>
                  <a:schemeClr val="tx1"/>
                </a:solidFill>
              </a:defRPr>
            </a:lvl1pPr>
            <a:lvl2pPr>
              <a:lnSpc>
                <a:spcPct val="100000"/>
              </a:lnSpc>
              <a:defRPr sz="2000">
                <a:solidFill>
                  <a:schemeClr val="tx1"/>
                </a:solidFill>
              </a:defRPr>
            </a:lvl2pPr>
            <a:lvl3pPr>
              <a:lnSpc>
                <a:spcPct val="100000"/>
              </a:lnSpc>
              <a:defRPr sz="2000">
                <a:solidFill>
                  <a:schemeClr val="tx1"/>
                </a:solidFill>
              </a:defRPr>
            </a:lvl3pPr>
            <a:lvl4pPr>
              <a:lnSpc>
                <a:spcPct val="100000"/>
              </a:lnSpc>
              <a:defRPr sz="2000">
                <a:solidFill>
                  <a:schemeClr val="tx1"/>
                </a:solidFill>
              </a:defRPr>
            </a:lvl4pPr>
            <a:lvl5pPr>
              <a:lnSpc>
                <a:spcPct val="100000"/>
              </a:lnSpc>
              <a:defRPr sz="20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31212" y="1435102"/>
            <a:ext cx="2734302" cy="4075929"/>
          </a:xfrm>
          <a:prstGeom prst="rect">
            <a:avLst/>
          </a:prstGeom>
        </p:spPr>
        <p:txBody>
          <a:bodyPr>
            <a:normAutofit/>
          </a:bodyPr>
          <a:lstStyle>
            <a:lvl1pPr marL="192024" indent="-192024">
              <a:lnSpc>
                <a:spcPct val="100000"/>
              </a:lnSpc>
              <a:buFont typeface="Arial"/>
              <a:buChar char="•"/>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6821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212" y="4527493"/>
            <a:ext cx="7993688" cy="490931"/>
          </a:xfrm>
          <a:prstGeom prst="rect">
            <a:avLst/>
          </a:prstGeo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0" y="1"/>
            <a:ext cx="9144000" cy="451723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31212" y="5018424"/>
            <a:ext cx="7993688" cy="769699"/>
          </a:xfrm>
          <a:prstGeom prst="rect">
            <a:avLst/>
          </a:prstGeom>
        </p:spPr>
        <p:txBody>
          <a:bodyPr/>
          <a:lstStyle>
            <a:lvl1pPr marL="0" indent="0">
              <a:lnSpc>
                <a:spcPct val="10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135928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836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HIMSS_PublicPolicy_PPT3.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69399020"/>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3" r:id="rId4"/>
    <p:sldLayoutId id="2147483656" r:id="rId5"/>
    <p:sldLayoutId id="2147483657" r:id="rId6"/>
    <p:sldLayoutId id="2147483655" r:id="rId7"/>
  </p:sldLayoutIdLst>
  <p:txStyles>
    <p:titleStyle>
      <a:lvl1pPr algn="l" defTabSz="457200" rtl="0" eaLnBrk="1" latinLnBrk="0" hangingPunct="1">
        <a:spcBef>
          <a:spcPct val="0"/>
        </a:spcBef>
        <a:buNone/>
        <a:defRPr sz="2800" b="1" i="0" kern="1200">
          <a:solidFill>
            <a:srgbClr val="217AA0"/>
          </a:solidFill>
          <a:latin typeface="Verdana"/>
          <a:ea typeface="+mj-ea"/>
          <a:cs typeface="Verdana"/>
        </a:defRPr>
      </a:lvl1pPr>
    </p:titleStyle>
    <p:bodyStyle>
      <a:lvl1pPr marL="192024" indent="-192024"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1pPr>
      <a:lvl2pPr marL="742950" indent="-28575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2pPr>
      <a:lvl3pPr marL="1143000" indent="-22860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3pPr>
      <a:lvl4pPr marL="1600200" indent="-22860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4pPr>
      <a:lvl5pPr marL="2057400" indent="-22860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summerpalk@Hotmail.com" TargetMode="External"/><Relationship Id="rId2" Type="http://schemas.openxmlformats.org/officeDocument/2006/relationships/hyperlink" Target="mailto:Summerpal.Kahlon@steward.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florida-hie.net/services/ens/"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5372099" y="2402560"/>
            <a:ext cx="3484804" cy="1139152"/>
          </a:xfrm>
        </p:spPr>
        <p:txBody>
          <a:bodyPr>
            <a:noAutofit/>
          </a:bodyPr>
          <a:lstStyle/>
          <a:p>
            <a:r>
              <a:rPr lang="en-US" sz="2700" dirty="0" smtClean="0"/>
              <a:t>Interoperability</a:t>
            </a:r>
            <a:endParaRPr lang="en-US" sz="2700" dirty="0">
              <a:solidFill>
                <a:srgbClr val="B5B5B5"/>
              </a:solidFill>
            </a:endParaRPr>
          </a:p>
        </p:txBody>
      </p:sp>
      <p:sp>
        <p:nvSpPr>
          <p:cNvPr id="4" name="Subtitle 4"/>
          <p:cNvSpPr>
            <a:spLocks noGrp="1"/>
          </p:cNvSpPr>
          <p:nvPr>
            <p:ph type="subTitle" idx="1"/>
          </p:nvPr>
        </p:nvSpPr>
        <p:spPr>
          <a:xfrm>
            <a:off x="5359399" y="2972136"/>
            <a:ext cx="3503613" cy="1508125"/>
          </a:xfrm>
          <a:ln>
            <a:noFill/>
          </a:ln>
        </p:spPr>
        <p:txBody>
          <a:bodyPr>
            <a:normAutofit fontScale="92500" lnSpcReduction="10000"/>
          </a:bodyPr>
          <a:lstStyle/>
          <a:p>
            <a:r>
              <a:rPr lang="en-US" sz="1600" b="0" dirty="0" smtClean="0"/>
              <a:t>Summerpal Kahlon, MD, MS</a:t>
            </a:r>
            <a:endParaRPr lang="en-US" sz="1600" b="0" dirty="0">
              <a:solidFill>
                <a:schemeClr val="tx1"/>
              </a:solidFill>
            </a:endParaRPr>
          </a:p>
          <a:p>
            <a:r>
              <a:rPr lang="en-US" sz="1600" b="0" dirty="0" smtClean="0"/>
              <a:t>Chief Information Officer, Steward Health Care Network</a:t>
            </a:r>
            <a:endParaRPr lang="en-US" sz="1600" b="0" dirty="0">
              <a:solidFill>
                <a:schemeClr val="tx1"/>
              </a:solidFill>
            </a:endParaRPr>
          </a:p>
          <a:p>
            <a:r>
              <a:rPr lang="en-US" sz="1600" b="0" dirty="0">
                <a:solidFill>
                  <a:schemeClr val="tx1"/>
                </a:solidFill>
              </a:rPr>
              <a:t>HIMSS </a:t>
            </a:r>
            <a:r>
              <a:rPr lang="en-US" sz="1600" b="0" dirty="0" smtClean="0"/>
              <a:t>Central &amp; North Florida</a:t>
            </a:r>
            <a:endParaRPr lang="en-US" sz="1600" b="0" dirty="0">
              <a:solidFill>
                <a:schemeClr val="tx1"/>
              </a:solidFill>
            </a:endParaRPr>
          </a:p>
          <a:p>
            <a:r>
              <a:rPr lang="en-US" sz="1600" b="0" dirty="0" smtClean="0"/>
              <a:t>4/24/19</a:t>
            </a:r>
            <a:endParaRPr lang="en-US" sz="1600" b="0" dirty="0">
              <a:solidFill>
                <a:schemeClr val="tx1"/>
              </a:solidFill>
            </a:endParaRPr>
          </a:p>
        </p:txBody>
      </p:sp>
    </p:spTree>
    <p:extLst>
      <p:ext uri="{BB962C8B-B14F-4D97-AF65-F5344CB8AC3E}">
        <p14:creationId xmlns:p14="http://schemas.microsoft.com/office/powerpoint/2010/main" val="3214936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8">
            <a:extLst>
              <a:ext uri="{FF2B5EF4-FFF2-40B4-BE49-F238E27FC236}">
                <a16:creationId xmlns:a16="http://schemas.microsoft.com/office/drawing/2014/main" xmlns="" id="{C19165AD-1DAB-4D5C-9BCF-4EA043B7B9B0}"/>
              </a:ext>
            </a:extLst>
          </p:cNvPr>
          <p:cNvSpPr/>
          <p:nvPr/>
        </p:nvSpPr>
        <p:spPr>
          <a:xfrm rot="10800000">
            <a:off x="4988334" y="3853397"/>
            <a:ext cx="2269722" cy="2169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4" name="Left Brace 3">
            <a:extLst>
              <a:ext uri="{FF2B5EF4-FFF2-40B4-BE49-F238E27FC236}">
                <a16:creationId xmlns:a16="http://schemas.microsoft.com/office/drawing/2014/main" xmlns="" id="{26E2B347-1482-4697-BF97-410BB8BE66C6}"/>
              </a:ext>
            </a:extLst>
          </p:cNvPr>
          <p:cNvSpPr/>
          <p:nvPr/>
        </p:nvSpPr>
        <p:spPr>
          <a:xfrm rot="16200000">
            <a:off x="4670139" y="894186"/>
            <a:ext cx="223150" cy="495268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13" dirty="0"/>
          </a:p>
        </p:txBody>
      </p:sp>
      <p:sp>
        <p:nvSpPr>
          <p:cNvPr id="5" name="TextBox 4">
            <a:extLst>
              <a:ext uri="{FF2B5EF4-FFF2-40B4-BE49-F238E27FC236}">
                <a16:creationId xmlns:a16="http://schemas.microsoft.com/office/drawing/2014/main" xmlns="" id="{8279A621-0217-48D0-BC26-E11573CB606B}"/>
              </a:ext>
            </a:extLst>
          </p:cNvPr>
          <p:cNvSpPr txBox="1"/>
          <p:nvPr/>
        </p:nvSpPr>
        <p:spPr>
          <a:xfrm>
            <a:off x="3340798" y="3087907"/>
            <a:ext cx="2888549" cy="248209"/>
          </a:xfrm>
          <a:prstGeom prst="rect">
            <a:avLst/>
          </a:prstGeom>
          <a:noFill/>
        </p:spPr>
        <p:txBody>
          <a:bodyPr wrap="square" rtlCol="0">
            <a:spAutoFit/>
          </a:bodyPr>
          <a:lstStyle/>
          <a:p>
            <a:pPr algn="ctr"/>
            <a:r>
              <a:rPr lang="en-US" sz="1013" dirty="0"/>
              <a:t>POPULATION HEALTH</a:t>
            </a:r>
          </a:p>
        </p:txBody>
      </p:sp>
      <p:sp>
        <p:nvSpPr>
          <p:cNvPr id="6" name="Left Brace 5">
            <a:extLst>
              <a:ext uri="{FF2B5EF4-FFF2-40B4-BE49-F238E27FC236}">
                <a16:creationId xmlns:a16="http://schemas.microsoft.com/office/drawing/2014/main" xmlns="" id="{3B621651-28B1-4DCF-B0F2-49624D3FEEA7}"/>
              </a:ext>
            </a:extLst>
          </p:cNvPr>
          <p:cNvSpPr/>
          <p:nvPr/>
        </p:nvSpPr>
        <p:spPr>
          <a:xfrm rot="5400000">
            <a:off x="4670140" y="2208911"/>
            <a:ext cx="223150" cy="495268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13" dirty="0"/>
          </a:p>
        </p:txBody>
      </p:sp>
      <p:sp>
        <p:nvSpPr>
          <p:cNvPr id="7" name="TextBox 6">
            <a:extLst>
              <a:ext uri="{FF2B5EF4-FFF2-40B4-BE49-F238E27FC236}">
                <a16:creationId xmlns:a16="http://schemas.microsoft.com/office/drawing/2014/main" xmlns="" id="{D9470444-4BA0-4EBF-B8E3-40AC47A7B88E}"/>
              </a:ext>
            </a:extLst>
          </p:cNvPr>
          <p:cNvSpPr txBox="1"/>
          <p:nvPr/>
        </p:nvSpPr>
        <p:spPr>
          <a:xfrm>
            <a:off x="3337438" y="4796829"/>
            <a:ext cx="2888549" cy="248209"/>
          </a:xfrm>
          <a:prstGeom prst="rect">
            <a:avLst/>
          </a:prstGeom>
          <a:noFill/>
        </p:spPr>
        <p:txBody>
          <a:bodyPr wrap="square" rtlCol="0">
            <a:spAutoFit/>
          </a:bodyPr>
          <a:lstStyle/>
          <a:p>
            <a:pPr algn="ctr"/>
            <a:r>
              <a:rPr lang="en-US" sz="1013" dirty="0"/>
              <a:t>GENOMICS</a:t>
            </a:r>
          </a:p>
        </p:txBody>
      </p:sp>
      <p:sp>
        <p:nvSpPr>
          <p:cNvPr id="8" name="Right Arrow 13">
            <a:extLst>
              <a:ext uri="{FF2B5EF4-FFF2-40B4-BE49-F238E27FC236}">
                <a16:creationId xmlns:a16="http://schemas.microsoft.com/office/drawing/2014/main" xmlns="" id="{4B6BC37D-A043-4AC3-9B2F-1F4C09C8CC00}"/>
              </a:ext>
            </a:extLst>
          </p:cNvPr>
          <p:cNvSpPr/>
          <p:nvPr/>
        </p:nvSpPr>
        <p:spPr>
          <a:xfrm>
            <a:off x="2305371" y="3853397"/>
            <a:ext cx="2269722" cy="2169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13" dirty="0"/>
              <a:t>Medical &amp; Financial</a:t>
            </a:r>
          </a:p>
        </p:txBody>
      </p:sp>
      <p:sp>
        <p:nvSpPr>
          <p:cNvPr id="9" name="TextBox 8">
            <a:extLst>
              <a:ext uri="{FF2B5EF4-FFF2-40B4-BE49-F238E27FC236}">
                <a16:creationId xmlns:a16="http://schemas.microsoft.com/office/drawing/2014/main" xmlns="" id="{83FD5356-9EC8-4A18-B79C-DC416DD933C2}"/>
              </a:ext>
            </a:extLst>
          </p:cNvPr>
          <p:cNvSpPr txBox="1"/>
          <p:nvPr/>
        </p:nvSpPr>
        <p:spPr>
          <a:xfrm>
            <a:off x="5476613" y="3857970"/>
            <a:ext cx="1905964" cy="248209"/>
          </a:xfrm>
          <a:prstGeom prst="rect">
            <a:avLst/>
          </a:prstGeom>
          <a:noFill/>
        </p:spPr>
        <p:txBody>
          <a:bodyPr wrap="square" rtlCol="0">
            <a:spAutoFit/>
          </a:bodyPr>
          <a:lstStyle/>
          <a:p>
            <a:r>
              <a:rPr lang="en-US" sz="1013" dirty="0">
                <a:solidFill>
                  <a:schemeClr val="bg1"/>
                </a:solidFill>
              </a:rPr>
              <a:t>Behavioral &amp; Environmental</a:t>
            </a:r>
          </a:p>
        </p:txBody>
      </p:sp>
      <p:pic>
        <p:nvPicPr>
          <p:cNvPr id="10" name="Picture 9">
            <a:extLst>
              <a:ext uri="{FF2B5EF4-FFF2-40B4-BE49-F238E27FC236}">
                <a16:creationId xmlns:a16="http://schemas.microsoft.com/office/drawing/2014/main" xmlns="" id="{BB4FDEE2-3A91-4246-AD43-3C06E2F777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9987" y="3253376"/>
            <a:ext cx="1543452" cy="1543452"/>
          </a:xfrm>
          <a:prstGeom prst="rect">
            <a:avLst/>
          </a:prstGeom>
        </p:spPr>
      </p:pic>
      <p:pic>
        <p:nvPicPr>
          <p:cNvPr id="14" name="Picture 2" descr="https://encrypted-tbn2.gstatic.com/images?q=tbn:ANd9GcTYEgG4avaECn6ZS3O8TaJEcxiQBcFqmxCt_OptJi4G1vkizhTSkw">
            <a:extLst>
              <a:ext uri="{FF2B5EF4-FFF2-40B4-BE49-F238E27FC236}">
                <a16:creationId xmlns:a16="http://schemas.microsoft.com/office/drawing/2014/main" xmlns="" id="{589C02B0-F25B-4D3B-9624-6DEF5CEFE44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3993" y="1431904"/>
            <a:ext cx="476259" cy="50657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encrypted-tbn2.gstatic.com/images?q=tbn:ANd9GcTYEgG4avaECn6ZS3O8TaJEcxiQBcFqmxCt_OptJi4G1vkizhTSkw">
            <a:extLst>
              <a:ext uri="{FF2B5EF4-FFF2-40B4-BE49-F238E27FC236}">
                <a16:creationId xmlns:a16="http://schemas.microsoft.com/office/drawing/2014/main" xmlns="" id="{0C08A805-6829-41FF-9E30-C94D2EB3056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6021" y="1430810"/>
            <a:ext cx="476259" cy="50657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encrypted-tbn2.gstatic.com/images?q=tbn:ANd9GcTYEgG4avaECn6ZS3O8TaJEcxiQBcFqmxCt_OptJi4G1vkizhTSkw">
            <a:extLst>
              <a:ext uri="{FF2B5EF4-FFF2-40B4-BE49-F238E27FC236}">
                <a16:creationId xmlns:a16="http://schemas.microsoft.com/office/drawing/2014/main" xmlns="" id="{39378CE8-415D-4F7F-BE66-457D349F7E4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13746" y="1430069"/>
            <a:ext cx="476259" cy="50657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s://encrypted-tbn2.gstatic.com/images?q=tbn:ANd9GcTYEgG4avaECn6ZS3O8TaJEcxiQBcFqmxCt_OptJi4G1vkizhTSkw">
            <a:extLst>
              <a:ext uri="{FF2B5EF4-FFF2-40B4-BE49-F238E27FC236}">
                <a16:creationId xmlns:a16="http://schemas.microsoft.com/office/drawing/2014/main" xmlns="" id="{ECC6FF50-BB17-47F7-A653-0E400517A00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3974" y="1421103"/>
            <a:ext cx="476259" cy="50657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s://encrypted-tbn2.gstatic.com/images?q=tbn:ANd9GcTYEgG4avaECn6ZS3O8TaJEcxiQBcFqmxCt_OptJi4G1vkizhTSkw">
            <a:extLst>
              <a:ext uri="{FF2B5EF4-FFF2-40B4-BE49-F238E27FC236}">
                <a16:creationId xmlns:a16="http://schemas.microsoft.com/office/drawing/2014/main" xmlns="" id="{E62363E4-8980-4049-894E-2F4432B4B4A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7664" y="1435646"/>
            <a:ext cx="476259" cy="50657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https://encrypted-tbn2.gstatic.com/images?q=tbn:ANd9GcTYEgG4avaECn6ZS3O8TaJEcxiQBcFqmxCt_OptJi4G1vkizhTSkw">
            <a:extLst>
              <a:ext uri="{FF2B5EF4-FFF2-40B4-BE49-F238E27FC236}">
                <a16:creationId xmlns:a16="http://schemas.microsoft.com/office/drawing/2014/main" xmlns="" id="{DBD08212-C722-4CA1-969E-7689B7F8E11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83972" y="1946673"/>
            <a:ext cx="476259" cy="50657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https://encrypted-tbn2.gstatic.com/images?q=tbn:ANd9GcTYEgG4avaECn6ZS3O8TaJEcxiQBcFqmxCt_OptJi4G1vkizhTSkw">
            <a:extLst>
              <a:ext uri="{FF2B5EF4-FFF2-40B4-BE49-F238E27FC236}">
                <a16:creationId xmlns:a16="http://schemas.microsoft.com/office/drawing/2014/main" xmlns="" id="{FECF1D39-B668-44B5-8680-A751751258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8814" y="1945811"/>
            <a:ext cx="476259" cy="50657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s://encrypted-tbn2.gstatic.com/images?q=tbn:ANd9GcTYEgG4avaECn6ZS3O8TaJEcxiQBcFqmxCt_OptJi4G1vkizhTSkw">
            <a:extLst>
              <a:ext uri="{FF2B5EF4-FFF2-40B4-BE49-F238E27FC236}">
                <a16:creationId xmlns:a16="http://schemas.microsoft.com/office/drawing/2014/main" xmlns="" id="{1D99DEB9-CBFD-42B3-B922-6632FBE31D0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1243" y="1950944"/>
            <a:ext cx="476259" cy="50657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https://encrypted-tbn2.gstatic.com/images?q=tbn:ANd9GcTYEgG4avaECn6ZS3O8TaJEcxiQBcFqmxCt_OptJi4G1vkizhTSkw">
            <a:extLst>
              <a:ext uri="{FF2B5EF4-FFF2-40B4-BE49-F238E27FC236}">
                <a16:creationId xmlns:a16="http://schemas.microsoft.com/office/drawing/2014/main" xmlns="" id="{76FD0247-33E7-456D-854B-54ED4001102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826" y="2446927"/>
            <a:ext cx="476259" cy="50657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https://encrypted-tbn2.gstatic.com/images?q=tbn:ANd9GcTYEgG4avaECn6ZS3O8TaJEcxiQBcFqmxCt_OptJi4G1vkizhTSkw">
            <a:extLst>
              <a:ext uri="{FF2B5EF4-FFF2-40B4-BE49-F238E27FC236}">
                <a16:creationId xmlns:a16="http://schemas.microsoft.com/office/drawing/2014/main" xmlns="" id="{6E3BBB4C-C39A-431D-9BE8-09B05D7818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56409" y="2436929"/>
            <a:ext cx="476259" cy="50657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https://encrypted-tbn2.gstatic.com/images?q=tbn:ANd9GcTYEgG4avaECn6ZS3O8TaJEcxiQBcFqmxCt_OptJi4G1vkizhTSkw">
            <a:extLst>
              <a:ext uri="{FF2B5EF4-FFF2-40B4-BE49-F238E27FC236}">
                <a16:creationId xmlns:a16="http://schemas.microsoft.com/office/drawing/2014/main" xmlns="" id="{C8E4AEE5-4CE8-4155-A740-BD993B83BA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31047" y="1946673"/>
            <a:ext cx="476259" cy="50657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https://encrypted-tbn2.gstatic.com/images?q=tbn:ANd9GcTYEgG4avaECn6ZS3O8TaJEcxiQBcFqmxCt_OptJi4G1vkizhTSkw">
            <a:extLst>
              <a:ext uri="{FF2B5EF4-FFF2-40B4-BE49-F238E27FC236}">
                <a16:creationId xmlns:a16="http://schemas.microsoft.com/office/drawing/2014/main" xmlns="" id="{0A9E5289-D69F-4FDD-9857-3C617795E4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8642" y="2438644"/>
            <a:ext cx="476259" cy="50657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336884" y="558265"/>
            <a:ext cx="6164982" cy="584775"/>
          </a:xfrm>
          <a:prstGeom prst="rect">
            <a:avLst/>
          </a:prstGeom>
          <a:noFill/>
        </p:spPr>
        <p:txBody>
          <a:bodyPr wrap="square" rtlCol="0">
            <a:spAutoFit/>
          </a:bodyPr>
          <a:lstStyle/>
          <a:p>
            <a:r>
              <a:rPr lang="en-US" sz="3200" dirty="0" smtClean="0"/>
              <a:t>Population Health</a:t>
            </a:r>
            <a:endParaRPr lang="en-US" sz="3200" dirty="0"/>
          </a:p>
        </p:txBody>
      </p:sp>
      <p:sp>
        <p:nvSpPr>
          <p:cNvPr id="27" name="TextBox 26"/>
          <p:cNvSpPr txBox="1"/>
          <p:nvPr/>
        </p:nvSpPr>
        <p:spPr>
          <a:xfrm>
            <a:off x="336884" y="1056411"/>
            <a:ext cx="418641" cy="5450265"/>
          </a:xfrm>
          <a:prstGeom prst="rect">
            <a:avLst/>
          </a:prstGeom>
          <a:noFill/>
        </p:spPr>
        <p:txBody>
          <a:bodyPr vert="wordArtVert" wrap="square" rtlCol="0">
            <a:spAutoFit/>
          </a:bodyPr>
          <a:lstStyle/>
          <a:p>
            <a:r>
              <a:rPr lang="en-US" sz="1400" dirty="0" err="1"/>
              <a:t>e</a:t>
            </a:r>
            <a:r>
              <a:rPr lang="en-US" sz="1400" dirty="0" err="1" smtClean="0"/>
              <a:t>rsonalized</a:t>
            </a:r>
            <a:r>
              <a:rPr lang="en-US" sz="1400" dirty="0" smtClean="0"/>
              <a:t> Medicine</a:t>
            </a:r>
            <a:endParaRPr lang="en-US" sz="1400" dirty="0"/>
          </a:p>
        </p:txBody>
      </p:sp>
      <p:sp>
        <p:nvSpPr>
          <p:cNvPr id="28" name="TextBox 27"/>
          <p:cNvSpPr txBox="1"/>
          <p:nvPr/>
        </p:nvSpPr>
        <p:spPr>
          <a:xfrm>
            <a:off x="7868107" y="3212011"/>
            <a:ext cx="553998" cy="1584818"/>
          </a:xfrm>
          <a:prstGeom prst="rect">
            <a:avLst/>
          </a:prstGeom>
          <a:noFill/>
        </p:spPr>
        <p:txBody>
          <a:bodyPr vert="vert" wrap="square" rtlCol="0">
            <a:spAutoFit/>
          </a:bodyPr>
          <a:lstStyle/>
          <a:p>
            <a:pPr algn="ctr"/>
            <a:r>
              <a:rPr lang="en-US" sz="1200" dirty="0" smtClean="0"/>
              <a:t>Social Determinants of Health</a:t>
            </a:r>
            <a:endParaRPr lang="en-US" sz="1200" dirty="0"/>
          </a:p>
        </p:txBody>
      </p:sp>
    </p:spTree>
    <p:extLst>
      <p:ext uri="{BB962C8B-B14F-4D97-AF65-F5344CB8AC3E}">
        <p14:creationId xmlns:p14="http://schemas.microsoft.com/office/powerpoint/2010/main" val="31309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Questions &amp; Discussions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Summerpal Kahlon, MD, MS</a:t>
            </a:r>
          </a:p>
          <a:p>
            <a:r>
              <a:rPr lang="en-US" dirty="0" smtClean="0">
                <a:hlinkClick r:id="rId2"/>
              </a:rPr>
              <a:t>Summerpal.Kahlon@steward.org</a:t>
            </a:r>
            <a:endParaRPr lang="en-US" dirty="0" smtClean="0"/>
          </a:p>
          <a:p>
            <a:r>
              <a:rPr lang="en-US" dirty="0" smtClean="0">
                <a:hlinkClick r:id="rId3"/>
              </a:rPr>
              <a:t>summerpalk@Hotmail.com</a:t>
            </a:r>
            <a:endParaRPr lang="en-US" dirty="0" smtClean="0"/>
          </a:p>
          <a:p>
            <a:r>
              <a:rPr lang="en-US" dirty="0" smtClean="0"/>
              <a:t>321-298-9196</a:t>
            </a:r>
          </a:p>
        </p:txBody>
      </p:sp>
    </p:spTree>
    <p:extLst>
      <p:ext uri="{BB962C8B-B14F-4D97-AF65-F5344CB8AC3E}">
        <p14:creationId xmlns:p14="http://schemas.microsoft.com/office/powerpoint/2010/main" val="241462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HIMSS Definition of Interoperability</a:t>
            </a:r>
            <a:br>
              <a:rPr lang="en-US" dirty="0" smtClean="0"/>
            </a:br>
            <a:r>
              <a:rPr lang="en-US" sz="1800" dirty="0" smtClean="0"/>
              <a:t>2019 Update</a:t>
            </a:r>
            <a:endParaRPr lang="en-US" dirty="0"/>
          </a:p>
        </p:txBody>
      </p:sp>
      <p:sp>
        <p:nvSpPr>
          <p:cNvPr id="5" name="TextBox 4"/>
          <p:cNvSpPr txBox="1"/>
          <p:nvPr/>
        </p:nvSpPr>
        <p:spPr>
          <a:xfrm>
            <a:off x="808522" y="1578543"/>
            <a:ext cx="1636295" cy="369332"/>
          </a:xfrm>
          <a:prstGeom prst="rect">
            <a:avLst/>
          </a:prstGeom>
          <a:noFill/>
        </p:spPr>
        <p:txBody>
          <a:bodyPr wrap="square" rtlCol="0">
            <a:spAutoFit/>
          </a:bodyPr>
          <a:lstStyle/>
          <a:p>
            <a:pPr algn="ctr"/>
            <a:r>
              <a:rPr lang="en-US" b="1" u="sng" dirty="0" smtClean="0"/>
              <a:t>Foundational</a:t>
            </a:r>
            <a:endParaRPr lang="en-US" b="1" u="sng" dirty="0"/>
          </a:p>
        </p:txBody>
      </p:sp>
      <p:sp>
        <p:nvSpPr>
          <p:cNvPr id="6" name="TextBox 5"/>
          <p:cNvSpPr txBox="1"/>
          <p:nvPr/>
        </p:nvSpPr>
        <p:spPr>
          <a:xfrm>
            <a:off x="808522" y="1947875"/>
            <a:ext cx="1636295" cy="2862322"/>
          </a:xfrm>
          <a:prstGeom prst="rect">
            <a:avLst/>
          </a:prstGeom>
          <a:noFill/>
        </p:spPr>
        <p:txBody>
          <a:bodyPr wrap="square" rtlCol="0">
            <a:spAutoFit/>
          </a:bodyPr>
          <a:lstStyle/>
          <a:p>
            <a:r>
              <a:rPr lang="en-US" sz="1000" dirty="0"/>
              <a:t>D</a:t>
            </a:r>
            <a:r>
              <a:rPr lang="en-US" sz="1000" dirty="0" smtClean="0"/>
              <a:t>evelops </a:t>
            </a:r>
            <a:r>
              <a:rPr lang="en-US" sz="1000" dirty="0"/>
              <a:t>the </a:t>
            </a:r>
            <a:r>
              <a:rPr lang="en-US" sz="1000" b="1" dirty="0"/>
              <a:t>building blocks</a:t>
            </a:r>
            <a:r>
              <a:rPr lang="en-US" sz="1000" dirty="0"/>
              <a:t> of information exchange between disparate systems by establishing </a:t>
            </a:r>
            <a:r>
              <a:rPr lang="en-US" sz="1000" b="1" dirty="0"/>
              <a:t>the inter-connectivity requirements </a:t>
            </a:r>
            <a:r>
              <a:rPr lang="en-US" sz="1000" dirty="0"/>
              <a:t>needed for one system or application to share data with and receive data from another. It does not outline the ability for the receiving information technology system to interpret the data without interventions from the end user or other technologies.</a:t>
            </a:r>
          </a:p>
        </p:txBody>
      </p:sp>
      <p:sp>
        <p:nvSpPr>
          <p:cNvPr id="7" name="TextBox 6"/>
          <p:cNvSpPr txBox="1"/>
          <p:nvPr/>
        </p:nvSpPr>
        <p:spPr>
          <a:xfrm>
            <a:off x="2828223" y="1941822"/>
            <a:ext cx="1636295" cy="3323987"/>
          </a:xfrm>
          <a:prstGeom prst="rect">
            <a:avLst/>
          </a:prstGeom>
          <a:noFill/>
        </p:spPr>
        <p:txBody>
          <a:bodyPr wrap="square" rtlCol="0">
            <a:spAutoFit/>
          </a:bodyPr>
          <a:lstStyle/>
          <a:p>
            <a:r>
              <a:rPr lang="en-US" sz="1000" dirty="0"/>
              <a:t>D</a:t>
            </a:r>
            <a:r>
              <a:rPr lang="en-US" sz="1000" dirty="0" smtClean="0"/>
              <a:t>efines </a:t>
            </a:r>
            <a:r>
              <a:rPr lang="en-US" sz="1000" dirty="0"/>
              <a:t>the </a:t>
            </a:r>
            <a:r>
              <a:rPr lang="en-US" sz="1000" b="1" dirty="0"/>
              <a:t>structure or format of data exchange </a:t>
            </a:r>
            <a:r>
              <a:rPr lang="en-US" sz="1000" dirty="0"/>
              <a:t>(i.e., the message format standards) where there is uniform movement of healthcare data from one system to another such that the clinical or operational purpose and meaning of the </a:t>
            </a:r>
            <a:r>
              <a:rPr lang="en-US" sz="1000" b="1" dirty="0"/>
              <a:t>data is preserved and unaltered</a:t>
            </a:r>
            <a:r>
              <a:rPr lang="en-US" sz="1000" dirty="0"/>
              <a:t>. Structural interoperability defines the syntax of the data exchange. It ensures that data exchanges between information technology systems can be interpreted at the data field level.</a:t>
            </a:r>
          </a:p>
        </p:txBody>
      </p:sp>
      <p:sp>
        <p:nvSpPr>
          <p:cNvPr id="9" name="TextBox 8"/>
          <p:cNvSpPr txBox="1"/>
          <p:nvPr/>
        </p:nvSpPr>
        <p:spPr>
          <a:xfrm>
            <a:off x="4847925" y="1935769"/>
            <a:ext cx="1636295" cy="4555093"/>
          </a:xfrm>
          <a:prstGeom prst="rect">
            <a:avLst/>
          </a:prstGeom>
          <a:noFill/>
        </p:spPr>
        <p:txBody>
          <a:bodyPr wrap="square" rtlCol="0">
            <a:spAutoFit/>
          </a:bodyPr>
          <a:lstStyle/>
          <a:p>
            <a:r>
              <a:rPr lang="en-US" sz="1000" dirty="0"/>
              <a:t>A</a:t>
            </a:r>
            <a:r>
              <a:rPr lang="en-US" sz="1000" dirty="0" smtClean="0"/>
              <a:t>bility </a:t>
            </a:r>
            <a:r>
              <a:rPr lang="en-US" sz="1000" dirty="0"/>
              <a:t>of two or more systems to exchange information and to interpret and use that information. Semantic interoperability takes advantage of both the structuring of the data exchange and the </a:t>
            </a:r>
            <a:r>
              <a:rPr lang="en-US" sz="1000" b="1" dirty="0"/>
              <a:t>codification of the data</a:t>
            </a:r>
            <a:r>
              <a:rPr lang="en-US" sz="1000" dirty="0"/>
              <a:t>, including standard, publicly available </a:t>
            </a:r>
            <a:r>
              <a:rPr lang="en-US" sz="1000" b="1" dirty="0"/>
              <a:t>vocabulary</a:t>
            </a:r>
            <a:r>
              <a:rPr lang="en-US" sz="1000" dirty="0"/>
              <a:t>, so that the receiving information management systems can interpret the data. Semantic interoperability supports the electronic exchange of patient data and information among authorized parties via potentially disparate health information and technology systems and products to improve quality, costs, safety, efficiency, experience and efficacy of healthcare delivery.</a:t>
            </a:r>
          </a:p>
        </p:txBody>
      </p:sp>
      <p:sp>
        <p:nvSpPr>
          <p:cNvPr id="10" name="TextBox 9"/>
          <p:cNvSpPr txBox="1"/>
          <p:nvPr/>
        </p:nvSpPr>
        <p:spPr>
          <a:xfrm>
            <a:off x="6867626" y="1947875"/>
            <a:ext cx="1636295" cy="4093428"/>
          </a:xfrm>
          <a:prstGeom prst="rect">
            <a:avLst/>
          </a:prstGeom>
          <a:noFill/>
        </p:spPr>
        <p:txBody>
          <a:bodyPr wrap="square" rtlCol="0">
            <a:spAutoFit/>
          </a:bodyPr>
          <a:lstStyle/>
          <a:p>
            <a:r>
              <a:rPr lang="en-US" sz="1000" dirty="0"/>
              <a:t>E</a:t>
            </a:r>
            <a:r>
              <a:rPr lang="en-US" sz="1000" dirty="0" smtClean="0"/>
              <a:t>ncompasses </a:t>
            </a:r>
            <a:r>
              <a:rPr lang="en-US" sz="1000" dirty="0"/>
              <a:t>the technical components as well as </a:t>
            </a:r>
            <a:r>
              <a:rPr lang="en-US" sz="1000" b="1" dirty="0"/>
              <a:t>clear policy, social and organizational components</a:t>
            </a:r>
            <a:r>
              <a:rPr lang="en-US" sz="1000" dirty="0"/>
              <a:t>. These components facilitate the secure, seamless and timely communication and use of data within and between organizations and individuals. Inclusion of these non-technical considerations enables interoperability that is integrated into end-user processes and workflows in a manner that supports efficiencies, relationships and overall health and wellness through cooperative use of shared data both across and within organizational boundaries.</a:t>
            </a:r>
          </a:p>
        </p:txBody>
      </p:sp>
      <p:sp>
        <p:nvSpPr>
          <p:cNvPr id="11" name="TextBox 10"/>
          <p:cNvSpPr txBox="1"/>
          <p:nvPr/>
        </p:nvSpPr>
        <p:spPr>
          <a:xfrm>
            <a:off x="2828222" y="1566437"/>
            <a:ext cx="1636295" cy="369332"/>
          </a:xfrm>
          <a:prstGeom prst="rect">
            <a:avLst/>
          </a:prstGeom>
          <a:noFill/>
        </p:spPr>
        <p:txBody>
          <a:bodyPr wrap="square" rtlCol="0">
            <a:spAutoFit/>
          </a:bodyPr>
          <a:lstStyle/>
          <a:p>
            <a:pPr algn="ctr"/>
            <a:r>
              <a:rPr lang="en-US" b="1" u="sng" dirty="0" smtClean="0"/>
              <a:t>Structural</a:t>
            </a:r>
            <a:endParaRPr lang="en-US" b="1" u="sng" dirty="0"/>
          </a:p>
        </p:txBody>
      </p:sp>
      <p:sp>
        <p:nvSpPr>
          <p:cNvPr id="12" name="TextBox 11"/>
          <p:cNvSpPr txBox="1"/>
          <p:nvPr/>
        </p:nvSpPr>
        <p:spPr>
          <a:xfrm>
            <a:off x="4847925" y="1566437"/>
            <a:ext cx="1636295" cy="369332"/>
          </a:xfrm>
          <a:prstGeom prst="rect">
            <a:avLst/>
          </a:prstGeom>
          <a:noFill/>
        </p:spPr>
        <p:txBody>
          <a:bodyPr wrap="square" rtlCol="0">
            <a:spAutoFit/>
          </a:bodyPr>
          <a:lstStyle/>
          <a:p>
            <a:pPr algn="ctr"/>
            <a:r>
              <a:rPr lang="en-US" b="1" u="sng" dirty="0" smtClean="0"/>
              <a:t>Semantic</a:t>
            </a:r>
            <a:endParaRPr lang="en-US" b="1" u="sng" dirty="0"/>
          </a:p>
        </p:txBody>
      </p:sp>
      <p:sp>
        <p:nvSpPr>
          <p:cNvPr id="13" name="TextBox 12"/>
          <p:cNvSpPr txBox="1"/>
          <p:nvPr/>
        </p:nvSpPr>
        <p:spPr>
          <a:xfrm>
            <a:off x="6867625" y="1566437"/>
            <a:ext cx="1819176" cy="369332"/>
          </a:xfrm>
          <a:prstGeom prst="rect">
            <a:avLst/>
          </a:prstGeom>
          <a:noFill/>
        </p:spPr>
        <p:txBody>
          <a:bodyPr wrap="square" rtlCol="0">
            <a:spAutoFit/>
          </a:bodyPr>
          <a:lstStyle/>
          <a:p>
            <a:pPr algn="ctr"/>
            <a:r>
              <a:rPr lang="en-US" b="1" u="sng" dirty="0" smtClean="0"/>
              <a:t>Organizational</a:t>
            </a:r>
            <a:endParaRPr lang="en-US" b="1" u="sng" dirty="0"/>
          </a:p>
        </p:txBody>
      </p:sp>
    </p:spTree>
    <p:extLst>
      <p:ext uri="{BB962C8B-B14F-4D97-AF65-F5344CB8AC3E}">
        <p14:creationId xmlns:p14="http://schemas.microsoft.com/office/powerpoint/2010/main" val="121022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HIMSS Definition of Interoperability</a:t>
            </a:r>
            <a:br>
              <a:rPr lang="en-US" dirty="0" smtClean="0"/>
            </a:br>
            <a:r>
              <a:rPr lang="en-US" sz="1800" dirty="0" smtClean="0"/>
              <a:t>Consider the US Postal Service…</a:t>
            </a:r>
            <a:endParaRPr lang="en-US" dirty="0"/>
          </a:p>
        </p:txBody>
      </p:sp>
      <p:sp>
        <p:nvSpPr>
          <p:cNvPr id="5" name="TextBox 4"/>
          <p:cNvSpPr txBox="1"/>
          <p:nvPr/>
        </p:nvSpPr>
        <p:spPr>
          <a:xfrm>
            <a:off x="808522" y="1578543"/>
            <a:ext cx="1636295" cy="369332"/>
          </a:xfrm>
          <a:prstGeom prst="rect">
            <a:avLst/>
          </a:prstGeom>
          <a:noFill/>
        </p:spPr>
        <p:txBody>
          <a:bodyPr wrap="square" rtlCol="0">
            <a:spAutoFit/>
          </a:bodyPr>
          <a:lstStyle/>
          <a:p>
            <a:pPr algn="ctr"/>
            <a:r>
              <a:rPr lang="en-US" b="1" u="sng" dirty="0" smtClean="0"/>
              <a:t>Foundational</a:t>
            </a:r>
            <a:endParaRPr lang="en-US" b="1" u="sng" dirty="0"/>
          </a:p>
        </p:txBody>
      </p:sp>
      <p:sp>
        <p:nvSpPr>
          <p:cNvPr id="6" name="TextBox 5"/>
          <p:cNvSpPr txBox="1"/>
          <p:nvPr/>
        </p:nvSpPr>
        <p:spPr>
          <a:xfrm>
            <a:off x="808522" y="1947875"/>
            <a:ext cx="1636295" cy="830997"/>
          </a:xfrm>
          <a:prstGeom prst="rect">
            <a:avLst/>
          </a:prstGeom>
          <a:noFill/>
        </p:spPr>
        <p:txBody>
          <a:bodyPr wrap="square" rtlCol="0">
            <a:spAutoFit/>
          </a:bodyPr>
          <a:lstStyle/>
          <a:p>
            <a:r>
              <a:rPr lang="en-US" sz="1200" dirty="0" smtClean="0"/>
              <a:t>All buildings and homes mapped with a standard address format and ZIP code</a:t>
            </a:r>
            <a:endParaRPr lang="en-US" sz="1200" dirty="0"/>
          </a:p>
        </p:txBody>
      </p:sp>
      <p:sp>
        <p:nvSpPr>
          <p:cNvPr id="7" name="TextBox 6"/>
          <p:cNvSpPr txBox="1"/>
          <p:nvPr/>
        </p:nvSpPr>
        <p:spPr>
          <a:xfrm>
            <a:off x="2828223" y="1941822"/>
            <a:ext cx="1636295" cy="1938992"/>
          </a:xfrm>
          <a:prstGeom prst="rect">
            <a:avLst/>
          </a:prstGeom>
          <a:noFill/>
        </p:spPr>
        <p:txBody>
          <a:bodyPr wrap="square" rtlCol="0">
            <a:spAutoFit/>
          </a:bodyPr>
          <a:lstStyle/>
          <a:p>
            <a:r>
              <a:rPr lang="en-US" sz="1200" dirty="0" smtClean="0"/>
              <a:t>Series of post offices, mail processing centers, mail delivery vehicles, and mail carriers</a:t>
            </a:r>
          </a:p>
          <a:p>
            <a:endParaRPr lang="en-US" sz="1200" dirty="0"/>
          </a:p>
          <a:p>
            <a:r>
              <a:rPr lang="en-US" sz="1200" dirty="0" smtClean="0"/>
              <a:t>Standard format for sending a letter (To, From, Postage)</a:t>
            </a:r>
            <a:endParaRPr lang="en-US" sz="1200" dirty="0"/>
          </a:p>
        </p:txBody>
      </p:sp>
      <p:sp>
        <p:nvSpPr>
          <p:cNvPr id="9" name="TextBox 8"/>
          <p:cNvSpPr txBox="1"/>
          <p:nvPr/>
        </p:nvSpPr>
        <p:spPr>
          <a:xfrm>
            <a:off x="4847925" y="1935769"/>
            <a:ext cx="1636295" cy="2862322"/>
          </a:xfrm>
          <a:prstGeom prst="rect">
            <a:avLst/>
          </a:prstGeom>
          <a:noFill/>
        </p:spPr>
        <p:txBody>
          <a:bodyPr wrap="square" rtlCol="0">
            <a:spAutoFit/>
          </a:bodyPr>
          <a:lstStyle/>
          <a:p>
            <a:r>
              <a:rPr lang="en-US" sz="1200" dirty="0" smtClean="0"/>
              <a:t>Generally standard format of letters arriving in the mail, particularly based upon expectation of sender and recipient</a:t>
            </a:r>
          </a:p>
          <a:p>
            <a:endParaRPr lang="en-US" sz="1200" dirty="0"/>
          </a:p>
          <a:p>
            <a:r>
              <a:rPr lang="en-US" sz="1200" dirty="0" smtClean="0"/>
              <a:t>Generally defined and accepted items which can be placed in the mail</a:t>
            </a:r>
          </a:p>
          <a:p>
            <a:endParaRPr lang="en-US" sz="1200" dirty="0"/>
          </a:p>
          <a:p>
            <a:r>
              <a:rPr lang="en-US" sz="1200" dirty="0" smtClean="0"/>
              <a:t>Standard language between sender and recipient</a:t>
            </a:r>
            <a:endParaRPr lang="en-US" sz="1200" dirty="0"/>
          </a:p>
        </p:txBody>
      </p:sp>
      <p:sp>
        <p:nvSpPr>
          <p:cNvPr id="10" name="TextBox 9"/>
          <p:cNvSpPr txBox="1"/>
          <p:nvPr/>
        </p:nvSpPr>
        <p:spPr>
          <a:xfrm>
            <a:off x="6867626" y="1947875"/>
            <a:ext cx="1636295" cy="2246769"/>
          </a:xfrm>
          <a:prstGeom prst="rect">
            <a:avLst/>
          </a:prstGeom>
          <a:noFill/>
        </p:spPr>
        <p:txBody>
          <a:bodyPr wrap="square" rtlCol="0">
            <a:spAutoFit/>
          </a:bodyPr>
          <a:lstStyle/>
          <a:p>
            <a:r>
              <a:rPr lang="en-US" sz="1200" dirty="0" smtClean="0"/>
              <a:t>Delivery hours, post office hours, and policies defined and well known to the public</a:t>
            </a:r>
          </a:p>
          <a:p>
            <a:endParaRPr lang="en-US" sz="1200" dirty="0"/>
          </a:p>
          <a:p>
            <a:r>
              <a:rPr lang="en-US" sz="1200" dirty="0" smtClean="0"/>
              <a:t>Federal laws in place to enforce appropriate use of the mail system</a:t>
            </a:r>
          </a:p>
          <a:p>
            <a:endParaRPr lang="en-US" sz="1000" dirty="0"/>
          </a:p>
          <a:p>
            <a:endParaRPr lang="en-US" sz="1000" dirty="0"/>
          </a:p>
        </p:txBody>
      </p:sp>
      <p:sp>
        <p:nvSpPr>
          <p:cNvPr id="11" name="TextBox 10"/>
          <p:cNvSpPr txBox="1"/>
          <p:nvPr/>
        </p:nvSpPr>
        <p:spPr>
          <a:xfrm>
            <a:off x="2828222" y="1566437"/>
            <a:ext cx="1636295" cy="369332"/>
          </a:xfrm>
          <a:prstGeom prst="rect">
            <a:avLst/>
          </a:prstGeom>
          <a:noFill/>
        </p:spPr>
        <p:txBody>
          <a:bodyPr wrap="square" rtlCol="0">
            <a:spAutoFit/>
          </a:bodyPr>
          <a:lstStyle/>
          <a:p>
            <a:pPr algn="ctr"/>
            <a:r>
              <a:rPr lang="en-US" b="1" u="sng" dirty="0" smtClean="0"/>
              <a:t>Structural</a:t>
            </a:r>
            <a:endParaRPr lang="en-US" b="1" u="sng" dirty="0"/>
          </a:p>
        </p:txBody>
      </p:sp>
      <p:sp>
        <p:nvSpPr>
          <p:cNvPr id="12" name="TextBox 11"/>
          <p:cNvSpPr txBox="1"/>
          <p:nvPr/>
        </p:nvSpPr>
        <p:spPr>
          <a:xfrm>
            <a:off x="4847925" y="1566437"/>
            <a:ext cx="1636295" cy="369332"/>
          </a:xfrm>
          <a:prstGeom prst="rect">
            <a:avLst/>
          </a:prstGeom>
          <a:noFill/>
        </p:spPr>
        <p:txBody>
          <a:bodyPr wrap="square" rtlCol="0">
            <a:spAutoFit/>
          </a:bodyPr>
          <a:lstStyle/>
          <a:p>
            <a:pPr algn="ctr"/>
            <a:r>
              <a:rPr lang="en-US" b="1" u="sng" dirty="0" smtClean="0"/>
              <a:t>Semantic</a:t>
            </a:r>
            <a:endParaRPr lang="en-US" b="1" u="sng" dirty="0"/>
          </a:p>
        </p:txBody>
      </p:sp>
      <p:sp>
        <p:nvSpPr>
          <p:cNvPr id="13" name="TextBox 12"/>
          <p:cNvSpPr txBox="1"/>
          <p:nvPr/>
        </p:nvSpPr>
        <p:spPr>
          <a:xfrm>
            <a:off x="6867625" y="1566437"/>
            <a:ext cx="1819176" cy="369332"/>
          </a:xfrm>
          <a:prstGeom prst="rect">
            <a:avLst/>
          </a:prstGeom>
          <a:noFill/>
        </p:spPr>
        <p:txBody>
          <a:bodyPr wrap="square" rtlCol="0">
            <a:spAutoFit/>
          </a:bodyPr>
          <a:lstStyle/>
          <a:p>
            <a:pPr algn="ctr"/>
            <a:r>
              <a:rPr lang="en-US" b="1" u="sng" dirty="0" smtClean="0"/>
              <a:t>Organizational</a:t>
            </a:r>
            <a:endParaRPr lang="en-US" b="1" u="sng" dirty="0"/>
          </a:p>
        </p:txBody>
      </p:sp>
    </p:spTree>
    <p:extLst>
      <p:ext uri="{BB962C8B-B14F-4D97-AF65-F5344CB8AC3E}">
        <p14:creationId xmlns:p14="http://schemas.microsoft.com/office/powerpoint/2010/main" val="1217324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HIMSS Definition of Interoperability</a:t>
            </a:r>
            <a:br>
              <a:rPr lang="en-US" dirty="0" smtClean="0"/>
            </a:br>
            <a:r>
              <a:rPr lang="en-US" sz="1800" dirty="0" smtClean="0"/>
              <a:t>Changes from 2013 Definition</a:t>
            </a:r>
            <a:endParaRPr lang="en-US" dirty="0"/>
          </a:p>
        </p:txBody>
      </p:sp>
      <p:sp>
        <p:nvSpPr>
          <p:cNvPr id="5" name="TextBox 4"/>
          <p:cNvSpPr txBox="1"/>
          <p:nvPr/>
        </p:nvSpPr>
        <p:spPr>
          <a:xfrm>
            <a:off x="808522" y="1578543"/>
            <a:ext cx="1636295" cy="369332"/>
          </a:xfrm>
          <a:prstGeom prst="rect">
            <a:avLst/>
          </a:prstGeom>
          <a:noFill/>
        </p:spPr>
        <p:txBody>
          <a:bodyPr wrap="square" rtlCol="0">
            <a:spAutoFit/>
          </a:bodyPr>
          <a:lstStyle/>
          <a:p>
            <a:pPr algn="ctr"/>
            <a:r>
              <a:rPr lang="en-US" b="1" u="sng" dirty="0" smtClean="0"/>
              <a:t>Foundational</a:t>
            </a:r>
            <a:endParaRPr lang="en-US" b="1" u="sng" dirty="0"/>
          </a:p>
        </p:txBody>
      </p:sp>
      <p:sp>
        <p:nvSpPr>
          <p:cNvPr id="6" name="TextBox 5"/>
          <p:cNvSpPr txBox="1"/>
          <p:nvPr/>
        </p:nvSpPr>
        <p:spPr>
          <a:xfrm>
            <a:off x="808522" y="1947875"/>
            <a:ext cx="1636295" cy="1785104"/>
          </a:xfrm>
          <a:prstGeom prst="rect">
            <a:avLst/>
          </a:prstGeom>
          <a:noFill/>
        </p:spPr>
        <p:txBody>
          <a:bodyPr wrap="square" rtlCol="0">
            <a:spAutoFit/>
          </a:bodyPr>
          <a:lstStyle/>
          <a:p>
            <a:r>
              <a:rPr lang="en-US" sz="1000" dirty="0"/>
              <a:t>D</a:t>
            </a:r>
            <a:r>
              <a:rPr lang="en-US" sz="1000" dirty="0" smtClean="0"/>
              <a:t>evelops </a:t>
            </a:r>
            <a:r>
              <a:rPr lang="en-US" sz="1000" dirty="0"/>
              <a:t>the </a:t>
            </a:r>
            <a:r>
              <a:rPr lang="en-US" sz="1000" b="1" dirty="0"/>
              <a:t>building blocks</a:t>
            </a:r>
            <a:r>
              <a:rPr lang="en-US" sz="1000" dirty="0"/>
              <a:t> of information exchange between disparate systems by establishing </a:t>
            </a:r>
            <a:r>
              <a:rPr lang="en-US" sz="1000" b="1" dirty="0"/>
              <a:t>the inter-connectivity requirements </a:t>
            </a:r>
            <a:r>
              <a:rPr lang="en-US" sz="1000" dirty="0"/>
              <a:t>needed for one system or application to share data with and receive data from another</a:t>
            </a:r>
            <a:r>
              <a:rPr lang="en-US" sz="1000" dirty="0" smtClean="0"/>
              <a:t>. </a:t>
            </a:r>
            <a:endParaRPr lang="en-US" sz="1000" dirty="0"/>
          </a:p>
        </p:txBody>
      </p:sp>
      <p:sp>
        <p:nvSpPr>
          <p:cNvPr id="9" name="TextBox 8"/>
          <p:cNvSpPr txBox="1"/>
          <p:nvPr/>
        </p:nvSpPr>
        <p:spPr>
          <a:xfrm>
            <a:off x="4847925" y="1935769"/>
            <a:ext cx="1636295" cy="2092881"/>
          </a:xfrm>
          <a:prstGeom prst="rect">
            <a:avLst/>
          </a:prstGeom>
          <a:noFill/>
        </p:spPr>
        <p:txBody>
          <a:bodyPr wrap="square" rtlCol="0">
            <a:spAutoFit/>
          </a:bodyPr>
          <a:lstStyle/>
          <a:p>
            <a:r>
              <a:rPr lang="en-US" sz="1000" dirty="0" smtClean="0"/>
              <a:t>Semantic </a:t>
            </a:r>
            <a:r>
              <a:rPr lang="en-US" sz="1000" dirty="0"/>
              <a:t>interoperability supports the electronic exchange of patient data and information among authorized parties via potentially disparate health information and technology systems and products to improve quality, costs, safety, efficiency, experience and efficacy of healthcare delivery.</a:t>
            </a:r>
          </a:p>
        </p:txBody>
      </p:sp>
      <p:sp>
        <p:nvSpPr>
          <p:cNvPr id="11" name="TextBox 10"/>
          <p:cNvSpPr txBox="1"/>
          <p:nvPr/>
        </p:nvSpPr>
        <p:spPr>
          <a:xfrm>
            <a:off x="2828222" y="1566437"/>
            <a:ext cx="1636295" cy="369332"/>
          </a:xfrm>
          <a:prstGeom prst="rect">
            <a:avLst/>
          </a:prstGeom>
          <a:noFill/>
        </p:spPr>
        <p:txBody>
          <a:bodyPr wrap="square" rtlCol="0">
            <a:spAutoFit/>
          </a:bodyPr>
          <a:lstStyle/>
          <a:p>
            <a:pPr algn="ctr"/>
            <a:r>
              <a:rPr lang="en-US" b="1" u="sng" dirty="0" smtClean="0"/>
              <a:t>Structural</a:t>
            </a:r>
            <a:endParaRPr lang="en-US" b="1" u="sng" dirty="0"/>
          </a:p>
        </p:txBody>
      </p:sp>
      <p:sp>
        <p:nvSpPr>
          <p:cNvPr id="12" name="TextBox 11"/>
          <p:cNvSpPr txBox="1"/>
          <p:nvPr/>
        </p:nvSpPr>
        <p:spPr>
          <a:xfrm>
            <a:off x="4847925" y="1566437"/>
            <a:ext cx="1636295" cy="369332"/>
          </a:xfrm>
          <a:prstGeom prst="rect">
            <a:avLst/>
          </a:prstGeom>
          <a:noFill/>
        </p:spPr>
        <p:txBody>
          <a:bodyPr wrap="square" rtlCol="0">
            <a:spAutoFit/>
          </a:bodyPr>
          <a:lstStyle/>
          <a:p>
            <a:pPr algn="ctr"/>
            <a:r>
              <a:rPr lang="en-US" b="1" u="sng" dirty="0" smtClean="0"/>
              <a:t>Semantic</a:t>
            </a:r>
            <a:endParaRPr lang="en-US" b="1" u="sng" dirty="0"/>
          </a:p>
        </p:txBody>
      </p:sp>
      <p:sp>
        <p:nvSpPr>
          <p:cNvPr id="13" name="TextBox 12"/>
          <p:cNvSpPr txBox="1"/>
          <p:nvPr/>
        </p:nvSpPr>
        <p:spPr>
          <a:xfrm>
            <a:off x="6867625" y="1566437"/>
            <a:ext cx="1819176" cy="369332"/>
          </a:xfrm>
          <a:prstGeom prst="rect">
            <a:avLst/>
          </a:prstGeom>
          <a:noFill/>
        </p:spPr>
        <p:txBody>
          <a:bodyPr wrap="square" rtlCol="0">
            <a:spAutoFit/>
          </a:bodyPr>
          <a:lstStyle/>
          <a:p>
            <a:pPr algn="ctr"/>
            <a:r>
              <a:rPr lang="en-US" b="1" u="sng" dirty="0" smtClean="0">
                <a:solidFill>
                  <a:srgbClr val="FF0000"/>
                </a:solidFill>
              </a:rPr>
              <a:t>Organizational</a:t>
            </a:r>
            <a:endParaRPr lang="en-US" b="1" u="sng" dirty="0">
              <a:solidFill>
                <a:srgbClr val="FF0000"/>
              </a:solidFill>
            </a:endParaRPr>
          </a:p>
        </p:txBody>
      </p:sp>
      <p:sp>
        <p:nvSpPr>
          <p:cNvPr id="2" name="TextBox 1"/>
          <p:cNvSpPr txBox="1"/>
          <p:nvPr/>
        </p:nvSpPr>
        <p:spPr>
          <a:xfrm>
            <a:off x="808522" y="4273617"/>
            <a:ext cx="1376413" cy="1015663"/>
          </a:xfrm>
          <a:prstGeom prst="rect">
            <a:avLst/>
          </a:prstGeom>
          <a:noFill/>
        </p:spPr>
        <p:txBody>
          <a:bodyPr wrap="square" rtlCol="0">
            <a:spAutoFit/>
          </a:bodyPr>
          <a:lstStyle/>
          <a:p>
            <a:pPr algn="ctr"/>
            <a:r>
              <a:rPr lang="en-US" sz="1200" dirty="0" smtClean="0">
                <a:solidFill>
                  <a:schemeClr val="accent3"/>
                </a:solidFill>
              </a:rPr>
              <a:t>More clearly define the function of Foundational Interoperability</a:t>
            </a:r>
            <a:endParaRPr lang="en-US" sz="1200" dirty="0">
              <a:solidFill>
                <a:schemeClr val="accent3"/>
              </a:solidFill>
            </a:endParaRPr>
          </a:p>
        </p:txBody>
      </p:sp>
      <p:sp>
        <p:nvSpPr>
          <p:cNvPr id="14" name="TextBox 13"/>
          <p:cNvSpPr txBox="1"/>
          <p:nvPr/>
        </p:nvSpPr>
        <p:spPr>
          <a:xfrm>
            <a:off x="2828222" y="4273617"/>
            <a:ext cx="1376413" cy="276999"/>
          </a:xfrm>
          <a:prstGeom prst="rect">
            <a:avLst/>
          </a:prstGeom>
          <a:noFill/>
        </p:spPr>
        <p:txBody>
          <a:bodyPr wrap="square" rtlCol="0">
            <a:spAutoFit/>
          </a:bodyPr>
          <a:lstStyle/>
          <a:p>
            <a:pPr algn="ctr"/>
            <a:r>
              <a:rPr lang="en-US" sz="1200" dirty="0" smtClean="0">
                <a:solidFill>
                  <a:schemeClr val="accent3"/>
                </a:solidFill>
              </a:rPr>
              <a:t>No major change</a:t>
            </a:r>
            <a:endParaRPr lang="en-US" sz="1200" dirty="0">
              <a:solidFill>
                <a:schemeClr val="accent3"/>
              </a:solidFill>
            </a:endParaRPr>
          </a:p>
        </p:txBody>
      </p:sp>
      <p:sp>
        <p:nvSpPr>
          <p:cNvPr id="15" name="TextBox 14"/>
          <p:cNvSpPr txBox="1"/>
          <p:nvPr/>
        </p:nvSpPr>
        <p:spPr>
          <a:xfrm>
            <a:off x="4847925" y="4273617"/>
            <a:ext cx="1376413" cy="1754326"/>
          </a:xfrm>
          <a:prstGeom prst="rect">
            <a:avLst/>
          </a:prstGeom>
          <a:noFill/>
        </p:spPr>
        <p:txBody>
          <a:bodyPr wrap="square" rtlCol="0">
            <a:spAutoFit/>
          </a:bodyPr>
          <a:lstStyle/>
          <a:p>
            <a:pPr algn="ctr"/>
            <a:r>
              <a:rPr lang="en-US" sz="1200" dirty="0" smtClean="0">
                <a:solidFill>
                  <a:schemeClr val="accent3"/>
                </a:solidFill>
              </a:rPr>
              <a:t>Expand the definition of Semantic Interoperability beyond core EHR systems to highlight the functional value of data exchange</a:t>
            </a:r>
            <a:endParaRPr lang="en-US" sz="1200" dirty="0">
              <a:solidFill>
                <a:schemeClr val="accent3"/>
              </a:solidFill>
            </a:endParaRPr>
          </a:p>
        </p:txBody>
      </p:sp>
      <p:sp>
        <p:nvSpPr>
          <p:cNvPr id="16" name="TextBox 15"/>
          <p:cNvSpPr txBox="1"/>
          <p:nvPr/>
        </p:nvSpPr>
        <p:spPr>
          <a:xfrm>
            <a:off x="6867625" y="4273617"/>
            <a:ext cx="1376413" cy="1200329"/>
          </a:xfrm>
          <a:prstGeom prst="rect">
            <a:avLst/>
          </a:prstGeom>
          <a:noFill/>
        </p:spPr>
        <p:txBody>
          <a:bodyPr wrap="square" rtlCol="0">
            <a:spAutoFit/>
          </a:bodyPr>
          <a:lstStyle/>
          <a:p>
            <a:pPr algn="ctr"/>
            <a:r>
              <a:rPr lang="en-US" sz="1200" dirty="0" smtClean="0">
                <a:solidFill>
                  <a:schemeClr val="accent3"/>
                </a:solidFill>
              </a:rPr>
              <a:t>New category, spawned by proliferation of interoperability and the need to manage it</a:t>
            </a:r>
            <a:endParaRPr lang="en-US" sz="1200" dirty="0">
              <a:solidFill>
                <a:schemeClr val="accent3"/>
              </a:solidFill>
            </a:endParaRPr>
          </a:p>
        </p:txBody>
      </p:sp>
    </p:spTree>
    <p:extLst>
      <p:ext uri="{BB962C8B-B14F-4D97-AF65-F5344CB8AC3E}">
        <p14:creationId xmlns:p14="http://schemas.microsoft.com/office/powerpoint/2010/main" val="2137911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HIMSS Definition of Interoperability</a:t>
            </a:r>
            <a:br>
              <a:rPr lang="en-US" dirty="0" smtClean="0"/>
            </a:br>
            <a:r>
              <a:rPr lang="en-US" sz="1800" dirty="0" smtClean="0"/>
              <a:t>Functional Update</a:t>
            </a:r>
            <a:endParaRPr lang="en-US" dirty="0"/>
          </a:p>
        </p:txBody>
      </p:sp>
      <p:sp>
        <p:nvSpPr>
          <p:cNvPr id="5" name="TextBox 4"/>
          <p:cNvSpPr txBox="1"/>
          <p:nvPr/>
        </p:nvSpPr>
        <p:spPr>
          <a:xfrm>
            <a:off x="808522" y="1578543"/>
            <a:ext cx="1636295" cy="369332"/>
          </a:xfrm>
          <a:prstGeom prst="rect">
            <a:avLst/>
          </a:prstGeom>
          <a:noFill/>
        </p:spPr>
        <p:txBody>
          <a:bodyPr wrap="square" rtlCol="0">
            <a:spAutoFit/>
          </a:bodyPr>
          <a:lstStyle/>
          <a:p>
            <a:pPr algn="ctr"/>
            <a:r>
              <a:rPr lang="en-US" b="1" u="sng" dirty="0" smtClean="0"/>
              <a:t>Foundational</a:t>
            </a:r>
            <a:endParaRPr lang="en-US" b="1" u="sng" dirty="0"/>
          </a:p>
        </p:txBody>
      </p:sp>
      <p:sp>
        <p:nvSpPr>
          <p:cNvPr id="6" name="TextBox 5"/>
          <p:cNvSpPr txBox="1"/>
          <p:nvPr/>
        </p:nvSpPr>
        <p:spPr>
          <a:xfrm>
            <a:off x="808522" y="1947875"/>
            <a:ext cx="1636295" cy="2708434"/>
          </a:xfrm>
          <a:prstGeom prst="rect">
            <a:avLst/>
          </a:prstGeom>
          <a:noFill/>
        </p:spPr>
        <p:txBody>
          <a:bodyPr wrap="square" rtlCol="0">
            <a:spAutoFit/>
          </a:bodyPr>
          <a:lstStyle/>
          <a:p>
            <a:pPr marL="171450" indent="-171450">
              <a:buFont typeface="Wingdings" panose="05000000000000000000" pitchFamily="2" charset="2"/>
              <a:buChar char="Ø"/>
            </a:pPr>
            <a:r>
              <a:rPr lang="en-US" sz="1000" dirty="0" smtClean="0"/>
              <a:t>Federal Meaningful Use requirements have driven EHR readiness and provider deployment of interoperable systems</a:t>
            </a:r>
          </a:p>
          <a:p>
            <a:pPr marL="171450" indent="-171450">
              <a:buFont typeface="Wingdings" panose="05000000000000000000" pitchFamily="2" charset="2"/>
              <a:buChar char="Ø"/>
            </a:pPr>
            <a:endParaRPr lang="en-US" sz="1000" dirty="0"/>
          </a:p>
          <a:p>
            <a:pPr marL="171450" indent="-171450">
              <a:buFont typeface="Wingdings" panose="05000000000000000000" pitchFamily="2" charset="2"/>
              <a:buChar char="Ø"/>
            </a:pPr>
            <a:r>
              <a:rPr lang="en-US" sz="1000" dirty="0" smtClean="0"/>
              <a:t>Systems which fall outside MU typically less interoperable</a:t>
            </a:r>
          </a:p>
          <a:p>
            <a:pPr marL="171450" indent="-171450">
              <a:buFont typeface="Wingdings" panose="05000000000000000000" pitchFamily="2" charset="2"/>
              <a:buChar char="Ø"/>
            </a:pPr>
            <a:endParaRPr lang="en-US" sz="1000" dirty="0"/>
          </a:p>
          <a:p>
            <a:pPr marL="171450" indent="-171450">
              <a:buFont typeface="Wingdings" panose="05000000000000000000" pitchFamily="2" charset="2"/>
              <a:buChar char="Ø"/>
            </a:pPr>
            <a:r>
              <a:rPr lang="en-US" sz="1000" dirty="0" smtClean="0"/>
              <a:t>Payer and provider connectivity and foundational requirements not clearly defined </a:t>
            </a:r>
            <a:endParaRPr lang="en-US" sz="1000" dirty="0"/>
          </a:p>
        </p:txBody>
      </p:sp>
      <p:sp>
        <p:nvSpPr>
          <p:cNvPr id="7" name="TextBox 6"/>
          <p:cNvSpPr txBox="1"/>
          <p:nvPr/>
        </p:nvSpPr>
        <p:spPr>
          <a:xfrm>
            <a:off x="2828223" y="1941822"/>
            <a:ext cx="1636295" cy="3477875"/>
          </a:xfrm>
          <a:prstGeom prst="rect">
            <a:avLst/>
          </a:prstGeom>
          <a:noFill/>
        </p:spPr>
        <p:txBody>
          <a:bodyPr wrap="square" rtlCol="0">
            <a:spAutoFit/>
          </a:bodyPr>
          <a:lstStyle/>
          <a:p>
            <a:pPr marL="171450" indent="-171450">
              <a:buFont typeface="Wingdings" panose="05000000000000000000" pitchFamily="2" charset="2"/>
              <a:buChar char="Ø"/>
            </a:pPr>
            <a:r>
              <a:rPr lang="en-US" sz="1000" dirty="0" smtClean="0"/>
              <a:t>HL7 and similar standards bodies have defined exchange mechanisms</a:t>
            </a:r>
          </a:p>
          <a:p>
            <a:pPr marL="171450" indent="-171450">
              <a:buFont typeface="Wingdings" panose="05000000000000000000" pitchFamily="2" charset="2"/>
              <a:buChar char="Ø"/>
            </a:pPr>
            <a:endParaRPr lang="en-US" sz="1000" dirty="0"/>
          </a:p>
          <a:p>
            <a:pPr marL="171450" indent="-171450">
              <a:buFont typeface="Wingdings" panose="05000000000000000000" pitchFamily="2" charset="2"/>
              <a:buChar char="Ø"/>
            </a:pPr>
            <a:r>
              <a:rPr lang="en-US" sz="1000" dirty="0" smtClean="0"/>
              <a:t>Deployment largely driven by federal MU + state-level HIE initiatives</a:t>
            </a:r>
          </a:p>
          <a:p>
            <a:pPr marL="171450" indent="-171450">
              <a:buFont typeface="Wingdings" panose="05000000000000000000" pitchFamily="2" charset="2"/>
              <a:buChar char="Ø"/>
            </a:pPr>
            <a:endParaRPr lang="en-US" sz="1000" dirty="0"/>
          </a:p>
          <a:p>
            <a:pPr marL="171450" indent="-171450">
              <a:buFont typeface="Wingdings" panose="05000000000000000000" pitchFamily="2" charset="2"/>
              <a:buChar char="Ø"/>
            </a:pPr>
            <a:r>
              <a:rPr lang="en-US" sz="1000" dirty="0" smtClean="0"/>
              <a:t>Multiple structural networks in existence, scale does not always match customer needs</a:t>
            </a:r>
          </a:p>
          <a:p>
            <a:pPr marL="171450" indent="-171450">
              <a:buFont typeface="Wingdings" panose="05000000000000000000" pitchFamily="2" charset="2"/>
              <a:buChar char="Ø"/>
            </a:pPr>
            <a:endParaRPr lang="en-US" sz="1000" dirty="0"/>
          </a:p>
          <a:p>
            <a:pPr marL="171450" indent="-171450">
              <a:buFont typeface="Wingdings" panose="05000000000000000000" pitchFamily="2" charset="2"/>
              <a:buChar char="Ø"/>
            </a:pPr>
            <a:r>
              <a:rPr lang="en-US" sz="1000" dirty="0" smtClean="0"/>
              <a:t>Business case for participation by providers is difficult to reconcile due to expense and lack of comprehensive data return at times</a:t>
            </a:r>
          </a:p>
        </p:txBody>
      </p:sp>
      <p:sp>
        <p:nvSpPr>
          <p:cNvPr id="9" name="TextBox 8"/>
          <p:cNvSpPr txBox="1"/>
          <p:nvPr/>
        </p:nvSpPr>
        <p:spPr>
          <a:xfrm>
            <a:off x="4847925" y="1935769"/>
            <a:ext cx="1636295" cy="2862322"/>
          </a:xfrm>
          <a:prstGeom prst="rect">
            <a:avLst/>
          </a:prstGeom>
          <a:noFill/>
        </p:spPr>
        <p:txBody>
          <a:bodyPr wrap="square" rtlCol="0">
            <a:spAutoFit/>
          </a:bodyPr>
          <a:lstStyle/>
          <a:p>
            <a:pPr marL="171450" indent="-171450">
              <a:buFont typeface="Wingdings" panose="05000000000000000000" pitchFamily="2" charset="2"/>
              <a:buChar char="Ø"/>
            </a:pPr>
            <a:r>
              <a:rPr lang="en-US" sz="1000" dirty="0" smtClean="0"/>
              <a:t>Greatest challenge in health interoperability has been the data itself, which is non-standard and inconsistent from system to system</a:t>
            </a:r>
          </a:p>
          <a:p>
            <a:pPr marL="171450" indent="-171450">
              <a:buFont typeface="Wingdings" panose="05000000000000000000" pitchFamily="2" charset="2"/>
              <a:buChar char="Ø"/>
            </a:pPr>
            <a:endParaRPr lang="en-US" sz="1000" dirty="0"/>
          </a:p>
          <a:p>
            <a:pPr marL="171450" indent="-171450">
              <a:buFont typeface="Wingdings" panose="05000000000000000000" pitchFamily="2" charset="2"/>
              <a:buChar char="Ø"/>
            </a:pPr>
            <a:r>
              <a:rPr lang="en-US" sz="1000" dirty="0" smtClean="0"/>
              <a:t>Intermediaries providing structural interoperability attempt to normalize data; however, no common, robust standard health care data model has achieved high adoption rates across the healthcare industry</a:t>
            </a:r>
          </a:p>
        </p:txBody>
      </p:sp>
      <p:sp>
        <p:nvSpPr>
          <p:cNvPr id="10" name="TextBox 9"/>
          <p:cNvSpPr txBox="1"/>
          <p:nvPr/>
        </p:nvSpPr>
        <p:spPr>
          <a:xfrm>
            <a:off x="6867626" y="1947875"/>
            <a:ext cx="1636295" cy="1323439"/>
          </a:xfrm>
          <a:prstGeom prst="rect">
            <a:avLst/>
          </a:prstGeom>
          <a:noFill/>
        </p:spPr>
        <p:txBody>
          <a:bodyPr wrap="square" rtlCol="0">
            <a:spAutoFit/>
          </a:bodyPr>
          <a:lstStyle/>
          <a:p>
            <a:r>
              <a:rPr lang="en-US" sz="1000" dirty="0" smtClean="0"/>
              <a:t>New challenge related to the proliferation of interoperability over time</a:t>
            </a:r>
          </a:p>
          <a:p>
            <a:endParaRPr lang="en-US" sz="1000" dirty="0"/>
          </a:p>
          <a:p>
            <a:r>
              <a:rPr lang="en-US" sz="1000" dirty="0" smtClean="0"/>
              <a:t>Focus has traditionally been to </a:t>
            </a:r>
            <a:r>
              <a:rPr lang="en-US" sz="1000" b="1" dirty="0" smtClean="0"/>
              <a:t>establish </a:t>
            </a:r>
            <a:r>
              <a:rPr lang="en-US" sz="1000" dirty="0" smtClean="0"/>
              <a:t>interoperability; shifting focus now to </a:t>
            </a:r>
            <a:r>
              <a:rPr lang="en-US" sz="1000" b="1" dirty="0" smtClean="0"/>
              <a:t>maintain</a:t>
            </a:r>
            <a:r>
              <a:rPr lang="en-US" sz="1000" dirty="0" smtClean="0"/>
              <a:t> it</a:t>
            </a:r>
          </a:p>
        </p:txBody>
      </p:sp>
      <p:sp>
        <p:nvSpPr>
          <p:cNvPr id="11" name="TextBox 10"/>
          <p:cNvSpPr txBox="1"/>
          <p:nvPr/>
        </p:nvSpPr>
        <p:spPr>
          <a:xfrm>
            <a:off x="2828222" y="1566437"/>
            <a:ext cx="1636295" cy="369332"/>
          </a:xfrm>
          <a:prstGeom prst="rect">
            <a:avLst/>
          </a:prstGeom>
          <a:noFill/>
        </p:spPr>
        <p:txBody>
          <a:bodyPr wrap="square" rtlCol="0">
            <a:spAutoFit/>
          </a:bodyPr>
          <a:lstStyle/>
          <a:p>
            <a:pPr algn="ctr"/>
            <a:r>
              <a:rPr lang="en-US" b="1" u="sng" dirty="0" smtClean="0"/>
              <a:t>Structural</a:t>
            </a:r>
            <a:endParaRPr lang="en-US" b="1" u="sng" dirty="0"/>
          </a:p>
        </p:txBody>
      </p:sp>
      <p:sp>
        <p:nvSpPr>
          <p:cNvPr id="12" name="TextBox 11"/>
          <p:cNvSpPr txBox="1"/>
          <p:nvPr/>
        </p:nvSpPr>
        <p:spPr>
          <a:xfrm>
            <a:off x="4847925" y="1566437"/>
            <a:ext cx="1636295" cy="369332"/>
          </a:xfrm>
          <a:prstGeom prst="rect">
            <a:avLst/>
          </a:prstGeom>
          <a:noFill/>
        </p:spPr>
        <p:txBody>
          <a:bodyPr wrap="square" rtlCol="0">
            <a:spAutoFit/>
          </a:bodyPr>
          <a:lstStyle/>
          <a:p>
            <a:pPr algn="ctr"/>
            <a:r>
              <a:rPr lang="en-US" b="1" u="sng" dirty="0" smtClean="0"/>
              <a:t>Semantic</a:t>
            </a:r>
            <a:endParaRPr lang="en-US" b="1" u="sng" dirty="0"/>
          </a:p>
        </p:txBody>
      </p:sp>
      <p:sp>
        <p:nvSpPr>
          <p:cNvPr id="13" name="TextBox 12"/>
          <p:cNvSpPr txBox="1"/>
          <p:nvPr/>
        </p:nvSpPr>
        <p:spPr>
          <a:xfrm>
            <a:off x="6867625" y="1566437"/>
            <a:ext cx="1819176" cy="369332"/>
          </a:xfrm>
          <a:prstGeom prst="rect">
            <a:avLst/>
          </a:prstGeom>
          <a:noFill/>
        </p:spPr>
        <p:txBody>
          <a:bodyPr wrap="square" rtlCol="0">
            <a:spAutoFit/>
          </a:bodyPr>
          <a:lstStyle/>
          <a:p>
            <a:pPr algn="ctr"/>
            <a:r>
              <a:rPr lang="en-US" b="1" u="sng" dirty="0" smtClean="0"/>
              <a:t>Organizational</a:t>
            </a:r>
            <a:endParaRPr lang="en-US" b="1" u="sng" dirty="0"/>
          </a:p>
        </p:txBody>
      </p:sp>
    </p:spTree>
    <p:extLst>
      <p:ext uri="{BB962C8B-B14F-4D97-AF65-F5344CB8AC3E}">
        <p14:creationId xmlns:p14="http://schemas.microsoft.com/office/powerpoint/2010/main" val="4039139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731212" y="1996816"/>
            <a:ext cx="3766176" cy="3971636"/>
          </a:xfrm>
        </p:spPr>
        <p:txBody>
          <a:bodyPr>
            <a:normAutofit lnSpcReduction="10000"/>
          </a:bodyPr>
          <a:lstStyle/>
          <a:p>
            <a:pPr marL="0" indent="0">
              <a:buNone/>
            </a:pPr>
            <a:r>
              <a:rPr lang="en-US" sz="1700" dirty="0" smtClean="0"/>
              <a:t>National health system built on principles of value-based care and population health</a:t>
            </a:r>
          </a:p>
          <a:p>
            <a:pPr marL="0" indent="0">
              <a:buNone/>
            </a:pPr>
            <a:endParaRPr lang="en-US" sz="1700" dirty="0"/>
          </a:p>
          <a:p>
            <a:pPr marL="0" indent="0">
              <a:buNone/>
            </a:pPr>
            <a:r>
              <a:rPr lang="en-US" sz="1700" dirty="0" smtClean="0"/>
              <a:t>Founded in Boston, MA and currently headquartered in Dallas, TX</a:t>
            </a:r>
          </a:p>
          <a:p>
            <a:pPr marL="0" indent="0">
              <a:buNone/>
            </a:pPr>
            <a:endParaRPr lang="en-US" sz="1700" dirty="0"/>
          </a:p>
          <a:p>
            <a:pPr marL="0" indent="0">
              <a:buNone/>
            </a:pPr>
            <a:r>
              <a:rPr lang="en-US" sz="1700" dirty="0" smtClean="0"/>
              <a:t>Operates value-based care model in </a:t>
            </a:r>
            <a:r>
              <a:rPr lang="en-US" sz="1700" dirty="0" smtClean="0"/>
              <a:t>12 </a:t>
            </a:r>
            <a:r>
              <a:rPr lang="en-US" sz="1700" dirty="0" smtClean="0"/>
              <a:t>states in conjunction with </a:t>
            </a:r>
            <a:r>
              <a:rPr lang="en-US" sz="1700" dirty="0" smtClean="0"/>
              <a:t>37 </a:t>
            </a:r>
            <a:r>
              <a:rPr lang="en-US" sz="1700" dirty="0" smtClean="0"/>
              <a:t>Steward Health Care hospitals and </a:t>
            </a:r>
            <a:r>
              <a:rPr lang="en-US" sz="1700" dirty="0" smtClean="0"/>
              <a:t>6,2</a:t>
            </a:r>
            <a:r>
              <a:rPr lang="en-US" sz="1700" dirty="0" smtClean="0"/>
              <a:t>00+ </a:t>
            </a:r>
            <a:r>
              <a:rPr lang="en-US" sz="1700" dirty="0" smtClean="0"/>
              <a:t>network providers</a:t>
            </a:r>
          </a:p>
          <a:p>
            <a:pPr marL="0" indent="0">
              <a:buNone/>
            </a:pPr>
            <a:endParaRPr lang="en-US" sz="1700" dirty="0"/>
          </a:p>
          <a:p>
            <a:pPr marL="0" indent="0">
              <a:buNone/>
            </a:pPr>
            <a:r>
              <a:rPr lang="en-US" sz="1700" dirty="0" smtClean="0"/>
              <a:t>Operate Medicaid &amp; DSNP Medicare health plans in Arizona and Utah</a:t>
            </a:r>
            <a:endParaRPr lang="en-US" sz="1700" dirty="0"/>
          </a:p>
        </p:txBody>
      </p:sp>
      <p:sp>
        <p:nvSpPr>
          <p:cNvPr id="6" name="Content Placeholder 5"/>
          <p:cNvSpPr>
            <a:spLocks noGrp="1"/>
          </p:cNvSpPr>
          <p:nvPr>
            <p:ph sz="quarter" idx="4"/>
          </p:nvPr>
        </p:nvSpPr>
        <p:spPr>
          <a:xfrm>
            <a:off x="4645027" y="1996816"/>
            <a:ext cx="4041775" cy="3971636"/>
          </a:xfrm>
        </p:spPr>
        <p:txBody>
          <a:bodyPr>
            <a:normAutofit fontScale="85000" lnSpcReduction="10000"/>
          </a:bodyPr>
          <a:lstStyle/>
          <a:p>
            <a:pPr marL="0" indent="0">
              <a:buNone/>
            </a:pPr>
            <a:r>
              <a:rPr lang="en-US" dirty="0" smtClean="0"/>
              <a:t>Entered Florida in mid-2017 with acquisition of 3 hospitals in Brevard and Indian River counties:</a:t>
            </a:r>
          </a:p>
          <a:p>
            <a:r>
              <a:rPr lang="en-US" sz="1900" dirty="0" smtClean="0"/>
              <a:t>Rockledge Regional Medical Center</a:t>
            </a:r>
          </a:p>
          <a:p>
            <a:r>
              <a:rPr lang="en-US" sz="1900" dirty="0" smtClean="0"/>
              <a:t>Melbourne Regional Medical Center</a:t>
            </a:r>
          </a:p>
          <a:p>
            <a:r>
              <a:rPr lang="en-US" sz="1900" dirty="0" smtClean="0"/>
              <a:t>Sebastian River Medical Center</a:t>
            </a:r>
          </a:p>
          <a:p>
            <a:pPr marL="0" indent="0">
              <a:buNone/>
            </a:pPr>
            <a:endParaRPr lang="en-US" dirty="0"/>
          </a:p>
          <a:p>
            <a:pPr marL="0" indent="0">
              <a:buNone/>
            </a:pPr>
            <a:r>
              <a:rPr lang="en-US" dirty="0" smtClean="0"/>
              <a:t>300+ network providers in Brevard &amp; Indian River counties</a:t>
            </a:r>
          </a:p>
          <a:p>
            <a:pPr marL="0" indent="0">
              <a:buNone/>
            </a:pPr>
            <a:endParaRPr lang="en-US" dirty="0"/>
          </a:p>
          <a:p>
            <a:pPr marL="0" indent="0">
              <a:buNone/>
            </a:pPr>
            <a:r>
              <a:rPr lang="en-US" dirty="0" smtClean="0"/>
              <a:t>Approximately 50,000</a:t>
            </a:r>
            <a:r>
              <a:rPr lang="en-US" dirty="0" smtClean="0"/>
              <a:t> </a:t>
            </a:r>
            <a:r>
              <a:rPr lang="en-US" dirty="0" smtClean="0"/>
              <a:t>lives under commercial and Medicare risk and pay for performance agreements</a:t>
            </a:r>
            <a:endParaRPr lang="en-US" dirty="0"/>
          </a:p>
        </p:txBody>
      </p:sp>
      <p:sp>
        <p:nvSpPr>
          <p:cNvPr id="3" name="Title 2"/>
          <p:cNvSpPr>
            <a:spLocks noGrp="1"/>
          </p:cNvSpPr>
          <p:nvPr>
            <p:ph type="title"/>
          </p:nvPr>
        </p:nvSpPr>
        <p:spPr/>
        <p:txBody>
          <a:bodyPr/>
          <a:lstStyle/>
          <a:p>
            <a:r>
              <a:rPr lang="en-US" dirty="0" smtClean="0"/>
              <a:t>Steward Health Care Network</a:t>
            </a:r>
            <a:br>
              <a:rPr lang="en-US" dirty="0" smtClean="0"/>
            </a:br>
            <a:r>
              <a:rPr lang="en-US" sz="1800" dirty="0" smtClean="0"/>
              <a:t>Snapshot</a:t>
            </a:r>
            <a:endParaRPr lang="en-US" sz="1800" dirty="0"/>
          </a:p>
        </p:txBody>
      </p:sp>
      <p:sp>
        <p:nvSpPr>
          <p:cNvPr id="7" name="TextBox 6"/>
          <p:cNvSpPr txBox="1"/>
          <p:nvPr/>
        </p:nvSpPr>
        <p:spPr>
          <a:xfrm>
            <a:off x="944316" y="1540042"/>
            <a:ext cx="3339967" cy="369332"/>
          </a:xfrm>
          <a:prstGeom prst="rect">
            <a:avLst/>
          </a:prstGeom>
          <a:noFill/>
        </p:spPr>
        <p:txBody>
          <a:bodyPr wrap="square" rtlCol="0">
            <a:spAutoFit/>
          </a:bodyPr>
          <a:lstStyle/>
          <a:p>
            <a:pPr algn="ctr"/>
            <a:r>
              <a:rPr lang="en-US" b="1" dirty="0" smtClean="0">
                <a:solidFill>
                  <a:schemeClr val="accent3"/>
                </a:solidFill>
              </a:rPr>
              <a:t>National</a:t>
            </a:r>
            <a:endParaRPr lang="en-US" b="1" dirty="0">
              <a:solidFill>
                <a:schemeClr val="accent3"/>
              </a:solidFill>
            </a:endParaRPr>
          </a:p>
        </p:txBody>
      </p:sp>
      <p:sp>
        <p:nvSpPr>
          <p:cNvPr id="8" name="TextBox 7"/>
          <p:cNvSpPr txBox="1"/>
          <p:nvPr/>
        </p:nvSpPr>
        <p:spPr>
          <a:xfrm>
            <a:off x="4995930" y="1540042"/>
            <a:ext cx="3339967" cy="369332"/>
          </a:xfrm>
          <a:prstGeom prst="rect">
            <a:avLst/>
          </a:prstGeom>
          <a:noFill/>
        </p:spPr>
        <p:txBody>
          <a:bodyPr wrap="square" rtlCol="0">
            <a:spAutoFit/>
          </a:bodyPr>
          <a:lstStyle/>
          <a:p>
            <a:pPr algn="ctr"/>
            <a:r>
              <a:rPr lang="en-US" b="1" dirty="0" smtClean="0">
                <a:solidFill>
                  <a:schemeClr val="accent3"/>
                </a:solidFill>
              </a:rPr>
              <a:t>Florida</a:t>
            </a:r>
            <a:endParaRPr lang="en-US" b="1" dirty="0">
              <a:solidFill>
                <a:schemeClr val="accent3"/>
              </a:solidFill>
            </a:endParaRPr>
          </a:p>
        </p:txBody>
      </p:sp>
    </p:spTree>
    <p:extLst>
      <p:ext uri="{BB962C8B-B14F-4D97-AF65-F5344CB8AC3E}">
        <p14:creationId xmlns:p14="http://schemas.microsoft.com/office/powerpoint/2010/main" val="4057382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Florida HIE Event Notification Service</a:t>
            </a:r>
            <a:br>
              <a:rPr lang="en-US" dirty="0" smtClean="0"/>
            </a:br>
            <a:r>
              <a:rPr lang="en-US" sz="1800" dirty="0" smtClean="0"/>
              <a:t>One organization’s experience</a:t>
            </a:r>
            <a:endParaRPr lang="en-US" dirty="0"/>
          </a:p>
        </p:txBody>
      </p:sp>
      <p:sp>
        <p:nvSpPr>
          <p:cNvPr id="4" name="TextBox 3"/>
          <p:cNvSpPr txBox="1"/>
          <p:nvPr/>
        </p:nvSpPr>
        <p:spPr>
          <a:xfrm>
            <a:off x="798897" y="1597794"/>
            <a:ext cx="7555831" cy="2215991"/>
          </a:xfrm>
          <a:prstGeom prst="rect">
            <a:avLst/>
          </a:prstGeom>
          <a:noFill/>
          <a:ln>
            <a:solidFill>
              <a:schemeClr val="accent2">
                <a:lumMod val="50000"/>
                <a:lumOff val="50000"/>
              </a:schemeClr>
            </a:solidFill>
          </a:ln>
        </p:spPr>
        <p:txBody>
          <a:bodyPr wrap="square" rtlCol="0">
            <a:spAutoFit/>
          </a:bodyPr>
          <a:lstStyle/>
          <a:p>
            <a:r>
              <a:rPr lang="en-US" u="sng" dirty="0" smtClean="0"/>
              <a:t>Business Problem</a:t>
            </a:r>
            <a:r>
              <a:rPr lang="en-US" dirty="0" smtClean="0"/>
              <a:t>:</a:t>
            </a:r>
          </a:p>
          <a:p>
            <a:pPr marL="171450" indent="-171450">
              <a:buFont typeface="Wingdings" panose="05000000000000000000" pitchFamily="2" charset="2"/>
              <a:buChar char="Ø"/>
            </a:pPr>
            <a:r>
              <a:rPr lang="en-US" sz="1200" dirty="0"/>
              <a:t>C</a:t>
            </a:r>
            <a:r>
              <a:rPr lang="en-US" sz="1200" dirty="0" smtClean="0"/>
              <a:t>are coordination across the continuum of patient care is critical to effectively impacting quality of care and patient </a:t>
            </a:r>
            <a:r>
              <a:rPr lang="en-US" sz="1200" dirty="0" smtClean="0"/>
              <a:t>experience</a:t>
            </a:r>
          </a:p>
          <a:p>
            <a:pPr marL="171450" indent="-171450">
              <a:buFont typeface="Wingdings" panose="05000000000000000000" pitchFamily="2" charset="2"/>
              <a:buChar char="Ø"/>
            </a:pPr>
            <a:endParaRPr lang="en-US" sz="1200" dirty="0"/>
          </a:p>
          <a:p>
            <a:pPr marL="171450" indent="-171450">
              <a:buFont typeface="Wingdings" panose="05000000000000000000" pitchFamily="2" charset="2"/>
              <a:buChar char="Ø"/>
            </a:pPr>
            <a:r>
              <a:rPr lang="en-US" sz="1200" dirty="0"/>
              <a:t>As a value-based care provider, SHCN responsible for all care for all covered lives, wherever it may </a:t>
            </a:r>
            <a:r>
              <a:rPr lang="en-US" sz="1200" dirty="0" smtClean="0"/>
              <a:t>occur</a:t>
            </a:r>
            <a:endParaRPr lang="en-US" sz="1200" dirty="0" smtClean="0"/>
          </a:p>
          <a:p>
            <a:pPr marL="171450" indent="-171450">
              <a:buFont typeface="Wingdings" panose="05000000000000000000" pitchFamily="2" charset="2"/>
              <a:buChar char="Ø"/>
            </a:pPr>
            <a:endParaRPr lang="en-US" sz="1200" dirty="0"/>
          </a:p>
          <a:p>
            <a:pPr marL="171450" indent="-171450">
              <a:buFont typeface="Wingdings" panose="05000000000000000000" pitchFamily="2" charset="2"/>
              <a:buChar char="Ø"/>
            </a:pPr>
            <a:r>
              <a:rPr lang="en-US" sz="1200" dirty="0" smtClean="0"/>
              <a:t>Acute hospital discharges are a critical point of engagement for individuals recovering from a severe illness as they transition into recovery and/or chronic care management in the community</a:t>
            </a:r>
          </a:p>
          <a:p>
            <a:endParaRPr lang="en-US" sz="1200" dirty="0"/>
          </a:p>
          <a:p>
            <a:pPr marL="171450" indent="-171450">
              <a:buFont typeface="Wingdings" panose="05000000000000000000" pitchFamily="2" charset="2"/>
              <a:buChar char="Ø"/>
            </a:pPr>
            <a:r>
              <a:rPr lang="en-US" sz="1200" dirty="0" smtClean="0"/>
              <a:t>Targeted engagement for high risk/ill individuals via care management critical to overall disease management</a:t>
            </a:r>
            <a:endParaRPr lang="en-US" sz="1200" dirty="0"/>
          </a:p>
        </p:txBody>
      </p:sp>
      <p:sp>
        <p:nvSpPr>
          <p:cNvPr id="5" name="TextBox 4"/>
          <p:cNvSpPr txBox="1"/>
          <p:nvPr/>
        </p:nvSpPr>
        <p:spPr>
          <a:xfrm>
            <a:off x="798897" y="4286996"/>
            <a:ext cx="7555831" cy="1661993"/>
          </a:xfrm>
          <a:prstGeom prst="rect">
            <a:avLst/>
          </a:prstGeom>
          <a:noFill/>
          <a:ln>
            <a:solidFill>
              <a:schemeClr val="accent2">
                <a:lumMod val="50000"/>
                <a:lumOff val="50000"/>
              </a:schemeClr>
            </a:solidFill>
          </a:ln>
        </p:spPr>
        <p:txBody>
          <a:bodyPr wrap="square" rtlCol="0">
            <a:spAutoFit/>
          </a:bodyPr>
          <a:lstStyle/>
          <a:p>
            <a:r>
              <a:rPr lang="en-US" u="sng" dirty="0" smtClean="0"/>
              <a:t>Solution</a:t>
            </a:r>
            <a:r>
              <a:rPr lang="en-US" dirty="0" smtClean="0"/>
              <a:t>:</a:t>
            </a:r>
          </a:p>
          <a:p>
            <a:pPr marL="171450" indent="-171450">
              <a:buFont typeface="Wingdings" panose="05000000000000000000" pitchFamily="2" charset="2"/>
              <a:buChar char="Ø"/>
            </a:pPr>
            <a:r>
              <a:rPr lang="en-US" sz="1200" dirty="0" smtClean="0"/>
              <a:t>Florida HIE ENS connects </a:t>
            </a:r>
            <a:r>
              <a:rPr lang="en-US" sz="1200" dirty="0" smtClean="0"/>
              <a:t>over 200* </a:t>
            </a:r>
            <a:r>
              <a:rPr lang="en-US" sz="1200" dirty="0" smtClean="0"/>
              <a:t>facilities statewide, including all 9 Brevard &amp; Indian River county hospitals</a:t>
            </a:r>
          </a:p>
          <a:p>
            <a:pPr marL="171450" indent="-171450">
              <a:buFont typeface="Wingdings" panose="05000000000000000000" pitchFamily="2" charset="2"/>
              <a:buChar char="Ø"/>
            </a:pPr>
            <a:endParaRPr lang="en-US" sz="1200" dirty="0"/>
          </a:p>
          <a:p>
            <a:pPr marL="171450" indent="-171450">
              <a:buFont typeface="Wingdings" panose="05000000000000000000" pitchFamily="2" charset="2"/>
              <a:buChar char="Ø"/>
            </a:pPr>
            <a:r>
              <a:rPr lang="en-US" sz="1200" dirty="0" smtClean="0"/>
              <a:t>Real-time ADT notification activates care management team to plan and engage patients in value-based care arrangements to guide their discharge follow-up planning</a:t>
            </a:r>
          </a:p>
          <a:p>
            <a:pPr marL="171450" indent="-171450">
              <a:buFont typeface="Wingdings" panose="05000000000000000000" pitchFamily="2" charset="2"/>
              <a:buChar char="Ø"/>
            </a:pPr>
            <a:endParaRPr lang="en-US" sz="1200" dirty="0"/>
          </a:p>
          <a:p>
            <a:pPr marL="171450" indent="-171450">
              <a:buFont typeface="Wingdings" panose="05000000000000000000" pitchFamily="2" charset="2"/>
              <a:buChar char="Ø"/>
            </a:pPr>
            <a:r>
              <a:rPr lang="en-US" sz="1200" dirty="0" smtClean="0"/>
              <a:t>Enables activation of centralized, coordinated resources</a:t>
            </a:r>
            <a:endParaRPr lang="en-US" sz="1200" dirty="0"/>
          </a:p>
        </p:txBody>
      </p:sp>
      <p:cxnSp>
        <p:nvCxnSpPr>
          <p:cNvPr id="7" name="Straight Connector 6"/>
          <p:cNvCxnSpPr/>
          <p:nvPr/>
        </p:nvCxnSpPr>
        <p:spPr>
          <a:xfrm>
            <a:off x="798897" y="4035244"/>
            <a:ext cx="7555832"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3638350" y="6130531"/>
            <a:ext cx="4716378" cy="215444"/>
          </a:xfrm>
          <a:prstGeom prst="rect">
            <a:avLst/>
          </a:prstGeom>
          <a:noFill/>
        </p:spPr>
        <p:txBody>
          <a:bodyPr wrap="square" rtlCol="0">
            <a:spAutoFit/>
          </a:bodyPr>
          <a:lstStyle/>
          <a:p>
            <a:pPr algn="r"/>
            <a:r>
              <a:rPr lang="en-US" sz="800" dirty="0" smtClean="0">
                <a:hlinkClick r:id="rId2"/>
              </a:rPr>
              <a:t>* http</a:t>
            </a:r>
            <a:r>
              <a:rPr lang="en-US" sz="800" dirty="0">
                <a:hlinkClick r:id="rId2"/>
              </a:rPr>
              <a:t>://www.florida-hie.net/services/ens</a:t>
            </a:r>
            <a:r>
              <a:rPr lang="en-US" sz="800" dirty="0" smtClean="0">
                <a:hlinkClick r:id="rId2"/>
              </a:rPr>
              <a:t>/</a:t>
            </a:r>
            <a:endParaRPr lang="en-US" sz="800" dirty="0" smtClean="0"/>
          </a:p>
        </p:txBody>
      </p:sp>
    </p:spTree>
    <p:extLst>
      <p:ext uri="{BB962C8B-B14F-4D97-AF65-F5344CB8AC3E}">
        <p14:creationId xmlns:p14="http://schemas.microsoft.com/office/powerpoint/2010/main" val="4135433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Steward Health Care Network</a:t>
            </a:r>
            <a:br>
              <a:rPr lang="en-US" dirty="0" smtClean="0"/>
            </a:br>
            <a:r>
              <a:rPr lang="en-US" sz="1200" dirty="0" smtClean="0"/>
              <a:t>Chronic care management referrals before and after ENS implementation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842596755"/>
              </p:ext>
            </p:extLst>
          </p:nvPr>
        </p:nvGraphicFramePr>
        <p:xfrm>
          <a:off x="579532" y="1916472"/>
          <a:ext cx="8243553" cy="3454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15818" y="5698156"/>
            <a:ext cx="7970983" cy="276999"/>
          </a:xfrm>
          <a:prstGeom prst="rect">
            <a:avLst/>
          </a:prstGeom>
          <a:noFill/>
        </p:spPr>
        <p:txBody>
          <a:bodyPr wrap="square" rtlCol="0">
            <a:spAutoFit/>
          </a:bodyPr>
          <a:lstStyle/>
          <a:p>
            <a:pPr algn="ctr"/>
            <a:r>
              <a:rPr lang="en-US" sz="1200" dirty="0" smtClean="0">
                <a:solidFill>
                  <a:schemeClr val="accent3"/>
                </a:solidFill>
              </a:rPr>
              <a:t>Note: Opportunity for improvement is inclusion of discharge disposition site in ADT transaction</a:t>
            </a:r>
            <a:endParaRPr lang="en-US" sz="1200" dirty="0">
              <a:solidFill>
                <a:schemeClr val="accent3"/>
              </a:solidFill>
            </a:endParaRPr>
          </a:p>
        </p:txBody>
      </p:sp>
    </p:spTree>
    <p:extLst>
      <p:ext uri="{BB962C8B-B14F-4D97-AF65-F5344CB8AC3E}">
        <p14:creationId xmlns:p14="http://schemas.microsoft.com/office/powerpoint/2010/main" val="181804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5818" y="1579055"/>
            <a:ext cx="7970981" cy="4138351"/>
          </a:xfrm>
        </p:spPr>
        <p:txBody>
          <a:bodyPr>
            <a:normAutofit fontScale="77500" lnSpcReduction="20000"/>
          </a:bodyPr>
          <a:lstStyle/>
          <a:p>
            <a:pPr>
              <a:buFont typeface="Wingdings" panose="05000000000000000000" pitchFamily="2" charset="2"/>
              <a:buChar char="Ø"/>
            </a:pPr>
            <a:r>
              <a:rPr lang="en-US" dirty="0" smtClean="0"/>
              <a:t> Scale</a:t>
            </a:r>
          </a:p>
          <a:p>
            <a:pPr lvl="1">
              <a:buFont typeface="Wingdings" panose="05000000000000000000" pitchFamily="2" charset="2"/>
              <a:buChar char="Ø"/>
            </a:pPr>
            <a:r>
              <a:rPr lang="en-US" dirty="0" smtClean="0"/>
              <a:t>Lack of single, comprehensive point of access</a:t>
            </a:r>
          </a:p>
          <a:p>
            <a:pPr lvl="1">
              <a:buFont typeface="Wingdings" panose="05000000000000000000" pitchFamily="2" charset="2"/>
              <a:buChar char="Ø"/>
            </a:pPr>
            <a:r>
              <a:rPr lang="en-US" dirty="0" smtClean="0"/>
              <a:t>Multiple smaller networks with variable cohorts of data available</a:t>
            </a:r>
          </a:p>
          <a:p>
            <a:pPr>
              <a:buFont typeface="Wingdings" panose="05000000000000000000" pitchFamily="2" charset="2"/>
              <a:buChar char="Ø"/>
            </a:pPr>
            <a:r>
              <a:rPr lang="en-US" dirty="0" smtClean="0"/>
              <a:t> Expense v Value</a:t>
            </a:r>
          </a:p>
          <a:p>
            <a:pPr lvl="1">
              <a:buFont typeface="Wingdings" panose="05000000000000000000" pitchFamily="2" charset="2"/>
              <a:buChar char="Ø"/>
            </a:pPr>
            <a:r>
              <a:rPr lang="en-US" dirty="0" smtClean="0"/>
              <a:t>Software vendor + exchange fees</a:t>
            </a:r>
          </a:p>
          <a:p>
            <a:pPr lvl="1">
              <a:buFont typeface="Wingdings" panose="05000000000000000000" pitchFamily="2" charset="2"/>
              <a:buChar char="Ø"/>
            </a:pPr>
            <a:r>
              <a:rPr lang="en-US" dirty="0" smtClean="0"/>
              <a:t>Potentially multiple connection points to manage</a:t>
            </a:r>
          </a:p>
          <a:p>
            <a:pPr lvl="1">
              <a:buFont typeface="Wingdings" panose="05000000000000000000" pitchFamily="2" charset="2"/>
              <a:buChar char="Ø"/>
            </a:pPr>
            <a:r>
              <a:rPr lang="en-US" dirty="0" smtClean="0"/>
              <a:t>Limited value based on expense (see below)</a:t>
            </a:r>
          </a:p>
          <a:p>
            <a:pPr>
              <a:buFont typeface="Wingdings" panose="05000000000000000000" pitchFamily="2" charset="2"/>
              <a:buChar char="Ø"/>
            </a:pPr>
            <a:r>
              <a:rPr lang="en-US" dirty="0"/>
              <a:t> </a:t>
            </a:r>
            <a:r>
              <a:rPr lang="en-US" dirty="0" smtClean="0"/>
              <a:t>Completeness of Records</a:t>
            </a:r>
          </a:p>
          <a:p>
            <a:pPr lvl="1">
              <a:buFont typeface="Wingdings" panose="05000000000000000000" pitchFamily="2" charset="2"/>
              <a:buChar char="Ø"/>
            </a:pPr>
            <a:r>
              <a:rPr lang="en-US" dirty="0" smtClean="0"/>
              <a:t>Thoroughness of data</a:t>
            </a:r>
          </a:p>
          <a:p>
            <a:pPr lvl="1">
              <a:buFont typeface="Wingdings" panose="05000000000000000000" pitchFamily="2" charset="2"/>
              <a:buChar char="Ø"/>
            </a:pPr>
            <a:r>
              <a:rPr lang="en-US" dirty="0" smtClean="0"/>
              <a:t>Reliability of gaps in data</a:t>
            </a:r>
          </a:p>
          <a:p>
            <a:pPr lvl="1">
              <a:buFont typeface="Wingdings" panose="05000000000000000000" pitchFamily="2" charset="2"/>
              <a:buChar char="Ø"/>
            </a:pPr>
            <a:r>
              <a:rPr lang="en-US" dirty="0" smtClean="0"/>
              <a:t>Quality &amp; validity of data</a:t>
            </a:r>
            <a:endParaRPr lang="en-US" dirty="0"/>
          </a:p>
        </p:txBody>
      </p:sp>
      <p:sp>
        <p:nvSpPr>
          <p:cNvPr id="3" name="Title 2"/>
          <p:cNvSpPr>
            <a:spLocks noGrp="1"/>
          </p:cNvSpPr>
          <p:nvPr>
            <p:ph type="title"/>
          </p:nvPr>
        </p:nvSpPr>
        <p:spPr/>
        <p:txBody>
          <a:bodyPr/>
          <a:lstStyle/>
          <a:p>
            <a:r>
              <a:rPr lang="en-US" dirty="0" smtClean="0"/>
              <a:t>Provider Challenges with Interoperability</a:t>
            </a:r>
            <a:endParaRPr lang="en-US" dirty="0"/>
          </a:p>
        </p:txBody>
      </p:sp>
    </p:spTree>
    <p:extLst>
      <p:ext uri="{BB962C8B-B14F-4D97-AF65-F5344CB8AC3E}">
        <p14:creationId xmlns:p14="http://schemas.microsoft.com/office/powerpoint/2010/main" val="3723783182"/>
      </p:ext>
    </p:extLst>
  </p:cSld>
  <p:clrMapOvr>
    <a:masterClrMapping/>
  </p:clrMapOvr>
</p:sld>
</file>

<file path=ppt/theme/theme1.xml><?xml version="1.0" encoding="utf-8"?>
<a:theme xmlns:a="http://schemas.openxmlformats.org/drawingml/2006/main" name="Office Theme">
  <a:themeElements>
    <a:clrScheme name="HIMSS">
      <a:dk1>
        <a:srgbClr val="000000"/>
      </a:dk1>
      <a:lt1>
        <a:sysClr val="window" lastClr="FFFFFF"/>
      </a:lt1>
      <a:dk2>
        <a:srgbClr val="8F8F93"/>
      </a:dk2>
      <a:lt2>
        <a:srgbClr val="FFFFFF"/>
      </a:lt2>
      <a:accent1>
        <a:srgbClr val="13547D"/>
      </a:accent1>
      <a:accent2>
        <a:srgbClr val="0C3351"/>
      </a:accent2>
      <a:accent3>
        <a:srgbClr val="1B799F"/>
      </a:accent3>
      <a:accent4>
        <a:srgbClr val="91BAD3"/>
      </a:accent4>
      <a:accent5>
        <a:srgbClr val="414139"/>
      </a:accent5>
      <a:accent6>
        <a:srgbClr val="8F8F93"/>
      </a:accent6>
      <a:hlink>
        <a:srgbClr val="13547D"/>
      </a:hlink>
      <a:folHlink>
        <a:srgbClr val="1B799F"/>
      </a:folHlink>
    </a:clrScheme>
    <a:fontScheme name="Office 2">
      <a:majorFont>
        <a:latin typeface="Proxima Nova Bold"/>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Neue Light"/>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2090</TotalTime>
  <Words>1112</Words>
  <Application>Microsoft Office PowerPoint</Application>
  <PresentationFormat>On-screen Show (4:3)</PresentationFormat>
  <Paragraphs>126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Helvetica Neue Light</vt:lpstr>
      <vt:lpstr>Verdana</vt:lpstr>
      <vt:lpstr>Wingdings</vt:lpstr>
      <vt:lpstr>Office Theme</vt:lpstr>
      <vt:lpstr>Interoperability</vt:lpstr>
      <vt:lpstr>HIMSS Definition of Interoperability 2019 Update</vt:lpstr>
      <vt:lpstr>HIMSS Definition of Interoperability Consider the US Postal Service…</vt:lpstr>
      <vt:lpstr>HIMSS Definition of Interoperability Changes from 2013 Definition</vt:lpstr>
      <vt:lpstr>HIMSS Definition of Interoperability Functional Update</vt:lpstr>
      <vt:lpstr>Steward Health Care Network Snapshot</vt:lpstr>
      <vt:lpstr>Florida HIE Event Notification Service One organization’s experience</vt:lpstr>
      <vt:lpstr>Steward Health Care Network Chronic care management referrals before and after ENS implementation</vt:lpstr>
      <vt:lpstr>Provider Challenges with Interoperability</vt:lpstr>
      <vt:lpstr>PowerPoint Presentation</vt:lpstr>
      <vt:lpstr>Questions &amp; Discussions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dc:creator>
  <cp:lastModifiedBy>Kahlon, Summerpal S.</cp:lastModifiedBy>
  <cp:revision>100</cp:revision>
  <dcterms:created xsi:type="dcterms:W3CDTF">2013-05-22T16:51:34Z</dcterms:created>
  <dcterms:modified xsi:type="dcterms:W3CDTF">2019-04-23T20:26:38Z</dcterms:modified>
</cp:coreProperties>
</file>