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445" r:id="rId5"/>
    <p:sldId id="442" r:id="rId6"/>
    <p:sldId id="423" r:id="rId7"/>
    <p:sldId id="439" r:id="rId8"/>
    <p:sldId id="424" r:id="rId9"/>
    <p:sldId id="440" r:id="rId10"/>
    <p:sldId id="425" r:id="rId11"/>
    <p:sldId id="427" r:id="rId12"/>
    <p:sldId id="443" r:id="rId13"/>
    <p:sldId id="426" r:id="rId14"/>
    <p:sldId id="431" r:id="rId15"/>
    <p:sldId id="435" r:id="rId16"/>
    <p:sldId id="436" r:id="rId17"/>
    <p:sldId id="438" r:id="rId18"/>
    <p:sldId id="437" r:id="rId19"/>
    <p:sldId id="430" r:id="rId20"/>
    <p:sldId id="428" r:id="rId21"/>
    <p:sldId id="441" r:id="rId22"/>
    <p:sldId id="444" r:id="rId23"/>
    <p:sldId id="446" r:id="rId24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8">
          <p15:clr>
            <a:srgbClr val="A4A3A4"/>
          </p15:clr>
        </p15:guide>
        <p15:guide id="2" orient="horz" pos="2355">
          <p15:clr>
            <a:srgbClr val="A4A3A4"/>
          </p15:clr>
        </p15:guide>
        <p15:guide id="3" orient="horz" pos="1558">
          <p15:clr>
            <a:srgbClr val="A4A3A4"/>
          </p15:clr>
        </p15:guide>
        <p15:guide id="4" orient="horz" pos="1764">
          <p15:clr>
            <a:srgbClr val="A4A3A4"/>
          </p15:clr>
        </p15:guide>
        <p15:guide id="5" orient="horz" pos="804">
          <p15:clr>
            <a:srgbClr val="A4A3A4"/>
          </p15:clr>
        </p15:guide>
        <p15:guide id="6" orient="horz" pos="295">
          <p15:clr>
            <a:srgbClr val="A4A3A4"/>
          </p15:clr>
        </p15:guide>
        <p15:guide id="7" orient="horz">
          <p15:clr>
            <a:srgbClr val="A4A3A4"/>
          </p15:clr>
        </p15:guide>
        <p15:guide id="8" pos="432">
          <p15:clr>
            <a:srgbClr val="A4A3A4"/>
          </p15:clr>
        </p15:guide>
        <p15:guide id="9" pos="5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BA7"/>
    <a:srgbClr val="D0EBB3"/>
    <a:srgbClr val="F0F3F6"/>
    <a:srgbClr val="036DB2"/>
    <a:srgbClr val="435463"/>
    <a:srgbClr val="0078B5"/>
    <a:srgbClr val="55A9D8"/>
    <a:srgbClr val="3256A6"/>
    <a:srgbClr val="000000"/>
    <a:srgbClr val="25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1" autoAdjust="0"/>
    <p:restoredTop sz="83097" autoAdjust="0"/>
  </p:normalViewPr>
  <p:slideViewPr>
    <p:cSldViewPr>
      <p:cViewPr varScale="1">
        <p:scale>
          <a:sx n="83" d="100"/>
          <a:sy n="83" d="100"/>
        </p:scale>
        <p:origin x="764" y="56"/>
      </p:cViewPr>
      <p:guideLst>
        <p:guide orient="horz" pos="448"/>
        <p:guide orient="horz" pos="2355"/>
        <p:guide orient="horz" pos="1558"/>
        <p:guide orient="horz" pos="1764"/>
        <p:guide orient="horz" pos="804"/>
        <p:guide orient="horz" pos="295"/>
        <p:guide orient="horz"/>
        <p:guide pos="432"/>
        <p:guide pos="56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C9E09-E4D3-43A6-BFE2-FEF68B88571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07824-FDAF-4624-9C31-D6C1F69D9B49}">
      <dgm:prSet phldrT="[Text]"/>
      <dgm:spPr/>
      <dgm:t>
        <a:bodyPr/>
        <a:lstStyle/>
        <a:p>
          <a:r>
            <a:rPr lang="en-US" b="1" dirty="0" smtClean="0"/>
            <a:t>R </a:t>
          </a:r>
          <a:r>
            <a:rPr lang="en-US" dirty="0" smtClean="0"/>
            <a:t>ich</a:t>
          </a:r>
          <a:endParaRPr lang="en-US" dirty="0"/>
        </a:p>
      </dgm:t>
    </dgm:pt>
    <dgm:pt modelId="{236F32AD-DAF6-4DA0-BC75-D0905FE6595F}" type="parTrans" cxnId="{30F5A665-05C5-4C03-A5F2-B4A923EF023F}">
      <dgm:prSet/>
      <dgm:spPr/>
      <dgm:t>
        <a:bodyPr/>
        <a:lstStyle/>
        <a:p>
          <a:endParaRPr lang="en-US"/>
        </a:p>
      </dgm:t>
    </dgm:pt>
    <dgm:pt modelId="{945E3DF3-D852-4162-A3E3-840F9C110B6A}" type="sibTrans" cxnId="{30F5A665-05C5-4C03-A5F2-B4A923EF023F}">
      <dgm:prSet/>
      <dgm:spPr/>
      <dgm:t>
        <a:bodyPr/>
        <a:lstStyle/>
        <a:p>
          <a:endParaRPr lang="en-US"/>
        </a:p>
      </dgm:t>
    </dgm:pt>
    <dgm:pt modelId="{2D9E330F-1F7A-4D34-BCCE-35E0E2EE8A8C}">
      <dgm:prSet phldrT="[Text]"/>
      <dgm:spPr/>
      <dgm:t>
        <a:bodyPr/>
        <a:lstStyle/>
        <a:p>
          <a:r>
            <a:rPr lang="en-US" b="1" dirty="0" smtClean="0"/>
            <a:t>I</a:t>
          </a:r>
          <a:r>
            <a:rPr lang="en-US" dirty="0" smtClean="0"/>
            <a:t> nformation</a:t>
          </a:r>
          <a:endParaRPr lang="en-US" dirty="0"/>
        </a:p>
      </dgm:t>
    </dgm:pt>
    <dgm:pt modelId="{08E57953-6E06-4455-862B-CB7B3208FDD1}" type="parTrans" cxnId="{840E0570-A858-4C6A-A60F-1C96BD79E05E}">
      <dgm:prSet/>
      <dgm:spPr/>
      <dgm:t>
        <a:bodyPr/>
        <a:lstStyle/>
        <a:p>
          <a:endParaRPr lang="en-US"/>
        </a:p>
      </dgm:t>
    </dgm:pt>
    <dgm:pt modelId="{461CB157-4836-4858-9741-BB702B5DA915}" type="sibTrans" cxnId="{840E0570-A858-4C6A-A60F-1C96BD79E05E}">
      <dgm:prSet/>
      <dgm:spPr/>
      <dgm:t>
        <a:bodyPr/>
        <a:lstStyle/>
        <a:p>
          <a:endParaRPr lang="en-US"/>
        </a:p>
      </dgm:t>
    </dgm:pt>
    <dgm:pt modelId="{F68D13D1-652C-4AF2-920E-2A734F75EF7D}">
      <dgm:prSet phldrT="[Text]"/>
      <dgm:spPr/>
      <dgm:t>
        <a:bodyPr/>
        <a:lstStyle/>
        <a:p>
          <a:r>
            <a:rPr lang="en-US" b="1" dirty="0" smtClean="0"/>
            <a:t>P</a:t>
          </a:r>
          <a:r>
            <a:rPr lang="en-US" dirty="0" smtClean="0"/>
            <a:t> oor</a:t>
          </a:r>
          <a:endParaRPr lang="en-US" dirty="0"/>
        </a:p>
      </dgm:t>
    </dgm:pt>
    <dgm:pt modelId="{0A121384-DF76-4AB5-B240-524EFB9B46A6}" type="parTrans" cxnId="{7FDD566B-FE62-4EB3-BE1F-410D616151C6}">
      <dgm:prSet/>
      <dgm:spPr/>
      <dgm:t>
        <a:bodyPr/>
        <a:lstStyle/>
        <a:p>
          <a:endParaRPr lang="en-US"/>
        </a:p>
      </dgm:t>
    </dgm:pt>
    <dgm:pt modelId="{397BB417-16AF-48DE-92B2-7BA10644E0F6}" type="sibTrans" cxnId="{7FDD566B-FE62-4EB3-BE1F-410D616151C6}">
      <dgm:prSet/>
      <dgm:spPr/>
      <dgm:t>
        <a:bodyPr/>
        <a:lstStyle/>
        <a:p>
          <a:endParaRPr lang="en-US"/>
        </a:p>
      </dgm:t>
    </dgm:pt>
    <dgm:pt modelId="{9FA0DC6A-F711-478B-BB69-DBE8AA58B3FA}">
      <dgm:prSet phldrT="[Text]"/>
      <dgm:spPr/>
      <dgm:t>
        <a:bodyPr/>
        <a:lstStyle/>
        <a:p>
          <a:r>
            <a:rPr lang="en-US" b="1" dirty="0" smtClean="0"/>
            <a:t>D </a:t>
          </a:r>
          <a:r>
            <a:rPr lang="en-US" dirty="0" smtClean="0"/>
            <a:t>ata</a:t>
          </a:r>
          <a:endParaRPr lang="en-US" dirty="0"/>
        </a:p>
      </dgm:t>
    </dgm:pt>
    <dgm:pt modelId="{E5285369-9593-4100-AB7F-5406159B5C96}" type="parTrans" cxnId="{4315B765-2A03-4C49-AA0D-1505C1E5C023}">
      <dgm:prSet/>
      <dgm:spPr/>
      <dgm:t>
        <a:bodyPr/>
        <a:lstStyle/>
        <a:p>
          <a:endParaRPr lang="en-US"/>
        </a:p>
      </dgm:t>
    </dgm:pt>
    <dgm:pt modelId="{6A60F5F8-3A70-49B2-9843-09483A4BA0AB}" type="sibTrans" cxnId="{4315B765-2A03-4C49-AA0D-1505C1E5C023}">
      <dgm:prSet/>
      <dgm:spPr/>
      <dgm:t>
        <a:bodyPr/>
        <a:lstStyle/>
        <a:p>
          <a:endParaRPr lang="en-US"/>
        </a:p>
      </dgm:t>
    </dgm:pt>
    <dgm:pt modelId="{57B53C25-A9D1-4B33-91E4-9D75ADA24F47}" type="pres">
      <dgm:prSet presAssocID="{0A9C9E09-E4D3-43A6-BFE2-FEF68B8857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35075-A04A-4E42-8F1E-941B790DBADE}" type="pres">
      <dgm:prSet presAssocID="{9FA0DC6A-F711-478B-BB69-DBE8AA58B3FA}" presName="comp" presStyleCnt="0"/>
      <dgm:spPr/>
    </dgm:pt>
    <dgm:pt modelId="{ACC84D7F-CFC3-4765-A090-EC0D619225F8}" type="pres">
      <dgm:prSet presAssocID="{9FA0DC6A-F711-478B-BB69-DBE8AA58B3FA}" presName="box" presStyleLbl="node1" presStyleIdx="0" presStyleCnt="4"/>
      <dgm:spPr/>
      <dgm:t>
        <a:bodyPr/>
        <a:lstStyle/>
        <a:p>
          <a:endParaRPr lang="en-US"/>
        </a:p>
      </dgm:t>
    </dgm:pt>
    <dgm:pt modelId="{245B7A82-270E-4C73-A661-47652B55F758}" type="pres">
      <dgm:prSet presAssocID="{9FA0DC6A-F711-478B-BB69-DBE8AA58B3F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3D95A2-959D-4513-BAB2-0363CFAF370F}" type="pres">
      <dgm:prSet presAssocID="{9FA0DC6A-F711-478B-BB69-DBE8AA58B3F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F7550-2005-47DA-AC8B-6CC6C2A61876}" type="pres">
      <dgm:prSet presAssocID="{6A60F5F8-3A70-49B2-9843-09483A4BA0AB}" presName="spacer" presStyleCnt="0"/>
      <dgm:spPr/>
    </dgm:pt>
    <dgm:pt modelId="{90DA317A-07B2-4F0E-81A7-E083B9558704}" type="pres">
      <dgm:prSet presAssocID="{00707824-FDAF-4624-9C31-D6C1F69D9B49}" presName="comp" presStyleCnt="0"/>
      <dgm:spPr/>
    </dgm:pt>
    <dgm:pt modelId="{8832C457-927E-4F2B-9F14-4F16CB98C424}" type="pres">
      <dgm:prSet presAssocID="{00707824-FDAF-4624-9C31-D6C1F69D9B49}" presName="box" presStyleLbl="node1" presStyleIdx="1" presStyleCnt="4"/>
      <dgm:spPr/>
      <dgm:t>
        <a:bodyPr/>
        <a:lstStyle/>
        <a:p>
          <a:endParaRPr lang="en-US"/>
        </a:p>
      </dgm:t>
    </dgm:pt>
    <dgm:pt modelId="{BEF8143D-97D1-4D40-B272-FF9629C79B95}" type="pres">
      <dgm:prSet presAssocID="{00707824-FDAF-4624-9C31-D6C1F69D9B49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62EAB57-7F2B-4E59-8110-8D4F5471F80E}" type="pres">
      <dgm:prSet presAssocID="{00707824-FDAF-4624-9C31-D6C1F69D9B4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2077F-AEC9-4859-912E-8E49B7942179}" type="pres">
      <dgm:prSet presAssocID="{945E3DF3-D852-4162-A3E3-840F9C110B6A}" presName="spacer" presStyleCnt="0"/>
      <dgm:spPr/>
    </dgm:pt>
    <dgm:pt modelId="{C4C9A044-1D43-457D-ADC9-73F1FBC7B996}" type="pres">
      <dgm:prSet presAssocID="{2D9E330F-1F7A-4D34-BCCE-35E0E2EE8A8C}" presName="comp" presStyleCnt="0"/>
      <dgm:spPr/>
    </dgm:pt>
    <dgm:pt modelId="{EDE7ED96-3CEA-4616-84A7-05FEC73409A5}" type="pres">
      <dgm:prSet presAssocID="{2D9E330F-1F7A-4D34-BCCE-35E0E2EE8A8C}" presName="box" presStyleLbl="node1" presStyleIdx="2" presStyleCnt="4"/>
      <dgm:spPr/>
      <dgm:t>
        <a:bodyPr/>
        <a:lstStyle/>
        <a:p>
          <a:endParaRPr lang="en-US"/>
        </a:p>
      </dgm:t>
    </dgm:pt>
    <dgm:pt modelId="{3D51CF57-6EC5-4FE0-8FD6-43E00F5BC6C4}" type="pres">
      <dgm:prSet presAssocID="{2D9E330F-1F7A-4D34-BCCE-35E0E2EE8A8C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1F2734-F419-4537-9B8A-64F747203868}" type="pres">
      <dgm:prSet presAssocID="{2D9E330F-1F7A-4D34-BCCE-35E0E2EE8A8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7134-6FEE-4517-A04C-7465061D8AF2}" type="pres">
      <dgm:prSet presAssocID="{461CB157-4836-4858-9741-BB702B5DA915}" presName="spacer" presStyleCnt="0"/>
      <dgm:spPr/>
    </dgm:pt>
    <dgm:pt modelId="{1195E1D5-ECCA-4694-B186-3BEAF0F7E416}" type="pres">
      <dgm:prSet presAssocID="{F68D13D1-652C-4AF2-920E-2A734F75EF7D}" presName="comp" presStyleCnt="0"/>
      <dgm:spPr/>
    </dgm:pt>
    <dgm:pt modelId="{EFABEC4E-4291-4FE7-A577-05A385179537}" type="pres">
      <dgm:prSet presAssocID="{F68D13D1-652C-4AF2-920E-2A734F75EF7D}" presName="box" presStyleLbl="node1" presStyleIdx="3" presStyleCnt="4"/>
      <dgm:spPr/>
      <dgm:t>
        <a:bodyPr/>
        <a:lstStyle/>
        <a:p>
          <a:endParaRPr lang="en-US"/>
        </a:p>
      </dgm:t>
    </dgm:pt>
    <dgm:pt modelId="{7B53E111-325D-4B91-BF28-B1B53B77AF4E}" type="pres">
      <dgm:prSet presAssocID="{F68D13D1-652C-4AF2-920E-2A734F75EF7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B14A8D4-36DF-4E19-888F-5E8B7E44B37A}" type="pres">
      <dgm:prSet presAssocID="{F68D13D1-652C-4AF2-920E-2A734F75EF7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E0570-A858-4C6A-A60F-1C96BD79E05E}" srcId="{0A9C9E09-E4D3-43A6-BFE2-FEF68B88571E}" destId="{2D9E330F-1F7A-4D34-BCCE-35E0E2EE8A8C}" srcOrd="2" destOrd="0" parTransId="{08E57953-6E06-4455-862B-CB7B3208FDD1}" sibTransId="{461CB157-4836-4858-9741-BB702B5DA915}"/>
    <dgm:cxn modelId="{ABEA9402-5094-44AC-8EC9-02D6F684AD2A}" type="presOf" srcId="{9FA0DC6A-F711-478B-BB69-DBE8AA58B3FA}" destId="{9B3D95A2-959D-4513-BAB2-0363CFAF370F}" srcOrd="1" destOrd="0" presId="urn:microsoft.com/office/officeart/2005/8/layout/vList4"/>
    <dgm:cxn modelId="{67663E4A-C082-4ED3-9C58-703FE4AF1410}" type="presOf" srcId="{9FA0DC6A-F711-478B-BB69-DBE8AA58B3FA}" destId="{ACC84D7F-CFC3-4765-A090-EC0D619225F8}" srcOrd="0" destOrd="0" presId="urn:microsoft.com/office/officeart/2005/8/layout/vList4"/>
    <dgm:cxn modelId="{D496696E-B7EA-4B89-A8F6-000F249F5530}" type="presOf" srcId="{F68D13D1-652C-4AF2-920E-2A734F75EF7D}" destId="{6B14A8D4-36DF-4E19-888F-5E8B7E44B37A}" srcOrd="1" destOrd="0" presId="urn:microsoft.com/office/officeart/2005/8/layout/vList4"/>
    <dgm:cxn modelId="{BD26C3D3-87E0-484D-A711-9CCA1954B13F}" type="presOf" srcId="{2D9E330F-1F7A-4D34-BCCE-35E0E2EE8A8C}" destId="{681F2734-F419-4537-9B8A-64F747203868}" srcOrd="1" destOrd="0" presId="urn:microsoft.com/office/officeart/2005/8/layout/vList4"/>
    <dgm:cxn modelId="{56A40AEA-371C-4D63-B07D-B6A9DD27327C}" type="presOf" srcId="{00707824-FDAF-4624-9C31-D6C1F69D9B49}" destId="{8832C457-927E-4F2B-9F14-4F16CB98C424}" srcOrd="0" destOrd="0" presId="urn:microsoft.com/office/officeart/2005/8/layout/vList4"/>
    <dgm:cxn modelId="{4315B765-2A03-4C49-AA0D-1505C1E5C023}" srcId="{0A9C9E09-E4D3-43A6-BFE2-FEF68B88571E}" destId="{9FA0DC6A-F711-478B-BB69-DBE8AA58B3FA}" srcOrd="0" destOrd="0" parTransId="{E5285369-9593-4100-AB7F-5406159B5C96}" sibTransId="{6A60F5F8-3A70-49B2-9843-09483A4BA0AB}"/>
    <dgm:cxn modelId="{7FDD566B-FE62-4EB3-BE1F-410D616151C6}" srcId="{0A9C9E09-E4D3-43A6-BFE2-FEF68B88571E}" destId="{F68D13D1-652C-4AF2-920E-2A734F75EF7D}" srcOrd="3" destOrd="0" parTransId="{0A121384-DF76-4AB5-B240-524EFB9B46A6}" sibTransId="{397BB417-16AF-48DE-92B2-7BA10644E0F6}"/>
    <dgm:cxn modelId="{20ED2E40-951A-4E34-A509-053CB79981D3}" type="presOf" srcId="{00707824-FDAF-4624-9C31-D6C1F69D9B49}" destId="{062EAB57-7F2B-4E59-8110-8D4F5471F80E}" srcOrd="1" destOrd="0" presId="urn:microsoft.com/office/officeart/2005/8/layout/vList4"/>
    <dgm:cxn modelId="{30F5A665-05C5-4C03-A5F2-B4A923EF023F}" srcId="{0A9C9E09-E4D3-43A6-BFE2-FEF68B88571E}" destId="{00707824-FDAF-4624-9C31-D6C1F69D9B49}" srcOrd="1" destOrd="0" parTransId="{236F32AD-DAF6-4DA0-BC75-D0905FE6595F}" sibTransId="{945E3DF3-D852-4162-A3E3-840F9C110B6A}"/>
    <dgm:cxn modelId="{73ED756D-4826-4DFD-AB45-455F1622B9E7}" type="presOf" srcId="{2D9E330F-1F7A-4D34-BCCE-35E0E2EE8A8C}" destId="{EDE7ED96-3CEA-4616-84A7-05FEC73409A5}" srcOrd="0" destOrd="0" presId="urn:microsoft.com/office/officeart/2005/8/layout/vList4"/>
    <dgm:cxn modelId="{C278790F-D39E-4206-9847-780F48321B58}" type="presOf" srcId="{F68D13D1-652C-4AF2-920E-2A734F75EF7D}" destId="{EFABEC4E-4291-4FE7-A577-05A385179537}" srcOrd="0" destOrd="0" presId="urn:microsoft.com/office/officeart/2005/8/layout/vList4"/>
    <dgm:cxn modelId="{A36B046C-5E4E-48F2-B87B-827EE7297B2F}" type="presOf" srcId="{0A9C9E09-E4D3-43A6-BFE2-FEF68B88571E}" destId="{57B53C25-A9D1-4B33-91E4-9D75ADA24F47}" srcOrd="0" destOrd="0" presId="urn:microsoft.com/office/officeart/2005/8/layout/vList4"/>
    <dgm:cxn modelId="{1FE5D801-71DD-4B2F-806E-82315C75D13F}" type="presParOf" srcId="{57B53C25-A9D1-4B33-91E4-9D75ADA24F47}" destId="{CA335075-A04A-4E42-8F1E-941B790DBADE}" srcOrd="0" destOrd="0" presId="urn:microsoft.com/office/officeart/2005/8/layout/vList4"/>
    <dgm:cxn modelId="{F5E9EBFD-7735-4BA5-A473-83ECCC129E92}" type="presParOf" srcId="{CA335075-A04A-4E42-8F1E-941B790DBADE}" destId="{ACC84D7F-CFC3-4765-A090-EC0D619225F8}" srcOrd="0" destOrd="0" presId="urn:microsoft.com/office/officeart/2005/8/layout/vList4"/>
    <dgm:cxn modelId="{24C5298C-922B-4D70-A55F-07E0D3C33867}" type="presParOf" srcId="{CA335075-A04A-4E42-8F1E-941B790DBADE}" destId="{245B7A82-270E-4C73-A661-47652B55F758}" srcOrd="1" destOrd="0" presId="urn:microsoft.com/office/officeart/2005/8/layout/vList4"/>
    <dgm:cxn modelId="{1EEB6772-9FE3-4687-8B1D-5E0B222D1AEA}" type="presParOf" srcId="{CA335075-A04A-4E42-8F1E-941B790DBADE}" destId="{9B3D95A2-959D-4513-BAB2-0363CFAF370F}" srcOrd="2" destOrd="0" presId="urn:microsoft.com/office/officeart/2005/8/layout/vList4"/>
    <dgm:cxn modelId="{9BB6776B-1C4C-47C1-A1D5-1D74A3B2803D}" type="presParOf" srcId="{57B53C25-A9D1-4B33-91E4-9D75ADA24F47}" destId="{3B5F7550-2005-47DA-AC8B-6CC6C2A61876}" srcOrd="1" destOrd="0" presId="urn:microsoft.com/office/officeart/2005/8/layout/vList4"/>
    <dgm:cxn modelId="{BADD81DA-5FCD-49F9-AFFA-A40DF21A5677}" type="presParOf" srcId="{57B53C25-A9D1-4B33-91E4-9D75ADA24F47}" destId="{90DA317A-07B2-4F0E-81A7-E083B9558704}" srcOrd="2" destOrd="0" presId="urn:microsoft.com/office/officeart/2005/8/layout/vList4"/>
    <dgm:cxn modelId="{AD7E4BD6-0E6A-41E1-B7C1-896E8F5740FF}" type="presParOf" srcId="{90DA317A-07B2-4F0E-81A7-E083B9558704}" destId="{8832C457-927E-4F2B-9F14-4F16CB98C424}" srcOrd="0" destOrd="0" presId="urn:microsoft.com/office/officeart/2005/8/layout/vList4"/>
    <dgm:cxn modelId="{10F2C6EC-E6FE-4B26-9975-C24BE24DAA69}" type="presParOf" srcId="{90DA317A-07B2-4F0E-81A7-E083B9558704}" destId="{BEF8143D-97D1-4D40-B272-FF9629C79B95}" srcOrd="1" destOrd="0" presId="urn:microsoft.com/office/officeart/2005/8/layout/vList4"/>
    <dgm:cxn modelId="{C1A214CF-570A-41AE-B14C-3FF0417F20F5}" type="presParOf" srcId="{90DA317A-07B2-4F0E-81A7-E083B9558704}" destId="{062EAB57-7F2B-4E59-8110-8D4F5471F80E}" srcOrd="2" destOrd="0" presId="urn:microsoft.com/office/officeart/2005/8/layout/vList4"/>
    <dgm:cxn modelId="{EC35E633-5AC9-4D0A-91F7-0535E75296C0}" type="presParOf" srcId="{57B53C25-A9D1-4B33-91E4-9D75ADA24F47}" destId="{8D72077F-AEC9-4859-912E-8E49B7942179}" srcOrd="3" destOrd="0" presId="urn:microsoft.com/office/officeart/2005/8/layout/vList4"/>
    <dgm:cxn modelId="{16B682DB-D01D-43D5-825B-18A0516D37B0}" type="presParOf" srcId="{57B53C25-A9D1-4B33-91E4-9D75ADA24F47}" destId="{C4C9A044-1D43-457D-ADC9-73F1FBC7B996}" srcOrd="4" destOrd="0" presId="urn:microsoft.com/office/officeart/2005/8/layout/vList4"/>
    <dgm:cxn modelId="{764C7765-C663-4CFE-AAB8-424652CAFCA8}" type="presParOf" srcId="{C4C9A044-1D43-457D-ADC9-73F1FBC7B996}" destId="{EDE7ED96-3CEA-4616-84A7-05FEC73409A5}" srcOrd="0" destOrd="0" presId="urn:microsoft.com/office/officeart/2005/8/layout/vList4"/>
    <dgm:cxn modelId="{4BCE2689-D362-4842-841E-2C6F5F2D7CC2}" type="presParOf" srcId="{C4C9A044-1D43-457D-ADC9-73F1FBC7B996}" destId="{3D51CF57-6EC5-4FE0-8FD6-43E00F5BC6C4}" srcOrd="1" destOrd="0" presId="urn:microsoft.com/office/officeart/2005/8/layout/vList4"/>
    <dgm:cxn modelId="{6AC2B0DF-63D5-43AF-8FB7-C8C156FDB599}" type="presParOf" srcId="{C4C9A044-1D43-457D-ADC9-73F1FBC7B996}" destId="{681F2734-F419-4537-9B8A-64F747203868}" srcOrd="2" destOrd="0" presId="urn:microsoft.com/office/officeart/2005/8/layout/vList4"/>
    <dgm:cxn modelId="{E8E14FCE-0E76-4CB0-ABBD-9FD0700B1F9B}" type="presParOf" srcId="{57B53C25-A9D1-4B33-91E4-9D75ADA24F47}" destId="{D7B87134-6FEE-4517-A04C-7465061D8AF2}" srcOrd="5" destOrd="0" presId="urn:microsoft.com/office/officeart/2005/8/layout/vList4"/>
    <dgm:cxn modelId="{25D9812A-2580-498E-A849-6245EC0F2115}" type="presParOf" srcId="{57B53C25-A9D1-4B33-91E4-9D75ADA24F47}" destId="{1195E1D5-ECCA-4694-B186-3BEAF0F7E416}" srcOrd="6" destOrd="0" presId="urn:microsoft.com/office/officeart/2005/8/layout/vList4"/>
    <dgm:cxn modelId="{6FA13440-7BB4-4629-8FD2-AB03F6EC443D}" type="presParOf" srcId="{1195E1D5-ECCA-4694-B186-3BEAF0F7E416}" destId="{EFABEC4E-4291-4FE7-A577-05A385179537}" srcOrd="0" destOrd="0" presId="urn:microsoft.com/office/officeart/2005/8/layout/vList4"/>
    <dgm:cxn modelId="{CBA07CF1-CDD1-4F1D-88F2-02C68DD77C78}" type="presParOf" srcId="{1195E1D5-ECCA-4694-B186-3BEAF0F7E416}" destId="{7B53E111-325D-4B91-BF28-B1B53B77AF4E}" srcOrd="1" destOrd="0" presId="urn:microsoft.com/office/officeart/2005/8/layout/vList4"/>
    <dgm:cxn modelId="{340F5075-7010-470E-A16E-00926A97F2EA}" type="presParOf" srcId="{1195E1D5-ECCA-4694-B186-3BEAF0F7E416}" destId="{6B14A8D4-36DF-4E19-888F-5E8B7E44B3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84D7F-CFC3-4765-A090-EC0D619225F8}">
      <dsp:nvSpPr>
        <dsp:cNvPr id="0" name=""/>
        <dsp:cNvSpPr/>
      </dsp:nvSpPr>
      <dsp:spPr>
        <a:xfrm>
          <a:off x="0" y="0"/>
          <a:ext cx="3962399" cy="903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D </a:t>
          </a:r>
          <a:r>
            <a:rPr lang="en-US" sz="4100" kern="1200" dirty="0" smtClean="0"/>
            <a:t>ata</a:t>
          </a:r>
          <a:endParaRPr lang="en-US" sz="4100" kern="1200" dirty="0"/>
        </a:p>
      </dsp:txBody>
      <dsp:txXfrm>
        <a:off x="882803" y="0"/>
        <a:ext cx="3079595" cy="903237"/>
      </dsp:txXfrm>
    </dsp:sp>
    <dsp:sp modelId="{245B7A82-270E-4C73-A661-47652B55F758}">
      <dsp:nvSpPr>
        <dsp:cNvPr id="0" name=""/>
        <dsp:cNvSpPr/>
      </dsp:nvSpPr>
      <dsp:spPr>
        <a:xfrm>
          <a:off x="90323" y="90323"/>
          <a:ext cx="79247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2C457-927E-4F2B-9F14-4F16CB98C424}">
      <dsp:nvSpPr>
        <dsp:cNvPr id="0" name=""/>
        <dsp:cNvSpPr/>
      </dsp:nvSpPr>
      <dsp:spPr>
        <a:xfrm>
          <a:off x="0" y="993561"/>
          <a:ext cx="3962399" cy="903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R </a:t>
          </a:r>
          <a:r>
            <a:rPr lang="en-US" sz="4100" kern="1200" dirty="0" smtClean="0"/>
            <a:t>ich</a:t>
          </a:r>
          <a:endParaRPr lang="en-US" sz="4100" kern="1200" dirty="0"/>
        </a:p>
      </dsp:txBody>
      <dsp:txXfrm>
        <a:off x="882803" y="993561"/>
        <a:ext cx="3079595" cy="903237"/>
      </dsp:txXfrm>
    </dsp:sp>
    <dsp:sp modelId="{BEF8143D-97D1-4D40-B272-FF9629C79B95}">
      <dsp:nvSpPr>
        <dsp:cNvPr id="0" name=""/>
        <dsp:cNvSpPr/>
      </dsp:nvSpPr>
      <dsp:spPr>
        <a:xfrm>
          <a:off x="90323" y="1083885"/>
          <a:ext cx="79247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7ED96-3CEA-4616-84A7-05FEC73409A5}">
      <dsp:nvSpPr>
        <dsp:cNvPr id="0" name=""/>
        <dsp:cNvSpPr/>
      </dsp:nvSpPr>
      <dsp:spPr>
        <a:xfrm>
          <a:off x="0" y="1987123"/>
          <a:ext cx="3962399" cy="903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I</a:t>
          </a:r>
          <a:r>
            <a:rPr lang="en-US" sz="4100" kern="1200" dirty="0" smtClean="0"/>
            <a:t> nformation</a:t>
          </a:r>
          <a:endParaRPr lang="en-US" sz="4100" kern="1200" dirty="0"/>
        </a:p>
      </dsp:txBody>
      <dsp:txXfrm>
        <a:off x="882803" y="1987123"/>
        <a:ext cx="3079595" cy="903237"/>
      </dsp:txXfrm>
    </dsp:sp>
    <dsp:sp modelId="{3D51CF57-6EC5-4FE0-8FD6-43E00F5BC6C4}">
      <dsp:nvSpPr>
        <dsp:cNvPr id="0" name=""/>
        <dsp:cNvSpPr/>
      </dsp:nvSpPr>
      <dsp:spPr>
        <a:xfrm>
          <a:off x="90323" y="2077447"/>
          <a:ext cx="79247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BEC4E-4291-4FE7-A577-05A385179537}">
      <dsp:nvSpPr>
        <dsp:cNvPr id="0" name=""/>
        <dsp:cNvSpPr/>
      </dsp:nvSpPr>
      <dsp:spPr>
        <a:xfrm>
          <a:off x="0" y="2980685"/>
          <a:ext cx="3962399" cy="903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P</a:t>
          </a:r>
          <a:r>
            <a:rPr lang="en-US" sz="4100" kern="1200" dirty="0" smtClean="0"/>
            <a:t> oor</a:t>
          </a:r>
          <a:endParaRPr lang="en-US" sz="4100" kern="1200" dirty="0"/>
        </a:p>
      </dsp:txBody>
      <dsp:txXfrm>
        <a:off x="882803" y="2980685"/>
        <a:ext cx="3079595" cy="903237"/>
      </dsp:txXfrm>
    </dsp:sp>
    <dsp:sp modelId="{7B53E111-325D-4B91-BF28-B1B53B77AF4E}">
      <dsp:nvSpPr>
        <dsp:cNvPr id="0" name=""/>
        <dsp:cNvSpPr/>
      </dsp:nvSpPr>
      <dsp:spPr>
        <a:xfrm>
          <a:off x="90323" y="3071008"/>
          <a:ext cx="792479" cy="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4D6D0-A079-4850-8311-2B3E3092343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FB657-4142-4B79-B94D-5331EB23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r>
              <a:rPr lang="en-US" baseline="0" dirty="0" smtClean="0"/>
              <a:t> and collaboration side by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Competition</a:t>
            </a:r>
            <a:r>
              <a:rPr lang="en-US" baseline="0" smtClean="0"/>
              <a:t> </a:t>
            </a:r>
            <a:r>
              <a:rPr lang="en-US" baseline="0" dirty="0" smtClean="0"/>
              <a:t>and collaboration side by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Providers – not for profits, academic medical centers, provider groups</a:t>
            </a:r>
          </a:p>
          <a:p>
            <a:r>
              <a:rPr lang="en-US" dirty="0" smtClean="0"/>
              <a:t>Payers - $</a:t>
            </a:r>
            <a:r>
              <a:rPr lang="en-US" baseline="0" dirty="0" smtClean="0"/>
              <a:t> is foremost, health is important </a:t>
            </a:r>
          </a:p>
          <a:p>
            <a:r>
              <a:rPr lang="en-US" baseline="0" dirty="0" smtClean="0"/>
              <a:t>Canada – money is a bad word</a:t>
            </a:r>
          </a:p>
          <a:p>
            <a:r>
              <a:rPr lang="en-US" baseline="0" dirty="0" smtClean="0"/>
              <a:t>Drucker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founder of modern management“, coine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the phrase “knowledge worker” in 1959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gets measured gets managed! - Drucker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about 2 fisherman in a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one of everything,</a:t>
            </a:r>
            <a:r>
              <a:rPr lang="en-US" baseline="0" dirty="0" smtClean="0"/>
              <a:t> 2 or 3 of some</a:t>
            </a:r>
            <a:endParaRPr lang="en-US" dirty="0" smtClean="0"/>
          </a:p>
          <a:p>
            <a:r>
              <a:rPr lang="en-US" dirty="0" smtClean="0"/>
              <a:t>Story reminder: Not chasing the shiny object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Jerzy </a:t>
            </a:r>
            <a:r>
              <a:rPr lang="en-US" dirty="0" err="1" smtClean="0"/>
              <a:t>Lysikowski</a:t>
            </a:r>
            <a:r>
              <a:rPr lang="en-US" dirty="0" smtClean="0"/>
              <a:t> – 80% of our time is spent managing organizing</a:t>
            </a:r>
            <a:r>
              <a:rPr lang="en-US" baseline="0" dirty="0" smtClean="0"/>
              <a:t> these</a:t>
            </a:r>
            <a:r>
              <a:rPr lang="en-US" dirty="0" smtClean="0"/>
              <a:t> types of data so they</a:t>
            </a:r>
            <a:r>
              <a:rPr lang="en-US" baseline="0" dirty="0" smtClean="0"/>
              <a:t> are fit for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Disheveled Data Scientist</a:t>
            </a:r>
          </a:p>
          <a:p>
            <a:r>
              <a:rPr lang="en-US" dirty="0" smtClean="0"/>
              <a:t>Oh, yeah, did I mention we had</a:t>
            </a:r>
            <a:r>
              <a:rPr lang="en-US" baseline="0" dirty="0" smtClean="0"/>
              <a:t> 30 hospitals at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CIO story about banking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FB657-4142-4B79-B94D-5331EB234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" y="0"/>
            <a:ext cx="9140302" cy="5143497"/>
          </a:xfrm>
          <a:prstGeom prst="rect">
            <a:avLst/>
          </a:prstGeom>
        </p:spPr>
      </p:pic>
      <p:sp>
        <p:nvSpPr>
          <p:cNvPr id="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54750" y="3033713"/>
            <a:ext cx="25350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13" y="2187077"/>
            <a:ext cx="8540702" cy="3437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413" y="2586024"/>
            <a:ext cx="8556171" cy="2818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054750" y="3239589"/>
            <a:ext cx="2535049" cy="330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054750" y="3533772"/>
            <a:ext cx="2535049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8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2" y="1962150"/>
            <a:ext cx="8542337" cy="3095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OmniHealthData Healthcare Data Management Solutions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13" y="144604"/>
            <a:ext cx="7375215" cy="309660"/>
          </a:xfrm>
          <a:prstGeom prst="rect">
            <a:avLst/>
          </a:prstGeom>
        </p:spPr>
        <p:txBody>
          <a:bodyPr lIns="91055" tIns="45528" rIns="91055" bIns="45528" anchor="ctr">
            <a:noAutofit/>
          </a:bodyPr>
          <a:lstStyle>
            <a:lvl1pPr algn="l">
              <a:defRPr sz="2500">
                <a:solidFill>
                  <a:srgbClr val="006D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866275"/>
            <a:ext cx="8772525" cy="4020051"/>
          </a:xfrm>
          <a:prstGeom prst="rect">
            <a:avLst/>
          </a:prstGeom>
        </p:spPr>
        <p:txBody>
          <a:bodyPr lIns="91055" tIns="45528" rIns="91055" bIns="45528">
            <a:normAutofit/>
          </a:bodyPr>
          <a:lstStyle>
            <a:lvl1pPr marL="226129" indent="-226129">
              <a:buClr>
                <a:srgbClr val="006DA9"/>
              </a:buClr>
              <a:buFont typeface="Wingdings" panose="05000000000000000000" pitchFamily="2" charset="2"/>
              <a:buChar char="§"/>
              <a:defRPr sz="2400"/>
            </a:lvl1pPr>
            <a:lvl2pPr marL="458525" indent="-232466">
              <a:buClr>
                <a:srgbClr val="006DA9"/>
              </a:buClr>
              <a:buFont typeface="Wingdings" panose="05000000000000000000" pitchFamily="2" charset="2"/>
              <a:buChar char="§"/>
              <a:defRPr sz="2400"/>
            </a:lvl2pPr>
            <a:lvl3pPr marL="684621" indent="-226129">
              <a:buClr>
                <a:srgbClr val="006DA9"/>
              </a:buClr>
              <a:buFont typeface="Wingdings" panose="05000000000000000000" pitchFamily="2" charset="2"/>
              <a:buChar char="§"/>
              <a:defRPr sz="2400"/>
            </a:lvl3pPr>
            <a:lvl4pPr marL="910712" indent="-226129">
              <a:buClr>
                <a:srgbClr val="006DA9"/>
              </a:buClr>
              <a:buFont typeface="Wingdings" panose="05000000000000000000" pitchFamily="2" charset="2"/>
              <a:buChar char="§"/>
              <a:defRPr sz="2400"/>
            </a:lvl4pPr>
            <a:lvl5pPr marL="1136771" indent="-226129">
              <a:buClr>
                <a:srgbClr val="006DA9"/>
              </a:buClr>
              <a:buFont typeface="Wingdings" panose="05000000000000000000" pitchFamily="2" charset="2"/>
              <a:buChar char="§"/>
              <a:tabLst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3" y="4869660"/>
            <a:ext cx="2133600" cy="273844"/>
          </a:xfrm>
          <a:prstGeom prst="rect">
            <a:avLst/>
          </a:prstGeom>
        </p:spPr>
        <p:txBody>
          <a:bodyPr lIns="91055" tIns="45528" rIns="91055" bIns="45528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910712"/>
            <a:fld id="{5F72BF08-987A-400D-B84D-00804058B8E6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defTabSz="910712"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1477" y="485777"/>
            <a:ext cx="8658225" cy="257175"/>
          </a:xfrm>
          <a:prstGeom prst="rect">
            <a:avLst/>
          </a:prstGeom>
        </p:spPr>
        <p:txBody>
          <a:bodyPr lIns="91055" tIns="45528" rIns="91055" bIns="45528" anchor="ctr">
            <a:noAutofit/>
          </a:bodyPr>
          <a:lstStyle>
            <a:lvl1pPr marL="0" indent="0">
              <a:buFontTx/>
              <a:buNone/>
              <a:defRPr sz="2000"/>
            </a:lvl1pPr>
            <a:lvl2pPr marL="455355" indent="0">
              <a:buFontTx/>
              <a:buNone/>
              <a:defRPr sz="2400"/>
            </a:lvl2pPr>
            <a:lvl3pPr marL="910712" indent="0">
              <a:buFontTx/>
              <a:buNone/>
              <a:defRPr sz="2400"/>
            </a:lvl3pPr>
            <a:lvl4pPr marL="1366068" indent="0">
              <a:buFontTx/>
              <a:buNone/>
              <a:defRPr sz="2400"/>
            </a:lvl4pPr>
            <a:lvl5pPr marL="1821420" indent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66017"/>
            <a:ext cx="7375215" cy="309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45" y="962526"/>
            <a:ext cx="8772525" cy="4020051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460375" indent="-23336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2pPr>
            <a:lvl3pPr marL="687388" indent="-22701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  <a:lvl4pPr marL="914400" indent="-22701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4pPr>
            <a:lvl5pPr marL="1147763" indent="-233363"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1475" y="523066"/>
            <a:ext cx="8658225" cy="2571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104" y="4870775"/>
            <a:ext cx="758549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" y="0"/>
            <a:ext cx="9140304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747" y="2158880"/>
            <a:ext cx="8542421" cy="4032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lang="en-US" sz="2500" kern="12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Divider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89747" y="2583995"/>
            <a:ext cx="8558784" cy="2834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1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" y="0"/>
            <a:ext cx="9140307" cy="636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66017"/>
            <a:ext cx="7375215" cy="309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45" y="962526"/>
            <a:ext cx="8772525" cy="4020051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460375" indent="-23336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2pPr>
            <a:lvl3pPr marL="687388" indent="-22701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  <a:lvl4pPr marL="914400" indent="-227013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4pPr>
            <a:lvl5pPr marL="1147763" indent="-233363"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104" y="4870775"/>
            <a:ext cx="758549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5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60350" y="3252788"/>
            <a:ext cx="8883650" cy="1360462"/>
          </a:xfrm>
          <a:prstGeom prst="rect">
            <a:avLst/>
          </a:prstGeom>
          <a:solidFill>
            <a:srgbClr val="EC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66017"/>
            <a:ext cx="7375215" cy="309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45" y="962526"/>
            <a:ext cx="8772525" cy="4020051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lnSpc>
                <a:spcPct val="85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460375" indent="-233363">
              <a:lnSpc>
                <a:spcPct val="8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2pPr>
            <a:lvl3pPr marL="687388" indent="-227013">
              <a:lnSpc>
                <a:spcPct val="8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  <a:lvl4pPr marL="914400" indent="-227013">
              <a:lnSpc>
                <a:spcPct val="8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4pPr>
            <a:lvl5pPr marL="1141413" indent="-227013">
              <a:lnSpc>
                <a:spcPct val="8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1475" y="523066"/>
            <a:ext cx="8658225" cy="2571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104" y="4870775"/>
            <a:ext cx="758549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60350" y="2565122"/>
            <a:ext cx="8883650" cy="1895365"/>
          </a:xfrm>
          <a:prstGeom prst="rect">
            <a:avLst/>
          </a:prstGeom>
          <a:solidFill>
            <a:srgbClr val="EC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40" y="163681"/>
            <a:ext cx="7388072" cy="309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9B9EB9-FE56-4FD5-941F-568E0A2747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2611" y="434510"/>
            <a:ext cx="7854696" cy="43360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1746" y="1353015"/>
            <a:ext cx="5670900" cy="20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825023"/>
            <a:ext cx="9141292" cy="4318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20" y="166758"/>
            <a:ext cx="7375215" cy="309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320" y="523859"/>
            <a:ext cx="8658225" cy="2571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104" y="4870775"/>
            <a:ext cx="758549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4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Page with wide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20" y="169192"/>
            <a:ext cx="7375215" cy="309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320" y="524737"/>
            <a:ext cx="8658225" cy="2571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20182" y="954504"/>
            <a:ext cx="4224528" cy="3894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56589" y="965936"/>
            <a:ext cx="4224528" cy="3894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104" y="4870775"/>
            <a:ext cx="758549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40" y="171115"/>
            <a:ext cx="7388072" cy="309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" y="0"/>
            <a:ext cx="9140307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8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88"/>
          <a:stretch/>
        </p:blipFill>
        <p:spPr>
          <a:xfrm>
            <a:off x="1846" y="0"/>
            <a:ext cx="9140308" cy="8647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940" y="163681"/>
            <a:ext cx="7388072" cy="309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18" y="960931"/>
            <a:ext cx="8782050" cy="400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0" y="505025"/>
            <a:ext cx="7854950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F997BA68-D1D8-45F0-9B56-AA8C1087AE6F}" type="datetime1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104" y="4870775"/>
            <a:ext cx="7585496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OmniHealthData Healthcare Data Management Solutions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2BF08-987A-400D-B84D-00804058B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82" r:id="rId4"/>
    <p:sldLayoutId id="2147483679" r:id="rId5"/>
    <p:sldLayoutId id="2147483678" r:id="rId6"/>
    <p:sldLayoutId id="2147483657" r:id="rId7"/>
    <p:sldLayoutId id="2147483656" r:id="rId8"/>
    <p:sldLayoutId id="2147483680" r:id="rId9"/>
    <p:sldLayoutId id="2147483665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85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3838" algn="l" defTabSz="914400" rtl="0" eaLnBrk="1" latinLnBrk="0" hangingPunct="1">
        <a:lnSpc>
          <a:spcPct val="85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90563" indent="-233363" algn="l" defTabSz="914400" rtl="0" eaLnBrk="1" latinLnBrk="0" hangingPunct="1">
        <a:lnSpc>
          <a:spcPct val="85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3838" algn="l" defTabSz="914400" rtl="0" eaLnBrk="1" latinLnBrk="0" hangingPunct="1">
        <a:lnSpc>
          <a:spcPct val="85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7763" indent="-233363" algn="l" defTabSz="914400" rtl="0" eaLnBrk="1" latinLnBrk="0" hangingPunct="1">
        <a:lnSpc>
          <a:spcPct val="85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054750" y="3033713"/>
            <a:ext cx="2860650" cy="205876"/>
          </a:xfrm>
        </p:spPr>
        <p:txBody>
          <a:bodyPr/>
          <a:lstStyle/>
          <a:p>
            <a:r>
              <a:rPr lang="en-US" sz="1400" dirty="0" smtClean="0"/>
              <a:t>Shawn S. Sutherland, CPHIMS</a:t>
            </a:r>
          </a:p>
          <a:p>
            <a:r>
              <a:rPr lang="en-US" sz="1400" dirty="0" smtClean="0"/>
              <a:t>Shawn_Sutherland@IBI.com</a:t>
            </a:r>
            <a:endParaRPr lang="en-US" sz="1400" dirty="0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Analytics Beyond the EMR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Data Governance, Enabling Technologies, and Cutting Through the Hype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71635" y="3533772"/>
            <a:ext cx="3072365" cy="527572"/>
          </a:xfrm>
        </p:spPr>
        <p:txBody>
          <a:bodyPr/>
          <a:lstStyle/>
          <a:p>
            <a:r>
              <a:rPr lang="en-US" sz="1200" dirty="0" smtClean="0"/>
              <a:t>Manager, Patient and Member Outcomes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73762" y="133350"/>
            <a:ext cx="298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Omni-HealthData™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635" y="372078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1"/>
                </a:solidFill>
              </a:rPr>
              <a:t>www.OmniHealthData.com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Avoid the hype – There are many choices for one decision and all can go different directions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100" name="Picture 4" descr="Image result for too many 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45082"/>
            <a:ext cx="7467600" cy="43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012" y="74730"/>
            <a:ext cx="1277249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through the HYPE – What is Big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we used to talk about Big Data in Healthcare</a:t>
            </a:r>
            <a:endParaRPr lang="en-US" dirty="0"/>
          </a:p>
        </p:txBody>
      </p:sp>
      <p:sp>
        <p:nvSpPr>
          <p:cNvPr id="5" name="AutoShape 2" descr="Image result for salmon swimming upst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003" t="3600" r="20335"/>
          <a:stretch/>
        </p:blipFill>
        <p:spPr>
          <a:xfrm>
            <a:off x="4855349" y="1067313"/>
            <a:ext cx="4265599" cy="3584633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7418298"/>
              </p:ext>
            </p:extLst>
          </p:nvPr>
        </p:nvGraphicFramePr>
        <p:xfrm>
          <a:off x="460375" y="916529"/>
          <a:ext cx="3962399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25" y="27695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through the HYPE – What is Big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Modern definition</a:t>
            </a:r>
            <a:endParaRPr lang="en-US" dirty="0"/>
          </a:p>
        </p:txBody>
      </p:sp>
      <p:sp>
        <p:nvSpPr>
          <p:cNvPr id="5" name="AutoShape 2" descr="Image result for salmon swimming upst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87702"/>
            <a:ext cx="8880896" cy="346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97" y="7937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Variety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 #</a:t>
            </a:r>
            <a:r>
              <a:rPr lang="en-US" dirty="0" smtClean="0"/>
              <a:t>1 – extra easy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2" y="56367"/>
            <a:ext cx="7484301" cy="507305"/>
          </a:xfrm>
          <a:prstGeom prst="rect">
            <a:avLst/>
          </a:prstGeom>
        </p:spPr>
        <p:txBody>
          <a:bodyPr lIns="68681" tIns="34340" rIns="68681" bIns="3434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42306" y="870942"/>
            <a:ext cx="1548668" cy="2357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Patient </a:t>
            </a:r>
            <a:r>
              <a:rPr lang="en-US" sz="1100" dirty="0" smtClean="0">
                <a:solidFill>
                  <a:schemeClr val="tx1"/>
                </a:solidFill>
              </a:rPr>
              <a:t>Gender(22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65308" y="2343151"/>
            <a:ext cx="1548668" cy="23574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Marital Status (16)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265443" y="1083639"/>
            <a:ext cx="2184247" cy="1321088"/>
            <a:chOff x="3365542" y="1444852"/>
            <a:chExt cx="2905125" cy="1761450"/>
          </a:xfrm>
        </p:grpSpPr>
        <p:sp>
          <p:nvSpPr>
            <p:cNvPr id="7" name="Rectangle 6"/>
            <p:cNvSpPr/>
            <p:nvPr/>
          </p:nvSpPr>
          <p:spPr>
            <a:xfrm>
              <a:off x="3613192" y="1588408"/>
              <a:ext cx="1514475" cy="581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M F T I N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65542" y="2179416"/>
              <a:ext cx="819150" cy="581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01 02 03 05 09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13353" y="1721989"/>
              <a:ext cx="1052513" cy="581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>
                  <a:solidFill>
                    <a:srgbClr val="7030A0"/>
                  </a:solidFill>
                </a:rPr>
                <a:t>2 3 4 99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37142" y="2374906"/>
              <a:ext cx="1533525" cy="581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C00000"/>
                  </a:solidFill>
                </a:rPr>
                <a:t>A B C D </a:t>
              </a:r>
            </a:p>
            <a:p>
              <a:pPr algn="ctr"/>
              <a:r>
                <a:rPr lang="en-US" sz="1500" dirty="0">
                  <a:solidFill>
                    <a:srgbClr val="C00000"/>
                  </a:solidFill>
                </a:rPr>
                <a:t>N/A </a:t>
              </a:r>
            </a:p>
            <a:p>
              <a:pPr algn="ctr"/>
              <a:r>
                <a:rPr lang="en-US" sz="1500" dirty="0">
                  <a:solidFill>
                    <a:srgbClr val="C00000"/>
                  </a:solidFill>
                </a:rPr>
                <a:t>&lt;NULL&gt;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22104" y="1444852"/>
              <a:ext cx="1052513" cy="581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>
                  <a:solidFill>
                    <a:srgbClr val="7030A0"/>
                  </a:solidFill>
                </a:rPr>
                <a:t>0 1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58407" y="1930179"/>
              <a:ext cx="2333625" cy="1276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MALE</a:t>
              </a:r>
            </a:p>
            <a:p>
              <a:pPr algn="ctr"/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FEMALE</a:t>
              </a:r>
            </a:p>
            <a:p>
              <a:pPr algn="ctr"/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UNKNOWN</a:t>
              </a:r>
            </a:p>
            <a:p>
              <a:pPr algn="ctr"/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TRANSGENDER</a:t>
              </a:r>
            </a:p>
            <a:p>
              <a:pPr algn="ctr"/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OTHER</a:t>
              </a: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1539714" y="1589059"/>
            <a:ext cx="455963" cy="6732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pic>
        <p:nvPicPr>
          <p:cNvPr id="45" name="Content Placeholder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5" y="2974826"/>
            <a:ext cx="2620831" cy="195823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88026" y="2852528"/>
            <a:ext cx="1548669" cy="2357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Marital Status (37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7398675" y="1147426"/>
          <a:ext cx="1286394" cy="865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244"/>
                <a:gridCol w="932150"/>
              </a:tblGrid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Ambiguous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Female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Male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Not applicable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Other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Unknown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7265308" y="854698"/>
            <a:ext cx="1548668" cy="2357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Patient </a:t>
            </a:r>
            <a:r>
              <a:rPr lang="en-US" sz="1200" dirty="0" smtClean="0">
                <a:solidFill>
                  <a:schemeClr val="tx1"/>
                </a:solidFill>
              </a:rPr>
              <a:t> Gender (6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65308" y="1090442"/>
            <a:ext cx="1548668" cy="125270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7386605" y="2614641"/>
          <a:ext cx="1306073" cy="2401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10"/>
                <a:gridCol w="1001263"/>
              </a:tblGrid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Separated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Unmarried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Common law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Divorced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Legally Separated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Living together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Interlocutory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 smtClean="0">
                          <a:effectLst/>
                        </a:rPr>
                        <a:t>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 smtClean="0">
                          <a:effectLst/>
                        </a:rPr>
                        <a:t>Married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Annulled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Other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Domestic partner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25860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Registered domestic partner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Single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Unreported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Unknown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Widowed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61" marR="7161" marT="7144" marB="0">
                    <a:noFill/>
                  </a:tcPr>
                </a:tc>
              </a:tr>
            </a:tbl>
          </a:graphicData>
        </a:graphic>
      </p:graphicFrame>
      <p:sp>
        <p:nvSpPr>
          <p:cNvPr id="53" name="Right Arrow 52"/>
          <p:cNvSpPr/>
          <p:nvPr/>
        </p:nvSpPr>
        <p:spPr>
          <a:xfrm>
            <a:off x="1539714" y="3554402"/>
            <a:ext cx="455963" cy="6732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57760" y="3438702"/>
            <a:ext cx="1182537" cy="37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03 04 05</a:t>
            </a:r>
          </a:p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06 07 99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13815" y="3666325"/>
            <a:ext cx="929467" cy="37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MRD  LSP DIV ALD OTR SGL DPR UNK WDW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82190" y="3887551"/>
            <a:ext cx="1182537" cy="37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A01 D01 M00 W04 D02 I01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S01 R01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78158" y="3732403"/>
            <a:ext cx="929467" cy="68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900" dirty="0">
                <a:solidFill>
                  <a:srgbClr val="00B050"/>
                </a:solidFill>
              </a:rPr>
              <a:t>MS_001</a:t>
            </a:r>
          </a:p>
          <a:p>
            <a:pPr algn="ctr"/>
            <a:r>
              <a:rPr lang="en-US" sz="900" dirty="0">
                <a:solidFill>
                  <a:srgbClr val="00B050"/>
                </a:solidFill>
              </a:rPr>
              <a:t>MS_002</a:t>
            </a:r>
          </a:p>
          <a:p>
            <a:pPr algn="ctr"/>
            <a:r>
              <a:rPr lang="en-US" sz="900" dirty="0">
                <a:solidFill>
                  <a:srgbClr val="00B050"/>
                </a:solidFill>
              </a:rPr>
              <a:t>MS_003</a:t>
            </a:r>
          </a:p>
          <a:p>
            <a:pPr algn="ctr"/>
            <a:r>
              <a:rPr lang="en-US" sz="900" dirty="0">
                <a:solidFill>
                  <a:srgbClr val="00B050"/>
                </a:solidFill>
              </a:rPr>
              <a:t>MS_004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713033" y="3219610"/>
            <a:ext cx="1604662" cy="37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</a:rPr>
              <a:t>MRD 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</a:rPr>
              <a:t> LSP DIV OTHR NULL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07256" y="4212399"/>
            <a:ext cx="1182537" cy="37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2013_M1</a:t>
            </a:r>
          </a:p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2320_M2</a:t>
            </a:r>
          </a:p>
          <a:p>
            <a:pPr algn="ctr"/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14678" y="3148753"/>
            <a:ext cx="1182537" cy="378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01 02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265308" y="2578895"/>
            <a:ext cx="1548668" cy="248602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4386321" y="1589059"/>
            <a:ext cx="455963" cy="6732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4386321" y="3518836"/>
            <a:ext cx="455963" cy="6732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6504784" y="1617635"/>
            <a:ext cx="455963" cy="6732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6504784" y="3529747"/>
            <a:ext cx="455963" cy="67321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947400" y="870942"/>
            <a:ext cx="1548668" cy="2357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Omni-Patient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99954" y="3291404"/>
            <a:ext cx="929467" cy="68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 sz="900" dirty="0">
              <a:solidFill>
                <a:srgbClr val="00B050"/>
              </a:solidFill>
            </a:endParaRP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,02S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40" y="890001"/>
            <a:ext cx="1193434" cy="38153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8614" y="971550"/>
            <a:ext cx="1129186" cy="3997631"/>
            <a:chOff x="1829040" y="853278"/>
            <a:chExt cx="1129186" cy="399763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800" y="2563528"/>
              <a:ext cx="705509" cy="27095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84" y="2032844"/>
              <a:ext cx="892212" cy="1920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99" y="2864425"/>
              <a:ext cx="1010294" cy="27485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40" y="2196719"/>
              <a:ext cx="1129186" cy="33295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011" y="853278"/>
              <a:ext cx="1044642" cy="217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29" b="26281"/>
            <a:stretch/>
          </p:blipFill>
          <p:spPr>
            <a:xfrm>
              <a:off x="1897706" y="1139194"/>
              <a:ext cx="958078" cy="24748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400" y="3174428"/>
              <a:ext cx="597546" cy="26965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091" y="3837257"/>
              <a:ext cx="960376" cy="33359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964" y="4587078"/>
              <a:ext cx="311160" cy="26383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250" y="4221034"/>
              <a:ext cx="405149" cy="330813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838" y="1767678"/>
              <a:ext cx="978524" cy="106748"/>
            </a:xfrm>
            <a:prstGeom prst="rect">
              <a:avLst/>
            </a:prstGeom>
          </p:spPr>
        </p:pic>
      </p:grpSp>
      <p:sp>
        <p:nvSpPr>
          <p:cNvPr id="92" name="Rounded Rectangle 91"/>
          <p:cNvSpPr/>
          <p:nvPr/>
        </p:nvSpPr>
        <p:spPr>
          <a:xfrm>
            <a:off x="4997695" y="1298968"/>
            <a:ext cx="1511103" cy="3253845"/>
          </a:xfrm>
          <a:prstGeom prst="roundRect">
            <a:avLst>
              <a:gd name="adj" fmla="val 8210"/>
            </a:avLst>
          </a:prstGeom>
          <a:gradFill flip="none" rotWithShape="1">
            <a:gsLst>
              <a:gs pos="0">
                <a:srgbClr val="00AEF0">
                  <a:alpha val="23000"/>
                </a:srgbClr>
              </a:gs>
              <a:gs pos="20000">
                <a:schemeClr val="bg1"/>
              </a:gs>
              <a:gs pos="80000">
                <a:schemeClr val="bg1"/>
              </a:gs>
              <a:gs pos="100000">
                <a:srgbClr val="00AEF0">
                  <a:alpha val="23000"/>
                </a:srgbClr>
              </a:gs>
            </a:gsLst>
            <a:lin ang="0" scaled="1"/>
            <a:tileRect/>
          </a:gradFill>
          <a:ln w="34925">
            <a:solidFill>
              <a:srgbClr val="00A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108" y="1653545"/>
            <a:ext cx="13279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Validation</a:t>
            </a:r>
          </a:p>
          <a:p>
            <a:pPr algn="ctr"/>
            <a:r>
              <a:rPr lang="en-US" sz="1400" dirty="0" smtClean="0"/>
              <a:t>Harmonization</a:t>
            </a:r>
          </a:p>
          <a:p>
            <a:pPr algn="ctr"/>
            <a:r>
              <a:rPr lang="en-US" sz="1400" dirty="0" smtClean="0"/>
              <a:t>Standardization</a:t>
            </a:r>
            <a:endParaRPr lang="en-US" sz="1400" dirty="0"/>
          </a:p>
        </p:txBody>
      </p:sp>
      <p:sp>
        <p:nvSpPr>
          <p:cNvPr id="95" name="Rectangle 94"/>
          <p:cNvSpPr/>
          <p:nvPr/>
        </p:nvSpPr>
        <p:spPr>
          <a:xfrm>
            <a:off x="5010297" y="2844661"/>
            <a:ext cx="1497390" cy="317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Omni-Codes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997695" y="3412006"/>
            <a:ext cx="1512279" cy="2357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Other Reference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997695" y="3867353"/>
            <a:ext cx="1509992" cy="2054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Medical Terminology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2289"/>
            <a:ext cx="998610" cy="3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7319"/>
            <a:ext cx="863366" cy="29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190078" y="854698"/>
            <a:ext cx="1333922" cy="421022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5743" y="16173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</a:t>
            </a:r>
            <a:r>
              <a:rPr lang="en-US" dirty="0" smtClean="0"/>
              <a:t>Variety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#</a:t>
            </a:r>
            <a:r>
              <a:rPr lang="en-US" dirty="0" smtClean="0"/>
              <a:t>2 – Hospital</a:t>
            </a:r>
            <a:r>
              <a:rPr lang="en-US" dirty="0" smtClean="0"/>
              <a:t>, Unit, Bed – </a:t>
            </a:r>
            <a:r>
              <a:rPr lang="en-US" dirty="0" smtClean="0"/>
              <a:t>kind of easy?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04"/>
          <a:stretch/>
        </p:blipFill>
        <p:spPr>
          <a:xfrm>
            <a:off x="0" y="819150"/>
            <a:ext cx="9144000" cy="4315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971550"/>
            <a:ext cx="320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Hospital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IBH of New York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IB and </a:t>
            </a:r>
            <a:r>
              <a:rPr lang="en-US" sz="1600" b="1" dirty="0" smtClean="0">
                <a:solidFill>
                  <a:schemeClr val="bg1"/>
                </a:solidFill>
              </a:rPr>
              <a:t>Jersey </a:t>
            </a:r>
            <a:r>
              <a:rPr lang="en-US" sz="1600" b="1" dirty="0" smtClean="0">
                <a:solidFill>
                  <a:schemeClr val="bg1"/>
                </a:solidFill>
              </a:rPr>
              <a:t>Medical </a:t>
            </a:r>
            <a:r>
              <a:rPr lang="en-US" sz="1600" b="1" dirty="0">
                <a:solidFill>
                  <a:schemeClr val="bg1"/>
                </a:solidFill>
              </a:rPr>
              <a:t>Center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IBHealth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Hospital of </a:t>
            </a:r>
            <a:r>
              <a:rPr lang="en-US" sz="1600" b="1" dirty="0" smtClean="0">
                <a:solidFill>
                  <a:schemeClr val="bg1"/>
                </a:solidFill>
              </a:rPr>
              <a:t>New York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IBJ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Med Center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The </a:t>
            </a:r>
            <a:r>
              <a:rPr lang="en-US" sz="1600" b="1" dirty="0" smtClean="0">
                <a:solidFill>
                  <a:schemeClr val="bg1"/>
                </a:solidFill>
              </a:rPr>
              <a:t>IBHealth </a:t>
            </a:r>
            <a:r>
              <a:rPr lang="en-US" sz="1600" b="1" dirty="0">
                <a:solidFill>
                  <a:schemeClr val="bg1"/>
                </a:solidFill>
              </a:rPr>
              <a:t>Medical Center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IBJ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Medical Center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IBHealth </a:t>
            </a:r>
            <a:r>
              <a:rPr lang="en-US" sz="1600" b="1" dirty="0" smtClean="0">
                <a:solidFill>
                  <a:schemeClr val="bg1"/>
                </a:solidFill>
              </a:rPr>
              <a:t>Medical Center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IBJ NY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CMS Hospital Name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TIN Hospital </a:t>
            </a:r>
            <a:r>
              <a:rPr lang="en-US" sz="1600" b="1" dirty="0" smtClean="0">
                <a:solidFill>
                  <a:schemeClr val="bg1"/>
                </a:solidFill>
              </a:rPr>
              <a:t>Name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IBJ NY and Jersey</a:t>
            </a:r>
            <a:r>
              <a:rPr lang="en-US" sz="1600" b="1" dirty="0" smtClean="0">
                <a:solidFill>
                  <a:schemeClr val="bg1"/>
                </a:solidFill>
              </a:rPr>
              <a:t>….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67401" y="971550"/>
            <a:ext cx="1523999" cy="2783144"/>
            <a:chOff x="5791201" y="971550"/>
            <a:chExt cx="1523999" cy="2783144"/>
          </a:xfrm>
        </p:grpSpPr>
        <p:sp>
          <p:nvSpPr>
            <p:cNvPr id="12" name="TextBox 11"/>
            <p:cNvSpPr txBox="1"/>
            <p:nvPr/>
          </p:nvSpPr>
          <p:spPr>
            <a:xfrm>
              <a:off x="6172200" y="971550"/>
              <a:ext cx="1143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 smtClean="0">
                  <a:solidFill>
                    <a:schemeClr val="bg1"/>
                  </a:solidFill>
                </a:rPr>
                <a:t>Unit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Four North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Four-North</a:t>
              </a:r>
            </a:p>
            <a:p>
              <a:r>
                <a:rPr lang="en-US" sz="1600" b="1" dirty="0" err="1" smtClean="0">
                  <a:solidFill>
                    <a:schemeClr val="bg1"/>
                  </a:solidFill>
                </a:rPr>
                <a:t>FourNorth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4 North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4-North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4_North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04North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04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4N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 rot="3246606">
              <a:off x="5791201" y="3297494"/>
              <a:ext cx="457200" cy="4572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37609" y="971550"/>
            <a:ext cx="114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Bed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4N 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4N-420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4 N 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0420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RM_420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00420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N420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_0420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0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825" y="1111099"/>
            <a:ext cx="3562350" cy="356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Variety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382" y="742950"/>
            <a:ext cx="8471686" cy="4114800"/>
            <a:chOff x="398382" y="742950"/>
            <a:chExt cx="8471686" cy="3953982"/>
          </a:xfrm>
        </p:grpSpPr>
        <p:sp>
          <p:nvSpPr>
            <p:cNvPr id="5" name="Rectangle 1030"/>
            <p:cNvSpPr txBox="1">
              <a:spLocks noChangeArrowheads="1"/>
            </p:cNvSpPr>
            <p:nvPr/>
          </p:nvSpPr>
          <p:spPr bwMode="auto">
            <a:xfrm>
              <a:off x="398382" y="1445335"/>
              <a:ext cx="2667000" cy="3251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681" tIns="34336" rIns="68672" bIns="34336" numCol="1" anchor="t" anchorCtr="0" compatLnSpc="1">
              <a:prstTxWarp prst="textNoShape">
                <a:avLst/>
              </a:prstTxWarp>
            </a:bodyPr>
            <a:lstStyle/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SNOMED CT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ICD-9-CM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ICD-10-CM/PCS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CPT-4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Medical necessity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Age/gender edits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HCPCS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APC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MS-DRG, AP-DRG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LOINC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DSM IV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Medications:</a:t>
              </a:r>
              <a:b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</a:br>
              <a:r>
                <a:rPr lang="en-US" sz="1400" dirty="0" err="1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RXNorm</a:t>
              </a: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, FDB, NDC,</a:t>
              </a:r>
              <a:b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</a:b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NDF-RT, </a:t>
              </a:r>
              <a:r>
                <a:rPr lang="en-US" sz="1400" dirty="0" err="1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Medi</a:t>
              </a: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-Span,</a:t>
              </a:r>
              <a:b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</a:b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Multum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endParaRPr lang="en-US" sz="1600" dirty="0">
                <a:solidFill>
                  <a:srgbClr val="EEECE1">
                    <a:lumMod val="1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6" name="Rectangle 1031"/>
            <p:cNvSpPr txBox="1">
              <a:spLocks noChangeArrowheads="1"/>
            </p:cNvSpPr>
            <p:nvPr/>
          </p:nvSpPr>
          <p:spPr bwMode="auto">
            <a:xfrm>
              <a:off x="2847165" y="742950"/>
              <a:ext cx="3517702" cy="3893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672" tIns="34336" rIns="68672" bIns="34336" numCol="1" anchor="t" anchorCtr="0" compatLnSpc="1">
              <a:prstTxWarp prst="textNoShape">
                <a:avLst/>
              </a:prstTxWarp>
            </a:bodyPr>
            <a:lstStyle/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endParaRPr lang="en-US" sz="1400" dirty="0" smtClean="0">
                <a:solidFill>
                  <a:srgbClr val="EEECE1">
                    <a:lumMod val="10000"/>
                  </a:srgbClr>
                </a:solidFill>
                <a:cs typeface="Arial" pitchFamily="34" charset="0"/>
              </a:endParaRP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rgbClr val="EEECE1">
                    <a:lumMod val="10000"/>
                  </a:srgbClr>
                </a:solidFill>
                <a:cs typeface="Arial" pitchFamily="34" charset="0"/>
              </a:endParaRP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endParaRPr lang="en-US" sz="1400" dirty="0">
                <a:solidFill>
                  <a:srgbClr val="EEECE1">
                    <a:lumMod val="10000"/>
                  </a:srgbClr>
                </a:solidFill>
                <a:cs typeface="Arial" pitchFamily="34" charset="0"/>
              </a:endParaRP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HLI </a:t>
              </a: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Medical Specialty Subsets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PQRS Subsets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HLI Medical Specialty Subsets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Nursing: NIC, NOC, NANDA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HL7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CDT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UCUM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UNI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HRG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CCI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CVX, MVX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Rev codes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Multiple languages</a:t>
              </a:r>
            </a:p>
          </p:txBody>
        </p:sp>
        <p:sp>
          <p:nvSpPr>
            <p:cNvPr id="7" name="Rectangle 1030"/>
            <p:cNvSpPr txBox="1">
              <a:spLocks noChangeArrowheads="1"/>
            </p:cNvSpPr>
            <p:nvPr/>
          </p:nvSpPr>
          <p:spPr bwMode="auto">
            <a:xfrm>
              <a:off x="5573735" y="1445335"/>
              <a:ext cx="3296333" cy="3251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681" tIns="34336" rIns="68672" bIns="34336" numCol="1" anchor="t" anchorCtr="0" compatLnSpc="1">
              <a:prstTxWarp prst="textNoShape">
                <a:avLst/>
              </a:prstTxWarp>
            </a:bodyPr>
            <a:lstStyle/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SNOMED CT to ICD-9-CM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SNOMED CT to CPT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SNOMED CT to MeSH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SNOMED CT to ICD-10-CM/PCS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ICD-9-CM to ICD-10-CM/PCS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ICD-10-CM/PCS to ICD-9-CM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ICD-9-CM to SNOMED CT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ICD-10-CM to SNOMED CT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CPT to SNOMED CT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DSM IV to SNOMED CT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RxNorm to NDF-RT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EEECE1">
                      <a:lumMod val="10000"/>
                    </a:srgbClr>
                  </a:solidFill>
                  <a:cs typeface="Arial" pitchFamily="34" charset="0"/>
                </a:rPr>
                <a:t>CPT to CVX</a:t>
              </a:r>
            </a:p>
            <a:p>
              <a:pPr marL="214627" lvl="1" indent="-214627">
                <a:lnSpc>
                  <a:spcPct val="95000"/>
                </a:lnSpc>
                <a:spcAft>
                  <a:spcPts val="300"/>
                </a:spcAft>
                <a:buClr>
                  <a:srgbClr val="EBC02C"/>
                </a:buClr>
                <a:buFont typeface="Arial" pitchFamily="34" charset="0"/>
                <a:buChar char="•"/>
                <a:defRPr/>
              </a:pPr>
              <a:endParaRPr lang="en-US" sz="1200" dirty="0">
                <a:solidFill>
                  <a:srgbClr val="EEECE1">
                    <a:lumMod val="10000"/>
                  </a:srgb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3827" y="1111099"/>
              <a:ext cx="2921453" cy="346350"/>
            </a:xfrm>
            <a:prstGeom prst="rect">
              <a:avLst/>
            </a:prstGeom>
            <a:noFill/>
          </p:spPr>
          <p:txBody>
            <a:bodyPr wrap="none" lIns="68681" tIns="34340" rIns="68681" bIns="34340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Terminology </a:t>
              </a:r>
              <a:r>
                <a:rPr lang="en-US" b="1" dirty="0" smtClean="0">
                  <a:solidFill>
                    <a:schemeClr val="tx2"/>
                  </a:solidFill>
                </a:rPr>
                <a:t>Sets </a:t>
              </a:r>
              <a:r>
                <a:rPr lang="en-US" b="1" dirty="0">
                  <a:solidFill>
                    <a:schemeClr val="tx2"/>
                  </a:solidFill>
                </a:rPr>
                <a:t>(partial list)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0032" y="1111099"/>
              <a:ext cx="2237676" cy="346350"/>
            </a:xfrm>
            <a:prstGeom prst="rect">
              <a:avLst/>
            </a:prstGeom>
            <a:noFill/>
          </p:spPr>
          <p:txBody>
            <a:bodyPr wrap="none" lIns="68681" tIns="34340" rIns="68681" bIns="34340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Mappings (partial list)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0"/>
            <a:ext cx="2124075" cy="4381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1475" y="523066"/>
            <a:ext cx="8658225" cy="257175"/>
          </a:xfrm>
        </p:spPr>
        <p:txBody>
          <a:bodyPr/>
          <a:lstStyle/>
          <a:p>
            <a:r>
              <a:rPr lang="en-US" dirty="0" smtClean="0"/>
              <a:t>Example #</a:t>
            </a:r>
            <a:r>
              <a:rPr lang="en-US" dirty="0"/>
              <a:t>3</a:t>
            </a:r>
            <a:r>
              <a:rPr lang="en-US" dirty="0" smtClean="0"/>
              <a:t> – Ok, ok, that’s hard!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Environment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0712"/>
            <a:fld id="{5F72BF08-987A-400D-B84D-00804058B8E6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defTabSz="910712"/>
              <a:t>16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679"/>
            <a:ext cx="138582" cy="34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34295" rIns="68589" bIns="3429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2950"/>
            <a:ext cx="6858000" cy="43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06202"/>
            <a:ext cx="138582" cy="34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34295" rIns="68589" bIns="3429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545" y="-1679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MDM platform leveraging Big Data for staging </a:t>
            </a:r>
            <a:r>
              <a:rPr lang="en-US" sz="1800" smtClean="0"/>
              <a:t>and consumption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 noChangeAspect="1"/>
          </p:cNvSpPr>
          <p:nvPr>
            <p:ph type="sldNum" sz="quarter" idx="12"/>
          </p:nvPr>
        </p:nvSpPr>
        <p:spPr>
          <a:xfrm>
            <a:off x="7010400" y="4857750"/>
            <a:ext cx="2133600" cy="273844"/>
          </a:xfrm>
        </p:spPr>
        <p:txBody>
          <a:bodyPr/>
          <a:lstStyle/>
          <a:p>
            <a:fld id="{5F72BF08-987A-400D-B84D-00804058B8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7696200" y="1939826"/>
            <a:ext cx="141256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i="1" dirty="0"/>
              <a:t>Downstream apps</a:t>
            </a:r>
          </a:p>
          <a:p>
            <a:r>
              <a:rPr lang="en-US" sz="1200" dirty="0" smtClean="0"/>
              <a:t>Provider relations</a:t>
            </a:r>
          </a:p>
          <a:p>
            <a:r>
              <a:rPr lang="en-US" sz="1200" dirty="0" smtClean="0"/>
              <a:t>Claims adjudication</a:t>
            </a:r>
          </a:p>
          <a:p>
            <a:endParaRPr lang="en-US" sz="1200" dirty="0" smtClean="0"/>
          </a:p>
          <a:p>
            <a:r>
              <a:rPr lang="en-US" sz="1200" b="1" i="1" dirty="0" smtClean="0"/>
              <a:t>Analytics</a:t>
            </a:r>
          </a:p>
          <a:p>
            <a:r>
              <a:rPr lang="en-US" sz="1200" dirty="0" smtClean="0"/>
              <a:t>Data warehouses</a:t>
            </a:r>
          </a:p>
          <a:p>
            <a:r>
              <a:rPr lang="en-US" sz="1200" dirty="0" smtClean="0"/>
              <a:t>Data marts</a:t>
            </a:r>
          </a:p>
          <a:p>
            <a:endParaRPr lang="en-US" sz="1200" dirty="0"/>
          </a:p>
          <a:p>
            <a:r>
              <a:rPr lang="en-US" sz="1200" b="1" i="1" dirty="0" smtClean="0"/>
              <a:t>External</a:t>
            </a:r>
          </a:p>
          <a:p>
            <a:r>
              <a:rPr lang="en-US" sz="1200" dirty="0" smtClean="0"/>
              <a:t>Provider &amp; member portals</a:t>
            </a:r>
          </a:p>
          <a:p>
            <a:r>
              <a:rPr lang="en-US" sz="1200" dirty="0" smtClean="0"/>
              <a:t>Reimbursement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209800" y="1493302"/>
            <a:ext cx="4724398" cy="3200400"/>
            <a:chOff x="2209800" y="1352550"/>
            <a:chExt cx="4724400" cy="3200400"/>
          </a:xfrm>
        </p:grpSpPr>
        <p:sp>
          <p:nvSpPr>
            <p:cNvPr id="11" name="Rounded Rectangle 29"/>
            <p:cNvSpPr/>
            <p:nvPr/>
          </p:nvSpPr>
          <p:spPr>
            <a:xfrm>
              <a:off x="2209800" y="1534371"/>
              <a:ext cx="4724400" cy="2745392"/>
            </a:xfrm>
            <a:prstGeom prst="rect">
              <a:avLst/>
            </a:prstGeom>
            <a:gradFill flip="none" rotWithShape="1">
              <a:gsLst>
                <a:gs pos="0">
                  <a:srgbClr val="00AEF0">
                    <a:alpha val="23000"/>
                  </a:srgbClr>
                </a:gs>
                <a:gs pos="20000">
                  <a:schemeClr val="bg1"/>
                </a:gs>
                <a:gs pos="80000">
                  <a:schemeClr val="bg1"/>
                </a:gs>
                <a:gs pos="100000">
                  <a:srgbClr val="00AEF0">
                    <a:alpha val="23000"/>
                  </a:srgbClr>
                </a:gs>
              </a:gsLst>
              <a:lin ang="0" scaled="1"/>
              <a:tileRect/>
            </a:gradFill>
            <a:ln w="34925">
              <a:solidFill>
                <a:srgbClr val="00A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37188" y="1534371"/>
              <a:ext cx="4672073" cy="2745392"/>
              <a:chOff x="2237188" y="1534371"/>
              <a:chExt cx="4672073" cy="2745392"/>
            </a:xfrm>
          </p:grpSpPr>
          <p:sp>
            <p:nvSpPr>
              <p:cNvPr id="14" name="TextBox 13"/>
              <p:cNvSpPr txBox="1"/>
              <p:nvPr/>
            </p:nvSpPr>
            <p:spPr>
              <a:xfrm rot="5400000">
                <a:off x="1159898" y="2611661"/>
                <a:ext cx="2745392" cy="59081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400" dirty="0" smtClean="0"/>
                  <a:t>Subject Oriented Data On Ramp</a:t>
                </a:r>
              </a:p>
              <a:p>
                <a:pPr algn="ctr"/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5400000">
                <a:off x="5241160" y="2611661"/>
                <a:ext cx="2745392" cy="59081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400" dirty="0" smtClean="0"/>
                  <a:t>Consumption: </a:t>
                </a:r>
              </a:p>
              <a:p>
                <a:pPr algn="ctr"/>
                <a:r>
                  <a:rPr lang="en-US" sz="1400" dirty="0" smtClean="0"/>
                  <a:t>HEDIS Grouper, CCD, views, etc.</a:t>
                </a:r>
                <a:endParaRPr lang="en-US" sz="1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828000" y="1352550"/>
              <a:ext cx="3473111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543050" y="1021964"/>
            <a:ext cx="6065517" cy="4051710"/>
            <a:chOff x="1543050" y="881212"/>
            <a:chExt cx="6065520" cy="4051710"/>
          </a:xfrm>
        </p:grpSpPr>
        <p:grpSp>
          <p:nvGrpSpPr>
            <p:cNvPr id="17" name="Group 16"/>
            <p:cNvGrpSpPr/>
            <p:nvPr/>
          </p:nvGrpSpPr>
          <p:grpSpPr>
            <a:xfrm>
              <a:off x="1543050" y="881212"/>
              <a:ext cx="6065520" cy="4051710"/>
              <a:chOff x="1543050" y="881212"/>
              <a:chExt cx="6065520" cy="405171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828002" y="881212"/>
                <a:ext cx="3489222" cy="4051710"/>
                <a:chOff x="2828002" y="881212"/>
                <a:chExt cx="3489222" cy="405171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2828004" y="881212"/>
                  <a:ext cx="3487993" cy="4051710"/>
                </a:xfrm>
                <a:prstGeom prst="roundRect">
                  <a:avLst>
                    <a:gd name="adj" fmla="val 8210"/>
                  </a:avLst>
                </a:prstGeom>
                <a:gradFill flip="none" rotWithShape="1">
                  <a:gsLst>
                    <a:gs pos="0">
                      <a:srgbClr val="00AEF0">
                        <a:alpha val="23000"/>
                      </a:srgbClr>
                    </a:gs>
                    <a:gs pos="20000">
                      <a:schemeClr val="bg1"/>
                    </a:gs>
                    <a:gs pos="80000">
                      <a:schemeClr val="bg1"/>
                    </a:gs>
                    <a:gs pos="100000">
                      <a:srgbClr val="00AEF0">
                        <a:alpha val="23000"/>
                      </a:srgbClr>
                    </a:gs>
                  </a:gsLst>
                  <a:lin ang="0" scaled="1"/>
                  <a:tileRect/>
                </a:gradFill>
                <a:ln w="34925">
                  <a:solidFill>
                    <a:srgbClr val="00AE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453189" y="1053936"/>
                  <a:ext cx="2235491" cy="22354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828002" y="3547543"/>
                  <a:ext cx="3489222" cy="56644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AEF0">
                        <a:alpha val="75000"/>
                      </a:srgbClr>
                    </a:gs>
                    <a:gs pos="15000">
                      <a:schemeClr val="bg1"/>
                    </a:gs>
                    <a:gs pos="85000">
                      <a:schemeClr val="bg1"/>
                    </a:gs>
                    <a:gs pos="100000">
                      <a:srgbClr val="00AEF0">
                        <a:alpha val="7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AE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Integrate, Cleanse, 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Correlate, Steward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543050" y="2969439"/>
                <a:ext cx="6065520" cy="564121"/>
                <a:chOff x="1499142" y="2325947"/>
                <a:chExt cx="6174198" cy="564121"/>
              </a:xfrm>
            </p:grpSpPr>
            <p:sp>
              <p:nvSpPr>
                <p:cNvPr id="29" name="Arc 28"/>
                <p:cNvSpPr/>
                <p:nvPr/>
              </p:nvSpPr>
              <p:spPr>
                <a:xfrm rot="16200000" flipH="1" flipV="1">
                  <a:off x="2547965" y="1277124"/>
                  <a:ext cx="564121" cy="2661768"/>
                </a:xfrm>
                <a:prstGeom prst="arc">
                  <a:avLst/>
                </a:prstGeom>
                <a:ln w="38100">
                  <a:solidFill>
                    <a:srgbClr val="F4AE6B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16200000" flipH="1">
                  <a:off x="6060395" y="1277124"/>
                  <a:ext cx="564121" cy="2661768"/>
                </a:xfrm>
                <a:prstGeom prst="arc">
                  <a:avLst/>
                </a:prstGeom>
                <a:ln w="38100">
                  <a:solidFill>
                    <a:srgbClr val="F4AE6B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2894703" y="3839649"/>
              <a:ext cx="3354596" cy="1021321"/>
              <a:chOff x="2894703" y="3839649"/>
              <a:chExt cx="3354596" cy="102132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40036" y="4403770"/>
                <a:ext cx="1147983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Reference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data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 rot="16200000">
                <a:off x="3422710" y="3311642"/>
                <a:ext cx="564121" cy="1620136"/>
                <a:chOff x="368714" y="1"/>
                <a:chExt cx="4202224" cy="5143497"/>
              </a:xfrm>
            </p:grpSpPr>
            <p:sp>
              <p:nvSpPr>
                <p:cNvPr id="25" name="Arc 24"/>
                <p:cNvSpPr/>
                <p:nvPr/>
              </p:nvSpPr>
              <p:spPr>
                <a:xfrm flipH="1" flipV="1">
                  <a:off x="368714" y="1"/>
                  <a:ext cx="4202224" cy="1629691"/>
                </a:xfrm>
                <a:prstGeom prst="arc">
                  <a:avLst/>
                </a:prstGeom>
                <a:ln w="19050">
                  <a:solidFill>
                    <a:srgbClr val="F4AE6B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 flipH="1">
                  <a:off x="368714" y="3513807"/>
                  <a:ext cx="4202224" cy="1629691"/>
                </a:xfrm>
                <a:prstGeom prst="arc">
                  <a:avLst/>
                </a:prstGeom>
                <a:ln w="19050">
                  <a:solidFill>
                    <a:srgbClr val="F4AE6B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874496" y="4403770"/>
                <a:ext cx="1147983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Code sets: HLI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 rot="16200000">
                <a:off x="5157170" y="3311642"/>
                <a:ext cx="564121" cy="1620136"/>
                <a:chOff x="368714" y="1"/>
                <a:chExt cx="4202224" cy="5143497"/>
              </a:xfrm>
            </p:grpSpPr>
            <p:sp>
              <p:nvSpPr>
                <p:cNvPr id="23" name="Arc 22"/>
                <p:cNvSpPr/>
                <p:nvPr/>
              </p:nvSpPr>
              <p:spPr>
                <a:xfrm flipH="1" flipV="1">
                  <a:off x="368714" y="1"/>
                  <a:ext cx="4202224" cy="1629691"/>
                </a:xfrm>
                <a:prstGeom prst="arc">
                  <a:avLst/>
                </a:prstGeom>
                <a:ln w="19050">
                  <a:solidFill>
                    <a:srgbClr val="F4AE6B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 flipH="1">
                  <a:off x="368714" y="3513807"/>
                  <a:ext cx="4202224" cy="1629691"/>
                </a:xfrm>
                <a:prstGeom prst="arc">
                  <a:avLst/>
                </a:prstGeom>
                <a:ln w="19050">
                  <a:solidFill>
                    <a:srgbClr val="F4AE6B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34" name="Straight Connector 33"/>
          <p:cNvCxnSpPr>
            <a:cxnSpLocks noChangeAspect="1"/>
          </p:cNvCxnSpPr>
          <p:nvPr/>
        </p:nvCxnSpPr>
        <p:spPr>
          <a:xfrm>
            <a:off x="2828000" y="1700809"/>
            <a:ext cx="0" cy="2651755"/>
          </a:xfrm>
          <a:prstGeom prst="line">
            <a:avLst/>
          </a:prstGeom>
          <a:ln w="34925">
            <a:solidFill>
              <a:srgbClr val="E5F8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>
            <a:off x="6316321" y="1700809"/>
            <a:ext cx="0" cy="2651755"/>
          </a:xfrm>
          <a:prstGeom prst="line">
            <a:avLst/>
          </a:prstGeom>
          <a:ln w="34925">
            <a:solidFill>
              <a:srgbClr val="E5F8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0" y="1798105"/>
            <a:ext cx="1447800" cy="25083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b="1" i="1" dirty="0"/>
              <a:t>Internal data</a:t>
            </a:r>
          </a:p>
          <a:p>
            <a:r>
              <a:rPr lang="en-US" sz="1100" dirty="0"/>
              <a:t>Member (e.g., </a:t>
            </a:r>
            <a:r>
              <a:rPr lang="en-US" sz="1100" dirty="0" smtClean="0"/>
              <a:t>Initiate</a:t>
            </a:r>
            <a:r>
              <a:rPr lang="en-US" sz="1100" dirty="0"/>
              <a:t>)</a:t>
            </a:r>
          </a:p>
          <a:p>
            <a:r>
              <a:rPr lang="en-US" sz="1100" dirty="0"/>
              <a:t>Claims</a:t>
            </a:r>
          </a:p>
          <a:p>
            <a:r>
              <a:rPr lang="en-US" sz="1100" dirty="0" smtClean="0"/>
              <a:t>Eligibility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i="1" dirty="0" smtClean="0"/>
              <a:t>External data </a:t>
            </a:r>
          </a:p>
          <a:p>
            <a:r>
              <a:rPr lang="en-US" sz="1100" dirty="0" smtClean="0"/>
              <a:t>Member</a:t>
            </a:r>
          </a:p>
          <a:p>
            <a:r>
              <a:rPr lang="en-US" sz="1100" dirty="0" smtClean="0"/>
              <a:t>Administrative</a:t>
            </a:r>
          </a:p>
          <a:p>
            <a:r>
              <a:rPr lang="en-US" sz="1100" dirty="0" smtClean="0"/>
              <a:t>Clinical (CCD, HL7, etc.)</a:t>
            </a:r>
          </a:p>
          <a:p>
            <a:r>
              <a:rPr lang="en-US" sz="1100" dirty="0" smtClean="0"/>
              <a:t>Facility</a:t>
            </a:r>
          </a:p>
          <a:p>
            <a:r>
              <a:rPr lang="en-US" sz="1100" dirty="0" smtClean="0"/>
              <a:t>Provider info</a:t>
            </a:r>
            <a:endParaRPr lang="en-US" sz="1100" dirty="0"/>
          </a:p>
          <a:p>
            <a:endParaRPr lang="en-US" sz="1400" b="1" i="1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895348"/>
            <a:ext cx="2716031" cy="2731547"/>
          </a:xfrm>
          <a:prstGeom prst="rect">
            <a:avLst/>
          </a:prstGeom>
        </p:spPr>
      </p:pic>
      <p:sp>
        <p:nvSpPr>
          <p:cNvPr id="41" name="Arc 40"/>
          <p:cNvSpPr/>
          <p:nvPr/>
        </p:nvSpPr>
        <p:spPr>
          <a:xfrm flipH="1" flipV="1">
            <a:off x="368709" y="285750"/>
            <a:ext cx="4918587" cy="1371600"/>
          </a:xfrm>
          <a:prstGeom prst="arc">
            <a:avLst/>
          </a:prstGeom>
          <a:ln w="44450">
            <a:solidFill>
              <a:srgbClr val="F4AE6B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3878835" y="285750"/>
            <a:ext cx="4918587" cy="1371600"/>
          </a:xfrm>
          <a:prstGeom prst="arc">
            <a:avLst/>
          </a:prstGeom>
          <a:ln w="44450">
            <a:solidFill>
              <a:srgbClr val="F4AE6B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68709" y="4400550"/>
            <a:ext cx="8428713" cy="1371600"/>
            <a:chOff x="368709" y="4218591"/>
            <a:chExt cx="8428713" cy="1371600"/>
          </a:xfrm>
        </p:grpSpPr>
        <p:sp>
          <p:nvSpPr>
            <p:cNvPr id="44" name="Arc 43"/>
            <p:cNvSpPr/>
            <p:nvPr/>
          </p:nvSpPr>
          <p:spPr>
            <a:xfrm flipH="1">
              <a:off x="368709" y="4218591"/>
              <a:ext cx="4918587" cy="1371600"/>
            </a:xfrm>
            <a:prstGeom prst="arc">
              <a:avLst/>
            </a:prstGeom>
            <a:ln w="44450">
              <a:solidFill>
                <a:srgbClr val="F4AE6B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3878835" y="4218591"/>
              <a:ext cx="4918587" cy="1371600"/>
            </a:xfrm>
            <a:prstGeom prst="arc">
              <a:avLst/>
            </a:prstGeom>
            <a:ln w="44450">
              <a:solidFill>
                <a:srgbClr val="F4AE6B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5143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| Pre-built </a:t>
            </a:r>
            <a:r>
              <a:rPr lang="en-US" sz="1200" dirty="0"/>
              <a:t>data models for </a:t>
            </a:r>
            <a:r>
              <a:rPr lang="en-US" sz="1200" dirty="0" smtClean="0"/>
              <a:t> </a:t>
            </a:r>
            <a:r>
              <a:rPr lang="en-US" sz="1200" dirty="0"/>
              <a:t>mastered and transactional </a:t>
            </a:r>
            <a:r>
              <a:rPr lang="en-US" sz="1200" dirty="0" smtClean="0"/>
              <a:t>domains | Pre-built </a:t>
            </a:r>
            <a:r>
              <a:rPr lang="en-US" sz="1200" dirty="0"/>
              <a:t>processing, quality, mastering, </a:t>
            </a:r>
            <a:r>
              <a:rPr lang="en-US" sz="1200" dirty="0" smtClean="0"/>
              <a:t>and </a:t>
            </a:r>
            <a:r>
              <a:rPr lang="en-US" sz="1200" dirty="0"/>
              <a:t>remediation </a:t>
            </a:r>
            <a:r>
              <a:rPr lang="en-US" sz="1200" dirty="0" smtClean="0"/>
              <a:t>rules | </a:t>
            </a:r>
          </a:p>
          <a:p>
            <a:pPr algn="ctr"/>
            <a:r>
              <a:rPr lang="en-US" sz="1200" dirty="0" smtClean="0"/>
              <a:t>| 360 </a:t>
            </a:r>
            <a:r>
              <a:rPr lang="en-US" sz="1200" dirty="0"/>
              <a:t>Degree View on Members and </a:t>
            </a:r>
            <a:r>
              <a:rPr lang="en-US" sz="1200" dirty="0" smtClean="0"/>
              <a:t>Providers </a:t>
            </a:r>
            <a:r>
              <a:rPr lang="en-US" sz="1200" dirty="0"/>
              <a:t>through Data and </a:t>
            </a:r>
            <a:r>
              <a:rPr lang="en-US" sz="1200" dirty="0" smtClean="0"/>
              <a:t>Analytics |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657351"/>
            <a:ext cx="762000" cy="2743200"/>
          </a:xfrm>
          <a:prstGeom prst="rect">
            <a:avLst/>
          </a:prstGeom>
          <a:solidFill>
            <a:srgbClr val="D0EBB3"/>
          </a:solidFill>
          <a:ln>
            <a:solidFill>
              <a:srgbClr val="F0F3F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 Lake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58000" y="1657351"/>
            <a:ext cx="762000" cy="2743200"/>
          </a:xfrm>
          <a:prstGeom prst="rect">
            <a:avLst/>
          </a:prstGeom>
          <a:solidFill>
            <a:srgbClr val="D0EBB3"/>
          </a:solidFill>
          <a:ln>
            <a:solidFill>
              <a:srgbClr val="F0F3F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smtClean="0"/>
              <a:t>Analytic Data Staging Environment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98" y="33620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is collaborative by 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6666"/>
          <a:stretch/>
        </p:blipFill>
        <p:spPr>
          <a:xfrm>
            <a:off x="228600" y="590550"/>
            <a:ext cx="8767444" cy="416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5525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read THIS                                                     …and join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40" y="790830"/>
            <a:ext cx="2332076" cy="349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2057400" y="102614"/>
            <a:ext cx="685800" cy="688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000" t="5033" r="8000" b="4300"/>
          <a:stretch/>
        </p:blipFill>
        <p:spPr>
          <a:xfrm>
            <a:off x="4191000" y="843465"/>
            <a:ext cx="4242412" cy="218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7073212" y="102614"/>
            <a:ext cx="685800" cy="688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301356"/>
            <a:ext cx="5838613" cy="14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4846"/>
            <a:ext cx="90963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770"/>
            <a:ext cx="9144000" cy="438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Hi, my name is Shawn, and….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95" t="1305" r="8095"/>
          <a:stretch/>
        </p:blipFill>
        <p:spPr>
          <a:xfrm>
            <a:off x="3581400" y="1276350"/>
            <a:ext cx="2209800" cy="285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749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054750" y="3033713"/>
            <a:ext cx="2860650" cy="205876"/>
          </a:xfrm>
        </p:spPr>
        <p:txBody>
          <a:bodyPr/>
          <a:lstStyle/>
          <a:p>
            <a:r>
              <a:rPr lang="en-US" sz="1400" dirty="0" smtClean="0"/>
              <a:t>Shawn S. Sutherland, CPHIMS</a:t>
            </a:r>
          </a:p>
          <a:p>
            <a:r>
              <a:rPr lang="en-US" sz="1400" dirty="0" smtClean="0"/>
              <a:t>Shawn_Sutherland@IBI.com</a:t>
            </a:r>
            <a:endParaRPr lang="en-US" sz="1400" dirty="0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Analytics Beyond the EMR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Data Governance, Enabling Technologies, and Cutting Through the Hype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71635" y="3533772"/>
            <a:ext cx="3072365" cy="527572"/>
          </a:xfrm>
        </p:spPr>
        <p:txBody>
          <a:bodyPr/>
          <a:lstStyle/>
          <a:p>
            <a:r>
              <a:rPr lang="en-US" sz="1200" dirty="0" smtClean="0"/>
              <a:t>Manager, Patient and Member Outcomes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73762" y="133350"/>
            <a:ext cx="298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Omni-HealthData™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635" y="372078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1"/>
                </a:solidFill>
              </a:rPr>
              <a:t>www.OmniHealthData.com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mage result for start with the end in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0550"/>
            <a:ext cx="6076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7527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1</a:t>
            </a:r>
            <a:r>
              <a:rPr lang="en-US" baseline="30000" dirty="0" smtClean="0"/>
              <a:t>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705378"/>
            <a:ext cx="8096250" cy="4380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7147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(and technology for lunch)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4878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clear roles for the different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 descr="Image result for clear ro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4350"/>
            <a:ext cx="58483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3051" y="3333750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Clinicians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7357" y="914400"/>
            <a:ext cx="48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IT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885949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Business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764" y="76200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– must be treated as a valued asset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 descr="Albert Einstein - We cannot solve our problems with the same thinking we used when we created 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7" y="597492"/>
            <a:ext cx="7131812" cy="42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743" y="0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Process – Nothing falls through the cracks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Image result for nothing falls through the c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6750"/>
            <a:ext cx="7391400" cy="422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527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vs downstream management </a:t>
            </a:r>
            <a:r>
              <a:rPr lang="en-US" smtClean="0"/>
              <a:t>of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AutoShape 2" descr="Image result for salmon swimming upst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salmon swimming upst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470"/>
            <a:ext cx="7391400" cy="442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012" y="145662"/>
            <a:ext cx="129063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Data, really?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F08-987A-400D-B84D-00804058B8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utoShape 2" descr="Image result for salmon swimming upst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58" y="663520"/>
            <a:ext cx="6429642" cy="434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33949"/>
            <a:ext cx="21240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and Content Page">
  <a:themeElements>
    <a:clrScheme name="Custom 1">
      <a:dk1>
        <a:srgbClr val="415D6B"/>
      </a:dk1>
      <a:lt1>
        <a:srgbClr val="FFFFFF"/>
      </a:lt1>
      <a:dk2>
        <a:srgbClr val="415D6B"/>
      </a:dk2>
      <a:lt2>
        <a:srgbClr val="CDD7D9"/>
      </a:lt2>
      <a:accent1>
        <a:srgbClr val="00A0DF"/>
      </a:accent1>
      <a:accent2>
        <a:srgbClr val="036DB2"/>
      </a:accent2>
      <a:accent3>
        <a:srgbClr val="912BA7"/>
      </a:accent3>
      <a:accent4>
        <a:srgbClr val="480C55"/>
      </a:accent4>
      <a:accent5>
        <a:srgbClr val="415D6B"/>
      </a:accent5>
      <a:accent6>
        <a:srgbClr val="FFFFFF"/>
      </a:accent6>
      <a:hlink>
        <a:srgbClr val="FFFFFF"/>
      </a:hlink>
      <a:folHlink>
        <a:srgbClr val="90B3D1"/>
      </a:folHlink>
    </a:clrScheme>
    <a:fontScheme name="IBI 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5963BABBF3C4492A3E24C963BA40A" ma:contentTypeVersion="0" ma:contentTypeDescription="Create a new document." ma:contentTypeScope="" ma:versionID="65471caab93e5840ce3f4f60dd7e4f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BCBD9-E348-45E7-847F-1E905BC9AACB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9EC048-7DBD-4206-A1C0-AD476095B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E5168-CA17-4E2A-94EE-3855A89CB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IBI_2016_black_template</Template>
  <TotalTime>3623</TotalTime>
  <Words>838</Words>
  <Application>Microsoft Office PowerPoint</Application>
  <PresentationFormat>On-screen Show (16:9)</PresentationFormat>
  <Paragraphs>277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1_Title and Content Page</vt:lpstr>
      <vt:lpstr>Analytics Beyond the EMR</vt:lpstr>
      <vt:lpstr>Hi, my name is Shawn, and….</vt:lpstr>
      <vt:lpstr>Where to begin…</vt:lpstr>
      <vt:lpstr>People 1st</vt:lpstr>
      <vt:lpstr>Define clear roles for the different stakeholders</vt:lpstr>
      <vt:lpstr>Data – must be treated as a valued asset</vt:lpstr>
      <vt:lpstr>Inclusive Process – Nothing falls through the cracks</vt:lpstr>
      <vt:lpstr>Upstream vs downstream management of data</vt:lpstr>
      <vt:lpstr>Big Data, really?</vt:lpstr>
      <vt:lpstr>Avoid the hype – There are many choices for one decision and all can go different directions</vt:lpstr>
      <vt:lpstr>Cut through the HYPE – What is Big Data?</vt:lpstr>
      <vt:lpstr>Cut through the HYPE – What is Big Data?</vt:lpstr>
      <vt:lpstr>Healthcare Variety</vt:lpstr>
      <vt:lpstr>Healthcare Variety</vt:lpstr>
      <vt:lpstr>Healthcare Variety</vt:lpstr>
      <vt:lpstr>Big Data Environment Architecture</vt:lpstr>
      <vt:lpstr>MDM platform leveraging Big Data for staging and consumption</vt:lpstr>
      <vt:lpstr>Healthcare is collaborative by nature</vt:lpstr>
      <vt:lpstr>So, read THIS                                                     …and join THEM</vt:lpstr>
      <vt:lpstr>Analytics Beyond the EMR</vt:lpstr>
    </vt:vector>
  </TitlesOfParts>
  <Company>Information Builders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Sutherland, Shawn</cp:lastModifiedBy>
  <cp:revision>351</cp:revision>
  <dcterms:created xsi:type="dcterms:W3CDTF">2016-06-07T14:34:15Z</dcterms:created>
  <dcterms:modified xsi:type="dcterms:W3CDTF">2018-03-27T02:45:03Z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0x0101008C75963BABBF3C4492A3E24C963BA40A</vt:lpwstr>
  </property>
</Properties>
</file>