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5"/>
    <p:sldMasterId id="2147483719" r:id="rId6"/>
  </p:sldMasterIdLst>
  <p:notesMasterIdLst>
    <p:notesMasterId r:id="rId38"/>
  </p:notesMasterIdLst>
  <p:sldIdLst>
    <p:sldId id="256" r:id="rId7"/>
    <p:sldId id="257" r:id="rId8"/>
    <p:sldId id="259" r:id="rId9"/>
    <p:sldId id="273" r:id="rId10"/>
    <p:sldId id="262" r:id="rId11"/>
    <p:sldId id="286" r:id="rId12"/>
    <p:sldId id="264" r:id="rId13"/>
    <p:sldId id="274" r:id="rId14"/>
    <p:sldId id="275" r:id="rId15"/>
    <p:sldId id="276" r:id="rId16"/>
    <p:sldId id="269" r:id="rId17"/>
    <p:sldId id="265" r:id="rId18"/>
    <p:sldId id="277" r:id="rId19"/>
    <p:sldId id="279" r:id="rId20"/>
    <p:sldId id="280" r:id="rId21"/>
    <p:sldId id="266" r:id="rId22"/>
    <p:sldId id="281" r:id="rId23"/>
    <p:sldId id="282" r:id="rId24"/>
    <p:sldId id="283" r:id="rId25"/>
    <p:sldId id="284" r:id="rId26"/>
    <p:sldId id="287" r:id="rId27"/>
    <p:sldId id="292" r:id="rId28"/>
    <p:sldId id="293" r:id="rId29"/>
    <p:sldId id="296" r:id="rId30"/>
    <p:sldId id="297" r:id="rId31"/>
    <p:sldId id="285" r:id="rId32"/>
    <p:sldId id="299" r:id="rId33"/>
    <p:sldId id="298" r:id="rId34"/>
    <p:sldId id="261" r:id="rId35"/>
    <p:sldId id="270" r:id="rId36"/>
    <p:sldId id="27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7F"/>
    <a:srgbClr val="004666"/>
    <a:srgbClr val="1B6167"/>
    <a:srgbClr val="439581"/>
    <a:srgbClr val="007B5B"/>
    <a:srgbClr val="00567D"/>
    <a:srgbClr val="1A7B6F"/>
    <a:srgbClr val="FFA73E"/>
    <a:srgbClr val="FFD15D"/>
    <a:srgbClr val="287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74" autoAdjust="0"/>
    <p:restoredTop sz="96404" autoAdjust="0"/>
  </p:normalViewPr>
  <p:slideViewPr>
    <p:cSldViewPr snapToGrid="0">
      <p:cViewPr varScale="1">
        <p:scale>
          <a:sx n="90" d="100"/>
          <a:sy n="90" d="100"/>
        </p:scale>
        <p:origin x="33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6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8B5EB-1117-4000-A2C6-96674A69B0F9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2AD8C-308F-4CF7-AA90-F5880204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04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A77483-458F-4999-928C-B17678267B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128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A78C44-7926-7F42-8268-7E4A2BBD54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709739"/>
            <a:ext cx="8059918" cy="1740472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560256"/>
            <a:ext cx="805991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91" y="6210678"/>
            <a:ext cx="1853911" cy="45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86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43000" y="1691330"/>
            <a:ext cx="10588752" cy="4709468"/>
          </a:xfrm>
        </p:spPr>
        <p:txBody>
          <a:bodyPr wrap="square"/>
          <a:lstStyle>
            <a:lvl2pPr>
              <a:buSzPct val="100000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43000" y="1142999"/>
            <a:ext cx="10588752" cy="320040"/>
          </a:xfrm>
        </p:spPr>
        <p:txBody>
          <a:bodyPr wrap="none"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987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43000" y="1142999"/>
            <a:ext cx="5029198" cy="5257799"/>
          </a:xfrm>
        </p:spPr>
        <p:txBody>
          <a:bodyPr wrap="square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705600" y="1142999"/>
            <a:ext cx="5029200" cy="5257801"/>
          </a:xfrm>
        </p:spPr>
        <p:txBody>
          <a:bodyPr wrap="square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45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wo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457199"/>
            <a:ext cx="5029198" cy="457200"/>
          </a:xfrm>
        </p:spPr>
        <p:txBody>
          <a:bodyPr wrap="none" lIns="0" tIns="0" rIns="0" bIns="0"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43000" y="1142999"/>
            <a:ext cx="5029198" cy="5257799"/>
          </a:xfrm>
        </p:spPr>
        <p:txBody>
          <a:bodyPr wrap="square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705600" y="1142999"/>
            <a:ext cx="5029200" cy="5257799"/>
          </a:xfrm>
        </p:spPr>
        <p:txBody>
          <a:bodyPr wrap="square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705600" y="457199"/>
            <a:ext cx="5029200" cy="457200"/>
          </a:xfrm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3600" b="1" dirty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75835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43000" y="1691331"/>
            <a:ext cx="5029198" cy="4709468"/>
          </a:xfrm>
        </p:spPr>
        <p:txBody>
          <a:bodyPr wrap="square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705600" y="1691330"/>
            <a:ext cx="5029198" cy="4709467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43000" y="1142999"/>
            <a:ext cx="10588752" cy="320040"/>
          </a:xfrm>
        </p:spPr>
        <p:txBody>
          <a:bodyPr wrap="square"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334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43000" y="1691330"/>
            <a:ext cx="5029200" cy="4480870"/>
          </a:xfrm>
        </p:spPr>
        <p:txBody>
          <a:bodyPr wrap="square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705600" y="1690398"/>
            <a:ext cx="5029200" cy="4481802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43000" y="1142999"/>
            <a:ext cx="5029200" cy="320040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705600" y="1142379"/>
            <a:ext cx="5029200" cy="320040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525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with Imag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57199"/>
            <a:ext cx="10588752" cy="457200"/>
          </a:xfrm>
        </p:spPr>
        <p:txBody>
          <a:bodyPr wrap="none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143000"/>
            <a:ext cx="5026152" cy="5257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6702552" y="1143000"/>
            <a:ext cx="5029200" cy="5261844"/>
          </a:xfrm>
          <a:solidFill>
            <a:schemeClr val="accent6">
              <a:lumMod val="40000"/>
              <a:lumOff val="60000"/>
            </a:schemeClr>
          </a:solidFill>
          <a:ln w="63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 sz="18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 lvl="0" algn="ctr"/>
            <a:r>
              <a:rPr lang="en-US"/>
              <a:t>Drag picture to placeholder or click icon to add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243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with Imag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2552" y="1142999"/>
            <a:ext cx="5029199" cy="5257799"/>
          </a:xfrm>
        </p:spPr>
        <p:txBody>
          <a:bodyPr wrap="square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1139952" y="1142999"/>
            <a:ext cx="5029199" cy="5257799"/>
          </a:xfrm>
          <a:solidFill>
            <a:schemeClr val="accent6">
              <a:lumMod val="40000"/>
              <a:lumOff val="60000"/>
            </a:schemeClr>
          </a:solidFill>
          <a:ln w="63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 sz="18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 lvl="0" algn="ctr"/>
            <a:r>
              <a:rPr lang="en-US"/>
              <a:t>Drag picture to placeholder or click icon to add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08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with Imag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6702552" y="0"/>
            <a:ext cx="5641848" cy="6858000"/>
          </a:xfrm>
          <a:solidFill>
            <a:schemeClr val="accent6">
              <a:lumMod val="40000"/>
              <a:lumOff val="6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 lvl="0" algn="ctr"/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457200"/>
            <a:ext cx="5029200" cy="457200"/>
          </a:xfrm>
        </p:spPr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43000" y="1142999"/>
            <a:ext cx="5029200" cy="5257799"/>
          </a:xfrm>
        </p:spPr>
        <p:txBody>
          <a:bodyPr wrap="square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1FB10485-29F8-E14F-B0A8-5FDF35AD45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1" y="6400799"/>
            <a:ext cx="685800" cy="457201"/>
          </a:xfrm>
        </p:spPr>
        <p:txBody>
          <a:bodyPr/>
          <a:lstStyle/>
          <a:p>
            <a:fld id="{59AAA9D0-25F1-44A0-B71A-2301059DA7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279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with Imag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-3718"/>
            <a:ext cx="5481914" cy="6858000"/>
          </a:xfrm>
          <a:solidFill>
            <a:schemeClr val="accent6">
              <a:lumMod val="40000"/>
              <a:lumOff val="6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 lvl="0" algn="ctr"/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2552" y="457200"/>
            <a:ext cx="5029200" cy="457200"/>
          </a:xfrm>
        </p:spPr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2552" y="1142999"/>
            <a:ext cx="5027894" cy="5257800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CBC247B-69A2-3043-98D4-0819DFC34D2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318" y="6400799"/>
            <a:ext cx="685800" cy="457201"/>
          </a:xfrm>
        </p:spPr>
        <p:txBody>
          <a:bodyPr/>
          <a:lstStyle/>
          <a:p>
            <a:fld id="{59AAA9D0-25F1-44A0-B71A-2301059DA7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551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1143000" y="1142999"/>
            <a:ext cx="10588752" cy="5257799"/>
          </a:xfrm>
          <a:solidFill>
            <a:schemeClr val="accent6">
              <a:lumMod val="40000"/>
              <a:lumOff val="60000"/>
            </a:schemeClr>
          </a:solidFill>
          <a:ln w="63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 sz="18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 lvl="0" algn="ctr"/>
            <a:r>
              <a:rPr lang="en-US"/>
              <a:t>Drag picture to placeholder or click icon to add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604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4000" cy="6858000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5699311" y="696708"/>
            <a:ext cx="5654490" cy="54645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2606" y="2161807"/>
            <a:ext cx="4782065" cy="606107"/>
          </a:xfrm>
        </p:spPr>
        <p:txBody>
          <a:bodyPr anchor="ctr" anchorCtr="0">
            <a:noAutofit/>
          </a:bodyPr>
          <a:lstStyle>
            <a:lvl1pPr algn="ctr">
              <a:defRPr lang="en-US" sz="4000" i="0">
                <a:solidFill>
                  <a:schemeClr val="bg1"/>
                </a:solidFill>
                <a:cs typeface="Arial Bold"/>
              </a:defRPr>
            </a:lvl1pPr>
          </a:lstStyle>
          <a:p>
            <a:pPr marL="0" lvl="0" algn="ctr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Agenda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29" y="6074875"/>
            <a:ext cx="2112617" cy="5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01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1143000" y="1691330"/>
            <a:ext cx="10588752" cy="4709469"/>
          </a:xfrm>
          <a:solidFill>
            <a:schemeClr val="accent6">
              <a:lumMod val="40000"/>
              <a:lumOff val="60000"/>
            </a:schemeClr>
          </a:solidFill>
          <a:ln w="63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 sz="18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 lvl="0" algn="ctr"/>
            <a:r>
              <a:rPr lang="en-US"/>
              <a:t>Drag picture to placeholder or click icon to add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142999"/>
            <a:ext cx="10588752" cy="320040"/>
          </a:xfrm>
        </p:spPr>
        <p:txBody>
          <a:bodyPr wrap="square"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29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1143000" y="457200"/>
            <a:ext cx="10588752" cy="5943599"/>
          </a:xfrm>
          <a:solidFill>
            <a:schemeClr val="accent6">
              <a:lumMod val="40000"/>
              <a:lumOff val="60000"/>
            </a:schemeClr>
          </a:solidFill>
          <a:ln w="63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 sz="1800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 lvl="0" algn="ctr"/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43585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057400" y="1683716"/>
            <a:ext cx="8720849" cy="2869996"/>
          </a:xfrm>
        </p:spPr>
        <p:txBody>
          <a:bodyPr>
            <a:noAutofit/>
          </a:bodyPr>
          <a:lstStyle>
            <a:lvl1pPr>
              <a:defRPr sz="2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302466" y="4553712"/>
            <a:ext cx="4475783" cy="1330779"/>
          </a:xfrm>
        </p:spPr>
        <p:txBody>
          <a:bodyPr/>
          <a:lstStyle>
            <a:lvl1pPr>
              <a:spcBef>
                <a:spcPts val="300"/>
              </a:spcBef>
              <a:defRPr sz="2000" baseline="0"/>
            </a:lvl1pPr>
          </a:lstStyle>
          <a:p>
            <a:pPr lvl="0"/>
            <a:r>
              <a:rPr lang="en-US" dirty="0"/>
              <a:t>Latin Babbler</a:t>
            </a:r>
          </a:p>
          <a:p>
            <a:pPr lvl="0"/>
            <a:r>
              <a:rPr lang="en-US" dirty="0"/>
              <a:t>Some ancient 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934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882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43000" y="1142999"/>
            <a:ext cx="10588752" cy="320040"/>
          </a:xfrm>
        </p:spPr>
        <p:txBody>
          <a:bodyPr wrap="square"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959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80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ean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4691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3"/>
            <a:ext cx="12192000" cy="685800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3901463" y="601723"/>
            <a:ext cx="8046633" cy="67511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0AEEF"/>
                </a:solidFill>
                <a:latin typeface="+mj-lt"/>
                <a:ea typeface="+mj-ea"/>
                <a:cs typeface="Arial Bold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892702" y="4714959"/>
            <a:ext cx="8046634" cy="5162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Arial"/>
              <a:buNone/>
              <a:defRPr lang="en-US" sz="2400" b="0" i="0" kern="1200" dirty="0">
                <a:solidFill>
                  <a:schemeClr val="accent1"/>
                </a:solidFill>
                <a:latin typeface="+mj-lt"/>
                <a:ea typeface="+mn-ea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Presenter 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901462" y="5520615"/>
            <a:ext cx="8046634" cy="34094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5" y="2017993"/>
            <a:ext cx="4389072" cy="1955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 userDrawn="1"/>
        </p:nvSpPr>
        <p:spPr>
          <a:xfrm>
            <a:off x="401762" y="6487074"/>
            <a:ext cx="2498967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 defTabSz="914400">
              <a:defRPr/>
            </a:pPr>
            <a:r>
              <a:rPr lang="en-US" sz="1200" b="0" i="0" dirty="0">
                <a:solidFill>
                  <a:schemeClr val="bg1">
                    <a:alpha val="90000"/>
                  </a:schemeClr>
                </a:solidFill>
                <a:effectLst/>
                <a:cs typeface="Arial"/>
              </a:rPr>
              <a:t>#</a:t>
            </a:r>
            <a:r>
              <a:rPr lang="en-US" sz="1200" b="0" i="0" dirty="0">
                <a:solidFill>
                  <a:schemeClr val="accent1">
                    <a:alpha val="90000"/>
                  </a:schemeClr>
                </a:solidFill>
                <a:effectLst/>
                <a:cs typeface="Arial"/>
              </a:rPr>
              <a:t>#HASUMMIT17</a:t>
            </a:r>
          </a:p>
        </p:txBody>
      </p:sp>
      <p:pic>
        <p:nvPicPr>
          <p:cNvPr id="10" name="Picture 9" descr="https://pbs.twimg.com/profile_images/666407537084796928/YBGgi9B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76" y="6450327"/>
            <a:ext cx="399399" cy="39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728338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"/>
          <a:stretch/>
        </p:blipFill>
        <p:spPr>
          <a:xfrm>
            <a:off x="0" y="-34500"/>
            <a:ext cx="12192000" cy="6892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866481" y="3048000"/>
            <a:ext cx="10485120" cy="67511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ts val="0"/>
              </a:spcBef>
              <a:buNone/>
              <a:defRPr lang="en-US" sz="3200" b="1" i="0" kern="1200" dirty="0">
                <a:solidFill>
                  <a:schemeClr val="accent1"/>
                </a:solidFill>
                <a:latin typeface="+mj-lt"/>
                <a:ea typeface="+mj-ea"/>
                <a:cs typeface="Arial Bold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3440" y="4191000"/>
            <a:ext cx="10485120" cy="5162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Arial"/>
              <a:buNone/>
              <a:defRPr lang="en-US" sz="2400" b="0" i="0" kern="1200" dirty="0">
                <a:solidFill>
                  <a:schemeClr val="accent1"/>
                </a:solidFill>
                <a:latin typeface="+mj-lt"/>
                <a:ea typeface="+mn-ea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Presenter name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53029" y="5003803"/>
            <a:ext cx="10485967" cy="34094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Presenter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708" y="349062"/>
            <a:ext cx="5010838" cy="22292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/>
          <p:cNvGrpSpPr/>
          <p:nvPr userDrawn="1"/>
        </p:nvGrpSpPr>
        <p:grpSpPr>
          <a:xfrm>
            <a:off x="162576" y="6450327"/>
            <a:ext cx="2738153" cy="399399"/>
            <a:chOff x="162576" y="6450327"/>
            <a:chExt cx="2738153" cy="399399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401762" y="6487074"/>
              <a:ext cx="2498967" cy="2769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 defTabSz="914400">
                <a:defRPr/>
              </a:pPr>
              <a:r>
                <a:rPr lang="en-US" sz="1200" b="0" i="0" dirty="0">
                  <a:solidFill>
                    <a:schemeClr val="bg1">
                      <a:alpha val="90000"/>
                    </a:schemeClr>
                  </a:solidFill>
                  <a:effectLst/>
                  <a:cs typeface="Arial"/>
                </a:rPr>
                <a:t>#</a:t>
              </a:r>
              <a:r>
                <a:rPr lang="en-US" sz="1200" b="0" i="0" dirty="0">
                  <a:solidFill>
                    <a:schemeClr val="accent1">
                      <a:alpha val="90000"/>
                    </a:schemeClr>
                  </a:solidFill>
                  <a:effectLst/>
                  <a:cs typeface="Arial"/>
                </a:rPr>
                <a:t>#HASUMMIT17</a:t>
              </a:r>
            </a:p>
          </p:txBody>
        </p:sp>
        <p:pic>
          <p:nvPicPr>
            <p:cNvPr id="14" name="Picture 13" descr="https://pbs.twimg.com/profile_images/666407537084796928/YBGgi9B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76" y="6450327"/>
              <a:ext cx="399399" cy="399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656298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853439" y="421210"/>
            <a:ext cx="10485120" cy="41857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32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853440" y="1143003"/>
            <a:ext cx="10485120" cy="4879340"/>
          </a:xfrm>
          <a:prstGeom prst="rect">
            <a:avLst/>
          </a:prstGeom>
        </p:spPr>
        <p:txBody>
          <a:bodyPr>
            <a:normAutofit/>
          </a:bodyPr>
          <a:lstStyle>
            <a:lvl1pPr marL="344488" indent="-344488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  <a:lvl2pPr marL="801688" indent="-396875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2pPr>
            <a:lvl3pPr marL="1198563" indent="-282575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SzPct val="90000"/>
              <a:buFont typeface="Calibri Light" panose="020F0302020204030204" pitchFamily="34" charset="0"/>
              <a:buChar char="-"/>
              <a:defRPr sz="1800"/>
            </a:lvl3pPr>
            <a:lvl4pPr marL="877824" indent="0">
              <a:lnSpc>
                <a:spcPct val="100000"/>
              </a:lnSpc>
              <a:buNone/>
              <a:defRPr sz="20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50" y="6048876"/>
            <a:ext cx="1241825" cy="553368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162576" y="6450327"/>
            <a:ext cx="2738153" cy="399399"/>
            <a:chOff x="162576" y="6450327"/>
            <a:chExt cx="2738153" cy="399399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401762" y="6487074"/>
              <a:ext cx="2498967" cy="2769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 defTabSz="914400">
                <a:defRPr/>
              </a:pPr>
              <a:r>
                <a:rPr lang="en-US" sz="1200" b="0" i="0" dirty="0">
                  <a:solidFill>
                    <a:schemeClr val="bg1">
                      <a:alpha val="90000"/>
                    </a:schemeClr>
                  </a:solidFill>
                  <a:effectLst/>
                  <a:cs typeface="Arial"/>
                </a:rPr>
                <a:t>#</a:t>
              </a:r>
              <a:r>
                <a:rPr lang="en-US" sz="1200" b="0" i="0" dirty="0">
                  <a:solidFill>
                    <a:schemeClr val="accent1">
                      <a:alpha val="90000"/>
                    </a:schemeClr>
                  </a:solidFill>
                  <a:effectLst/>
                  <a:cs typeface="Arial"/>
                </a:rPr>
                <a:t>#HASUMMIT17</a:t>
              </a:r>
            </a:p>
          </p:txBody>
        </p:sp>
        <p:pic>
          <p:nvPicPr>
            <p:cNvPr id="9" name="Picture 8" descr="https://pbs.twimg.com/profile_images/666407537084796928/YBGgi9B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76" y="6450327"/>
              <a:ext cx="399399" cy="399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828222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4035319" y="1245640"/>
            <a:ext cx="4448160" cy="4448158"/>
          </a:xfrm>
          <a:prstGeom prst="ellips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5318" y="2645721"/>
            <a:ext cx="4448161" cy="156655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91" y="6210678"/>
            <a:ext cx="1853911" cy="45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422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w/Subtitle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50" y="6048876"/>
            <a:ext cx="1241825" cy="553368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162576" y="6450327"/>
            <a:ext cx="2738153" cy="399399"/>
            <a:chOff x="162576" y="6450327"/>
            <a:chExt cx="2738153" cy="399399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401762" y="6487074"/>
              <a:ext cx="2498967" cy="2769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 defTabSz="914400">
                <a:defRPr/>
              </a:pPr>
              <a:r>
                <a:rPr lang="en-US" sz="1200" b="0" i="0" dirty="0">
                  <a:solidFill>
                    <a:schemeClr val="bg1">
                      <a:alpha val="90000"/>
                    </a:schemeClr>
                  </a:solidFill>
                  <a:effectLst/>
                  <a:cs typeface="Arial"/>
                </a:rPr>
                <a:t>#</a:t>
              </a:r>
              <a:r>
                <a:rPr lang="en-US" sz="1200" b="0" i="0" dirty="0">
                  <a:solidFill>
                    <a:schemeClr val="accent1">
                      <a:alpha val="90000"/>
                    </a:schemeClr>
                  </a:solidFill>
                  <a:effectLst/>
                  <a:cs typeface="Arial"/>
                </a:rPr>
                <a:t>#HASUMMIT17</a:t>
              </a:r>
            </a:p>
          </p:txBody>
        </p:sp>
        <p:pic>
          <p:nvPicPr>
            <p:cNvPr id="10" name="Picture 9" descr="https://pbs.twimg.com/profile_images/666407537084796928/YBGgi9B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76" y="6450327"/>
              <a:ext cx="399399" cy="399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853439" y="421210"/>
            <a:ext cx="10485120" cy="41857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32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853440" y="1600203"/>
            <a:ext cx="10485120" cy="4422140"/>
          </a:xfrm>
          <a:prstGeom prst="rect">
            <a:avLst/>
          </a:prstGeom>
        </p:spPr>
        <p:txBody>
          <a:bodyPr>
            <a:normAutofit/>
          </a:bodyPr>
          <a:lstStyle>
            <a:lvl1pPr marL="344488" indent="-344488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  <a:lvl2pPr marL="801688" indent="-396875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2pPr>
            <a:lvl3pPr marL="1198563" indent="-282575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SzPct val="90000"/>
              <a:buFont typeface="Calibri Light" panose="020F0302020204030204" pitchFamily="34" charset="0"/>
              <a:buChar char="-"/>
              <a:defRPr sz="1800"/>
            </a:lvl3pPr>
            <a:lvl4pPr marL="877824" indent="0">
              <a:lnSpc>
                <a:spcPct val="100000"/>
              </a:lnSpc>
              <a:buNone/>
              <a:defRPr sz="20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853029" y="882446"/>
            <a:ext cx="10485967" cy="377903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323259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0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50" y="6048876"/>
            <a:ext cx="1241825" cy="553368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162576" y="6450327"/>
            <a:ext cx="2738153" cy="399399"/>
            <a:chOff x="162576" y="6450327"/>
            <a:chExt cx="2738153" cy="399399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401762" y="6487074"/>
              <a:ext cx="2498967" cy="2769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 defTabSz="914400">
                <a:defRPr/>
              </a:pPr>
              <a:r>
                <a:rPr lang="en-US" sz="1200" b="0" i="0" dirty="0">
                  <a:solidFill>
                    <a:schemeClr val="bg1">
                      <a:alpha val="90000"/>
                    </a:schemeClr>
                  </a:solidFill>
                  <a:effectLst/>
                  <a:cs typeface="Arial"/>
                </a:rPr>
                <a:t>#</a:t>
              </a:r>
              <a:r>
                <a:rPr lang="en-US" sz="1200" b="0" i="0" dirty="0">
                  <a:solidFill>
                    <a:schemeClr val="accent1">
                      <a:alpha val="90000"/>
                    </a:schemeClr>
                  </a:solidFill>
                  <a:effectLst/>
                  <a:cs typeface="Arial"/>
                </a:rPr>
                <a:t>#HASUMMIT17</a:t>
              </a:r>
            </a:p>
          </p:txBody>
        </p:sp>
        <p:pic>
          <p:nvPicPr>
            <p:cNvPr id="11" name="Picture 10" descr="https://pbs.twimg.com/profile_images/666407537084796928/YBGgi9B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76" y="6450327"/>
              <a:ext cx="399399" cy="399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853439" y="388124"/>
            <a:ext cx="10485120" cy="48474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3600" dirty="0">
                <a:solidFill>
                  <a:srgbClr val="00AEEF"/>
                </a:solidFill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853439" y="1160252"/>
            <a:ext cx="5120640" cy="4937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2800">
                <a:solidFill>
                  <a:srgbClr val="00AEEF"/>
                </a:solidFill>
              </a:defRPr>
            </a:lvl1pPr>
            <a:lvl2pPr marL="801688" indent="-396875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</a:defRPr>
            </a:lvl2pPr>
            <a:lvl3pPr marL="1198563" indent="-282575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Calibri Light" panose="020F0302020204030204" pitchFamily="34" charset="0"/>
              <a:buChar char="-"/>
              <a:defRPr sz="2400"/>
            </a:lvl3pPr>
            <a:lvl4pPr marL="877824" indent="0">
              <a:lnSpc>
                <a:spcPct val="100000"/>
              </a:lnSpc>
              <a:buNone/>
              <a:defRPr sz="20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6220651" y="1160252"/>
            <a:ext cx="5120640" cy="4937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2800">
                <a:solidFill>
                  <a:srgbClr val="00AEEF"/>
                </a:solidFill>
              </a:defRPr>
            </a:lvl1pPr>
            <a:lvl2pPr marL="801688" indent="-396875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</a:defRPr>
            </a:lvl2pPr>
            <a:lvl3pPr marL="1198563" indent="-282575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Calibri Light" panose="020F0302020204030204" pitchFamily="34" charset="0"/>
              <a:buChar char="-"/>
              <a:defRPr sz="2400"/>
            </a:lvl3pPr>
            <a:lvl4pPr marL="877824" indent="0">
              <a:lnSpc>
                <a:spcPct val="100000"/>
              </a:lnSpc>
              <a:buNone/>
              <a:defRPr sz="20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23875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w/Subtitle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50" y="6048876"/>
            <a:ext cx="1241825" cy="553368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162576" y="6450327"/>
            <a:ext cx="2738153" cy="399399"/>
            <a:chOff x="162576" y="6450327"/>
            <a:chExt cx="2738153" cy="399399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401762" y="6487074"/>
              <a:ext cx="2498967" cy="2769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 defTabSz="914400">
                <a:defRPr/>
              </a:pPr>
              <a:r>
                <a:rPr lang="en-US" sz="1200" b="0" i="0" dirty="0">
                  <a:solidFill>
                    <a:schemeClr val="bg1">
                      <a:alpha val="90000"/>
                    </a:schemeClr>
                  </a:solidFill>
                  <a:effectLst/>
                  <a:cs typeface="Arial"/>
                </a:rPr>
                <a:t>#</a:t>
              </a:r>
              <a:r>
                <a:rPr lang="en-US" sz="1200" b="0" i="0" dirty="0">
                  <a:solidFill>
                    <a:schemeClr val="accent1">
                      <a:alpha val="90000"/>
                    </a:schemeClr>
                  </a:solidFill>
                  <a:effectLst/>
                  <a:cs typeface="Arial"/>
                </a:rPr>
                <a:t>#HASUMMIT17</a:t>
              </a:r>
            </a:p>
          </p:txBody>
        </p:sp>
        <p:pic>
          <p:nvPicPr>
            <p:cNvPr id="12" name="Picture 11" descr="https://pbs.twimg.com/profile_images/666407537084796928/YBGgi9B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76" y="6450327"/>
              <a:ext cx="399399" cy="399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853439" y="388124"/>
            <a:ext cx="10485120" cy="48474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3600" dirty="0">
                <a:solidFill>
                  <a:srgbClr val="00AEEF"/>
                </a:solidFill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853029" y="882446"/>
            <a:ext cx="10485967" cy="377903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/>
          </p:nvPr>
        </p:nvSpPr>
        <p:spPr>
          <a:xfrm>
            <a:off x="864940" y="1617455"/>
            <a:ext cx="5120640" cy="4497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2800">
                <a:solidFill>
                  <a:srgbClr val="00AEEF"/>
                </a:solidFill>
              </a:defRPr>
            </a:lvl1pPr>
            <a:lvl2pPr marL="801688" indent="-396875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</a:defRPr>
            </a:lvl2pPr>
            <a:lvl3pPr marL="1198563" indent="-282575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Calibri Light" panose="020F0302020204030204" pitchFamily="34" charset="0"/>
              <a:buChar char="-"/>
              <a:defRPr sz="2400"/>
            </a:lvl3pPr>
            <a:lvl4pPr marL="877824" indent="0">
              <a:lnSpc>
                <a:spcPct val="100000"/>
              </a:lnSpc>
              <a:buNone/>
              <a:defRPr sz="20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/>
          </p:nvPr>
        </p:nvSpPr>
        <p:spPr>
          <a:xfrm>
            <a:off x="6217919" y="1617455"/>
            <a:ext cx="5120640" cy="4497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2800">
                <a:solidFill>
                  <a:srgbClr val="00AEEF"/>
                </a:solidFill>
              </a:defRPr>
            </a:lvl1pPr>
            <a:lvl2pPr marL="801688" indent="-396875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</a:defRPr>
            </a:lvl2pPr>
            <a:lvl3pPr marL="1198563" indent="-282575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Calibri Light" panose="020F0302020204030204" pitchFamily="34" charset="0"/>
              <a:buChar char="-"/>
              <a:defRPr sz="2400"/>
            </a:lvl3pPr>
            <a:lvl4pPr marL="877824" indent="0">
              <a:lnSpc>
                <a:spcPct val="100000"/>
              </a:lnSpc>
              <a:buNone/>
              <a:defRPr sz="20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93591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0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w/2 Subtitle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50" y="6048876"/>
            <a:ext cx="1241825" cy="553368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162576" y="6450327"/>
            <a:ext cx="2738153" cy="399399"/>
            <a:chOff x="162576" y="6450327"/>
            <a:chExt cx="2738153" cy="399399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401762" y="6487074"/>
              <a:ext cx="2498967" cy="2769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 defTabSz="914400">
                <a:defRPr/>
              </a:pPr>
              <a:r>
                <a:rPr lang="en-US" sz="1200" b="0" i="0" dirty="0">
                  <a:solidFill>
                    <a:schemeClr val="bg1">
                      <a:alpha val="90000"/>
                    </a:schemeClr>
                  </a:solidFill>
                  <a:effectLst/>
                  <a:cs typeface="Arial"/>
                </a:rPr>
                <a:t>#</a:t>
              </a:r>
              <a:r>
                <a:rPr lang="en-US" sz="1200" b="0" i="0" dirty="0">
                  <a:solidFill>
                    <a:schemeClr val="accent1">
                      <a:alpha val="90000"/>
                    </a:schemeClr>
                  </a:solidFill>
                  <a:effectLst/>
                  <a:cs typeface="Arial"/>
                </a:rPr>
                <a:t>#HASUMMIT17</a:t>
              </a:r>
            </a:p>
          </p:txBody>
        </p:sp>
        <p:pic>
          <p:nvPicPr>
            <p:cNvPr id="13" name="Picture 12" descr="https://pbs.twimg.com/profile_images/666407537084796928/YBGgi9B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76" y="6450327"/>
              <a:ext cx="399399" cy="399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853439" y="388124"/>
            <a:ext cx="10485120" cy="48474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3600" dirty="0">
                <a:solidFill>
                  <a:srgbClr val="00AEEF"/>
                </a:solidFill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853017" y="882446"/>
            <a:ext cx="5120640" cy="377903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/>
          </p:nvPr>
        </p:nvSpPr>
        <p:spPr>
          <a:xfrm>
            <a:off x="864940" y="1617455"/>
            <a:ext cx="5120640" cy="4497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2800">
                <a:solidFill>
                  <a:srgbClr val="00AEEF"/>
                </a:solidFill>
              </a:defRPr>
            </a:lvl1pPr>
            <a:lvl2pPr marL="801688" indent="-396875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Pct val="9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1198563" indent="-282575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Calibri Light" panose="020F0302020204030204" pitchFamily="34" charset="0"/>
              <a:buChar char="-"/>
              <a:defRPr sz="2400"/>
            </a:lvl3pPr>
            <a:lvl4pPr marL="877824" indent="0">
              <a:lnSpc>
                <a:spcPct val="100000"/>
              </a:lnSpc>
              <a:buNone/>
              <a:defRPr sz="20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/>
          </p:nvPr>
        </p:nvSpPr>
        <p:spPr>
          <a:xfrm>
            <a:off x="6217919" y="1617455"/>
            <a:ext cx="5120640" cy="4497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2800">
                <a:solidFill>
                  <a:srgbClr val="00AEEF"/>
                </a:solidFill>
              </a:defRPr>
            </a:lvl1pPr>
            <a:lvl2pPr marL="801688" indent="-396875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Pct val="90000"/>
              <a:buFont typeface="Wingdings" panose="05000000000000000000" pitchFamily="2" charset="2"/>
              <a:buChar char="§"/>
              <a:defRPr sz="2800">
                <a:solidFill>
                  <a:srgbClr val="00AEEF"/>
                </a:solidFill>
              </a:defRPr>
            </a:lvl2pPr>
            <a:lvl3pPr marL="1198563" indent="-282575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SzPct val="90000"/>
              <a:buFont typeface="Calibri Light" panose="020F0302020204030204" pitchFamily="34" charset="0"/>
              <a:buChar char="-"/>
              <a:defRPr sz="2400"/>
            </a:lvl3pPr>
            <a:lvl4pPr marL="877824" indent="0">
              <a:lnSpc>
                <a:spcPct val="100000"/>
              </a:lnSpc>
              <a:buNone/>
              <a:defRPr sz="20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217919" y="882446"/>
            <a:ext cx="5120640" cy="377903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869672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0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853439" y="421210"/>
            <a:ext cx="10485120" cy="41857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32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50" y="6048876"/>
            <a:ext cx="1241825" cy="553368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162576" y="6450327"/>
            <a:ext cx="2738153" cy="399399"/>
            <a:chOff x="162576" y="6450327"/>
            <a:chExt cx="2738153" cy="399399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401762" y="6487074"/>
              <a:ext cx="2498967" cy="2769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 defTabSz="914400">
                <a:defRPr/>
              </a:pPr>
              <a:r>
                <a:rPr lang="en-US" sz="1200" b="0" i="0" baseline="0" dirty="0">
                  <a:solidFill>
                    <a:schemeClr val="bg1">
                      <a:alpha val="90000"/>
                    </a:schemeClr>
                  </a:solidFill>
                  <a:effectLst/>
                  <a:cs typeface="Arial"/>
                </a:rPr>
                <a:t> </a:t>
              </a:r>
              <a:r>
                <a:rPr lang="en-US" sz="1200" b="0" i="0" dirty="0">
                  <a:solidFill>
                    <a:schemeClr val="bg1">
                      <a:alpha val="90000"/>
                    </a:schemeClr>
                  </a:solidFill>
                  <a:effectLst/>
                  <a:cs typeface="Arial"/>
                </a:rPr>
                <a:t>#HASUMMIT17</a:t>
              </a:r>
            </a:p>
          </p:txBody>
        </p:sp>
        <p:pic>
          <p:nvPicPr>
            <p:cNvPr id="9" name="Picture 8" descr="https://pbs.twimg.com/profile_images/666407537084796928/YBGgi9B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76" y="6450327"/>
              <a:ext cx="399399" cy="399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569128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0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2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50" y="6048876"/>
            <a:ext cx="1241825" cy="553368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162576" y="6451049"/>
            <a:ext cx="2738153" cy="399399"/>
            <a:chOff x="162576" y="6450327"/>
            <a:chExt cx="2738153" cy="399399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401762" y="6487074"/>
              <a:ext cx="2498967" cy="2769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 defTabSz="914400">
                <a:defRPr/>
              </a:pPr>
              <a:r>
                <a:rPr lang="en-US" sz="1200" b="0" i="0" baseline="0" dirty="0">
                  <a:solidFill>
                    <a:schemeClr val="bg1"/>
                  </a:solidFill>
                  <a:effectLst/>
                  <a:cs typeface="Arial"/>
                </a:rPr>
                <a:t> </a:t>
              </a:r>
              <a:r>
                <a:rPr lang="en-US" sz="1200" b="0" i="0" dirty="0">
                  <a:solidFill>
                    <a:schemeClr val="bg1"/>
                  </a:solidFill>
                  <a:effectLst/>
                  <a:cs typeface="Arial"/>
                </a:rPr>
                <a:t>#HASUMMIT17</a:t>
              </a:r>
            </a:p>
          </p:txBody>
        </p:sp>
        <p:pic>
          <p:nvPicPr>
            <p:cNvPr id="10" name="Picture 9" descr="https://pbs.twimg.com/profile_images/666407537084796928/YBGgi9B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76" y="6450327"/>
              <a:ext cx="399399" cy="399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853439" y="421210"/>
            <a:ext cx="10485120" cy="41857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32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853029" y="882446"/>
            <a:ext cx="10485967" cy="377903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6694376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0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50" y="6048876"/>
            <a:ext cx="1241825" cy="553368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162576" y="6450327"/>
            <a:ext cx="2738153" cy="399399"/>
            <a:chOff x="162576" y="6450327"/>
            <a:chExt cx="2738153" cy="399399"/>
          </a:xfrm>
        </p:grpSpPr>
        <p:sp>
          <p:nvSpPr>
            <p:cNvPr id="6" name="TextBox 5"/>
            <p:cNvSpPr txBox="1"/>
            <p:nvPr userDrawn="1"/>
          </p:nvSpPr>
          <p:spPr>
            <a:xfrm>
              <a:off x="401762" y="6487074"/>
              <a:ext cx="2498967" cy="2769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 defTabSz="914400">
                <a:defRPr/>
              </a:pPr>
              <a:r>
                <a:rPr lang="en-US" sz="1200" b="0" i="0" dirty="0">
                  <a:solidFill>
                    <a:schemeClr val="bg1">
                      <a:alpha val="90000"/>
                    </a:schemeClr>
                  </a:solidFill>
                  <a:effectLst/>
                  <a:cs typeface="Arial"/>
                </a:rPr>
                <a:t>#</a:t>
              </a:r>
              <a:r>
                <a:rPr lang="en-US" sz="1200" b="0" i="0" dirty="0">
                  <a:solidFill>
                    <a:schemeClr val="accent1">
                      <a:alpha val="90000"/>
                    </a:schemeClr>
                  </a:solidFill>
                  <a:effectLst/>
                  <a:cs typeface="Arial"/>
                </a:rPr>
                <a:t>#HASUMMIT17</a:t>
              </a:r>
            </a:p>
          </p:txBody>
        </p:sp>
        <p:pic>
          <p:nvPicPr>
            <p:cNvPr id="7" name="Picture 6" descr="https://pbs.twimg.com/profile_images/666407537084796928/YBGgi9B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76" y="6450327"/>
              <a:ext cx="399399" cy="399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722794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o upper logo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9387804" y="-1"/>
            <a:ext cx="2804197" cy="2057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c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2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50" y="6048876"/>
            <a:ext cx="1241825" cy="553368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162576" y="6451049"/>
            <a:ext cx="2738153" cy="399399"/>
            <a:chOff x="162576" y="6450327"/>
            <a:chExt cx="2738153" cy="399399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401762" y="6487074"/>
              <a:ext cx="2498967" cy="2769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 defTabSz="914400">
                <a:defRPr/>
              </a:pPr>
              <a:r>
                <a:rPr lang="en-US" sz="1200" b="0" i="0" dirty="0">
                  <a:solidFill>
                    <a:schemeClr val="bg1">
                      <a:alpha val="90000"/>
                    </a:schemeClr>
                  </a:solidFill>
                  <a:effectLst/>
                  <a:cs typeface="Arial"/>
                </a:rPr>
                <a:t> #HASUMMIT17</a:t>
              </a:r>
            </a:p>
          </p:txBody>
        </p:sp>
        <p:pic>
          <p:nvPicPr>
            <p:cNvPr id="9" name="Picture 8" descr="https://pbs.twimg.com/profile_images/666407537084796928/YBGgi9B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76" y="6450327"/>
              <a:ext cx="399399" cy="399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59601104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"/>
          <a:stretch/>
        </p:blipFill>
        <p:spPr>
          <a:xfrm>
            <a:off x="0" y="-34500"/>
            <a:ext cx="12192000" cy="6892500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162576" y="6450327"/>
            <a:ext cx="2738153" cy="399399"/>
            <a:chOff x="162576" y="6450327"/>
            <a:chExt cx="2738153" cy="399399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401762" y="6487074"/>
              <a:ext cx="2498967" cy="2769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 defTabSz="914400">
                <a:defRPr/>
              </a:pPr>
              <a:r>
                <a:rPr lang="en-US" sz="1200" b="0" i="0" dirty="0">
                  <a:solidFill>
                    <a:schemeClr val="bg1">
                      <a:alpha val="90000"/>
                    </a:schemeClr>
                  </a:solidFill>
                  <a:effectLst/>
                  <a:cs typeface="Arial"/>
                </a:rPr>
                <a:t>#</a:t>
              </a:r>
              <a:r>
                <a:rPr lang="en-US" sz="1200" b="0" i="0" dirty="0">
                  <a:solidFill>
                    <a:schemeClr val="accent1">
                      <a:alpha val="90000"/>
                    </a:schemeClr>
                  </a:solidFill>
                  <a:effectLst/>
                  <a:cs typeface="Arial"/>
                </a:rPr>
                <a:t>#HASUMMIT17</a:t>
              </a:r>
            </a:p>
          </p:txBody>
        </p:sp>
        <p:pic>
          <p:nvPicPr>
            <p:cNvPr id="10" name="Picture 9" descr="https://pbs.twimg.com/profile_images/666407537084796928/YBGgi9BO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76" y="6450327"/>
              <a:ext cx="399399" cy="399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40303"/>
            <a:ext cx="9144000" cy="156966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50" y="6048876"/>
            <a:ext cx="1241825" cy="55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535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54774"/>
            <a:ext cx="10515600" cy="4522188"/>
          </a:xfrm>
        </p:spPr>
        <p:txBody>
          <a:bodyPr/>
          <a:lstStyle>
            <a:lvl2pPr>
              <a:buSzPct val="100000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F8CC-815E-40D7-939A-FCB5611CF2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62634"/>
            <a:ext cx="105156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14108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 userDrawn="1"/>
        </p:nvSpPr>
        <p:spPr>
          <a:xfrm>
            <a:off x="1070920" y="1998031"/>
            <a:ext cx="3185438" cy="67511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ts val="0"/>
              </a:spcBef>
              <a:buNone/>
              <a:defRPr lang="en-US" sz="2800" b="1" i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Arial Bold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1436230" y="1108181"/>
            <a:ext cx="2454818" cy="2454817"/>
          </a:xfrm>
          <a:prstGeom prst="ellips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5699311" y="696708"/>
            <a:ext cx="5654490" cy="54645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29" y="6074875"/>
            <a:ext cx="2112617" cy="5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02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DF8CC-815E-40D7-939A-FCB5611CF2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915971" y="1683716"/>
            <a:ext cx="10360058" cy="2869996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474460" y="4572000"/>
            <a:ext cx="4801569" cy="640334"/>
          </a:xfrm>
        </p:spPr>
        <p:txBody>
          <a:bodyPr/>
          <a:lstStyle/>
          <a:p>
            <a:pPr lvl="0"/>
            <a:r>
              <a:rPr lang="en-US" dirty="0"/>
              <a:t>Latin Babbler</a:t>
            </a:r>
          </a:p>
        </p:txBody>
      </p:sp>
    </p:spTree>
    <p:extLst>
      <p:ext uri="{BB962C8B-B14F-4D97-AF65-F5344CB8AC3E}">
        <p14:creationId xmlns:p14="http://schemas.microsoft.com/office/powerpoint/2010/main" val="31002231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50" y="6048876"/>
            <a:ext cx="1241825" cy="553368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162576" y="6450327"/>
            <a:ext cx="2738153" cy="399399"/>
            <a:chOff x="162576" y="6450327"/>
            <a:chExt cx="2738153" cy="399399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401762" y="6487074"/>
              <a:ext cx="2498967" cy="2769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 defTabSz="914400">
                <a:defRPr/>
              </a:pPr>
              <a:r>
                <a:rPr lang="en-US" sz="1200" b="0" i="0" dirty="0">
                  <a:solidFill>
                    <a:schemeClr val="bg1">
                      <a:alpha val="90000"/>
                    </a:schemeClr>
                  </a:solidFill>
                  <a:effectLst/>
                  <a:cs typeface="Arial"/>
                </a:rPr>
                <a:t>#</a:t>
              </a:r>
              <a:r>
                <a:rPr lang="en-US" sz="1200" b="0" i="0" dirty="0">
                  <a:solidFill>
                    <a:schemeClr val="accent1">
                      <a:alpha val="90000"/>
                    </a:schemeClr>
                  </a:solidFill>
                  <a:effectLst/>
                  <a:cs typeface="Arial"/>
                </a:rPr>
                <a:t>#HASUMMIT17</a:t>
              </a:r>
            </a:p>
          </p:txBody>
        </p:sp>
        <p:pic>
          <p:nvPicPr>
            <p:cNvPr id="9" name="Picture 8" descr="https://pbs.twimg.com/profile_images/666407537084796928/YBGgi9B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76" y="6450327"/>
              <a:ext cx="399399" cy="399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13"/>
          <p:cNvSpPr>
            <a:spLocks noGrp="1"/>
          </p:cNvSpPr>
          <p:nvPr>
            <p:ph type="title" hasCustomPrompt="1"/>
          </p:nvPr>
        </p:nvSpPr>
        <p:spPr>
          <a:xfrm>
            <a:off x="902219" y="365859"/>
            <a:ext cx="10387583" cy="52120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12001111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62635"/>
            <a:ext cx="10515600" cy="457200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8151668" y="120998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6D9A"/>
                </a:solidFill>
              </a:rPr>
              <a:t>New Generation Product Briefing</a:t>
            </a:r>
          </a:p>
        </p:txBody>
      </p:sp>
    </p:spTree>
    <p:extLst>
      <p:ext uri="{BB962C8B-B14F-4D97-AF65-F5344CB8AC3E}">
        <p14:creationId xmlns:p14="http://schemas.microsoft.com/office/powerpoint/2010/main" val="33383798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62636"/>
            <a:ext cx="5181600" cy="5114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62636"/>
            <a:ext cx="5181600" cy="5114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527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EE7E49-F5D8-2E4B-87CA-00414C9ED0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559394"/>
            <a:ext cx="7634259" cy="1740472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9" y="2409911"/>
            <a:ext cx="763426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91" y="6210678"/>
            <a:ext cx="1853911" cy="45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77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0FE5010-38C8-064C-A95B-0D0045D63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21808" cy="6857454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5699311" y="696708"/>
            <a:ext cx="5654490" cy="54645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2606" y="2161807"/>
            <a:ext cx="4782065" cy="606107"/>
          </a:xfrm>
        </p:spPr>
        <p:txBody>
          <a:bodyPr anchor="ctr" anchorCtr="0">
            <a:noAutofit/>
          </a:bodyPr>
          <a:lstStyle>
            <a:lvl1pPr algn="ctr">
              <a:defRPr lang="en-US" sz="4000" i="0">
                <a:solidFill>
                  <a:schemeClr val="bg1"/>
                </a:solidFill>
                <a:cs typeface="Arial Bold"/>
              </a:defRPr>
            </a:lvl1pPr>
          </a:lstStyle>
          <a:p>
            <a:pPr marL="0" lvl="0" algn="ctr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Agenda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29" y="6074875"/>
            <a:ext cx="2112617" cy="5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1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69A765-09E8-7A4A-A15A-FB7375DAF56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559394"/>
            <a:ext cx="8654463" cy="1740472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9" y="2429835"/>
            <a:ext cx="865446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91" y="6210678"/>
            <a:ext cx="1853911" cy="45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6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60A31D-E6EA-C146-9278-ECEA58A281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23114" cy="6859136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5699311" y="696708"/>
            <a:ext cx="5654490" cy="54645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2606" y="2161807"/>
            <a:ext cx="4782065" cy="606107"/>
          </a:xfrm>
        </p:spPr>
        <p:txBody>
          <a:bodyPr anchor="ctr" anchorCtr="0">
            <a:noAutofit/>
          </a:bodyPr>
          <a:lstStyle>
            <a:lvl1pPr algn="ctr">
              <a:defRPr lang="en-US" sz="4000" i="0">
                <a:solidFill>
                  <a:schemeClr val="bg1"/>
                </a:solidFill>
                <a:cs typeface="Arial Bold"/>
              </a:defRPr>
            </a:lvl1pPr>
          </a:lstStyle>
          <a:p>
            <a:pPr marL="0" lvl="0" algn="ctr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Agenda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29" y="6074875"/>
            <a:ext cx="2112617" cy="5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1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43000" y="1143000"/>
            <a:ext cx="10588752" cy="5257800"/>
          </a:xfrm>
        </p:spPr>
        <p:txBody>
          <a:bodyPr wrap="square"/>
          <a:lstStyle>
            <a:lvl2pPr>
              <a:buSzPct val="100000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92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1143000" y="457199"/>
            <a:ext cx="10588752" cy="457201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1143000" y="1142999"/>
            <a:ext cx="10588752" cy="52577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C3E3C2-6B8D-A646-AAA5-DC6FB58576D4}"/>
              </a:ext>
            </a:extLst>
          </p:cNvPr>
          <p:cNvSpPr/>
          <p:nvPr userDrawn="1"/>
        </p:nvSpPr>
        <p:spPr>
          <a:xfrm>
            <a:off x="2318" y="0"/>
            <a:ext cx="685800" cy="6858000"/>
          </a:xfrm>
          <a:prstGeom prst="rect">
            <a:avLst/>
          </a:prstGeom>
          <a:solidFill>
            <a:srgbClr val="006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800019-2189-FB44-A835-61FDA715725A}"/>
              </a:ext>
            </a:extLst>
          </p:cNvPr>
          <p:cNvSpPr txBox="1"/>
          <p:nvPr userDrawn="1"/>
        </p:nvSpPr>
        <p:spPr>
          <a:xfrm>
            <a:off x="2318" y="5814907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© 2018 </a:t>
            </a:r>
          </a:p>
          <a:p>
            <a:pPr algn="ct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Health </a:t>
            </a:r>
          </a:p>
          <a:p>
            <a:pPr algn="ct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Catalyst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9DD562-125D-B549-9D73-AFE218405682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1679" y="973684"/>
            <a:ext cx="1873793" cy="4546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2318" y="6400799"/>
            <a:ext cx="685800" cy="457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59AAA9D0-25F1-44A0-B71A-2301059DA7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7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800"/>
        </a:spcBef>
        <a:buFontTx/>
        <a:buNone/>
        <a:defRPr sz="2600" kern="1200">
          <a:solidFill>
            <a:schemeClr val="bg2"/>
          </a:solidFill>
          <a:latin typeface="+mn-lt"/>
          <a:ea typeface="+mn-ea"/>
          <a:cs typeface="+mn-cs"/>
        </a:defRPr>
      </a:lvl1pPr>
      <a:lvl2pPr marL="603504" indent="-301752" algn="l" defTabSz="914400" rtl="0" eaLnBrk="1" latinLnBrk="0" hangingPunct="1">
        <a:lnSpc>
          <a:spcPct val="100000"/>
        </a:lnSpc>
        <a:spcBef>
          <a:spcPts val="900"/>
        </a:spcBef>
        <a:buClr>
          <a:schemeClr val="bg2"/>
        </a:buClr>
        <a:buSzPct val="10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68680" indent="-256032" algn="l" defTabSz="914400" rtl="0" eaLnBrk="1" latinLnBrk="0" hangingPunct="1">
        <a:lnSpc>
          <a:spcPct val="100000"/>
        </a:lnSpc>
        <a:spcBef>
          <a:spcPts val="800"/>
        </a:spcBef>
        <a:buClr>
          <a:schemeClr val="bg2"/>
        </a:buClr>
        <a:buFontTx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15568" indent="-237744" algn="l" defTabSz="914400" rtl="0" eaLnBrk="1" latinLnBrk="0" hangingPunct="1">
        <a:lnSpc>
          <a:spcPct val="100000"/>
        </a:lnSpc>
        <a:spcBef>
          <a:spcPts val="700"/>
        </a:spcBef>
        <a:buClr>
          <a:schemeClr val="bg2"/>
        </a:buClr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53312" indent="-210312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5989320"/>
            <a:ext cx="12192000" cy="868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401762" y="6487074"/>
            <a:ext cx="2498967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 defTabSz="914400">
              <a:defRPr/>
            </a:pPr>
            <a:r>
              <a:rPr lang="en-US" sz="1200" b="0" i="0" dirty="0">
                <a:solidFill>
                  <a:schemeClr val="bg1">
                    <a:alpha val="90000"/>
                  </a:schemeClr>
                </a:solidFill>
                <a:effectLst/>
                <a:cs typeface="Arial"/>
              </a:rPr>
              <a:t>#</a:t>
            </a:r>
            <a:r>
              <a:rPr lang="en-US" sz="1200" b="0" i="0" dirty="0">
                <a:solidFill>
                  <a:schemeClr val="accent1">
                    <a:alpha val="90000"/>
                  </a:schemeClr>
                </a:solidFill>
                <a:effectLst/>
                <a:cs typeface="Arial"/>
              </a:rPr>
              <a:t>#HASUMMIT17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95" y="6471177"/>
            <a:ext cx="439980" cy="357701"/>
          </a:xfrm>
          <a:prstGeom prst="rect">
            <a:avLst/>
          </a:prstGeom>
        </p:spPr>
      </p:pic>
      <p:pic>
        <p:nvPicPr>
          <p:cNvPr id="1026" name="Picture 2" descr="https://pbs.twimg.com/profile_images/666407537084796928/YBGgi9BO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76" y="6450327"/>
            <a:ext cx="399399" cy="39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52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ransition>
    <p:fade/>
  </p:transition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lang="en-US" sz="4000" b="1" i="0" kern="1200" dirty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Tx/>
        <a:buSzPct val="90000"/>
        <a:buFontTx/>
        <a:buNone/>
        <a:defRPr sz="3200" kern="1200">
          <a:solidFill>
            <a:schemeClr val="tx2"/>
          </a:solidFill>
          <a:latin typeface="+mn-lt"/>
          <a:ea typeface="+mn-ea"/>
          <a:cs typeface="Arial"/>
        </a:defRPr>
      </a:lvl1pPr>
      <a:lvl2pPr marL="344488" indent="-341313" algn="l" defTabSz="6858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2"/>
        </a:buClr>
        <a:buSzPct val="90000"/>
        <a:buFont typeface="Arial" panose="020B0604020202020204" pitchFamily="34" charset="0"/>
        <a:buChar char="•"/>
        <a:tabLst/>
        <a:defRPr sz="3000" kern="1200">
          <a:solidFill>
            <a:schemeClr val="tx1"/>
          </a:solidFill>
          <a:latin typeface="+mn-lt"/>
          <a:ea typeface="+mn-ea"/>
          <a:cs typeface="Arial"/>
        </a:defRPr>
      </a:lvl2pPr>
      <a:lvl3pPr marL="914400" indent="-282575" algn="l" defTabSz="6858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2"/>
        </a:buClr>
        <a:buFont typeface="Arial" pitchFamily="34" charset="0"/>
        <a:buChar char="‒"/>
        <a:defRPr sz="2800" kern="1200">
          <a:solidFill>
            <a:schemeClr val="tx1"/>
          </a:solidFill>
          <a:latin typeface="+mn-lt"/>
          <a:ea typeface="+mn-ea"/>
          <a:cs typeface="Arial"/>
        </a:defRPr>
      </a:lvl3pPr>
      <a:lvl4pPr marL="1115568" indent="-237744" algn="l" defTabSz="6858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>
          <a:schemeClr val="tx2"/>
        </a:buClr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/>
        </a:defRPr>
      </a:lvl4pPr>
      <a:lvl5pPr marL="1353312" indent="-210312" algn="l" defTabSz="6858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Font typeface="Calibri"/>
        <a:buChar char="•"/>
        <a:defRPr sz="1400" kern="1200">
          <a:solidFill>
            <a:schemeClr val="tx1"/>
          </a:solidFill>
          <a:latin typeface="+mn-lt"/>
          <a:ea typeface="+mn-ea"/>
          <a:cs typeface="Arial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143">
          <p15:clr>
            <a:srgbClr val="F26B43"/>
          </p15:clr>
        </p15:guide>
        <p15:guide id="4" pos="537">
          <p15:clr>
            <a:srgbClr val="F26B43"/>
          </p15:clr>
        </p15:guide>
        <p15:guide id="5" orient="horz" pos="3830">
          <p15:clr>
            <a:srgbClr val="F26B43"/>
          </p15:clr>
        </p15:guide>
        <p15:guide id="6" orient="horz" pos="7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tiff"/><Relationship Id="rId3" Type="http://schemas.openxmlformats.org/officeDocument/2006/relationships/image" Target="../media/image58.tiff"/><Relationship Id="rId7" Type="http://schemas.openxmlformats.org/officeDocument/2006/relationships/image" Target="../media/image62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tiff"/><Relationship Id="rId5" Type="http://schemas.openxmlformats.org/officeDocument/2006/relationships/image" Target="../media/image60.tiff"/><Relationship Id="rId4" Type="http://schemas.openxmlformats.org/officeDocument/2006/relationships/image" Target="../media/image59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7D1EF-DA03-2146-B224-A2D75807B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Future of Healthcare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495A9-3E4F-FA44-AB52-AC5E1E64F4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 HIMSS Presentation</a:t>
            </a:r>
          </a:p>
          <a:p>
            <a:r>
              <a:rPr lang="en-US" dirty="0"/>
              <a:t>Sri Rajamani,</a:t>
            </a:r>
          </a:p>
          <a:p>
            <a:r>
              <a:rPr lang="en-US" dirty="0"/>
              <a:t>Director, Solution Consulting at Health Catalyst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C039D7-B96D-4090-B2F9-1865691B9BD6}"/>
              </a:ext>
            </a:extLst>
          </p:cNvPr>
          <p:cNvSpPr txBox="1"/>
          <p:nvPr/>
        </p:nvSpPr>
        <p:spPr>
          <a:xfrm flipH="1">
            <a:off x="1257831" y="4917558"/>
            <a:ext cx="2628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3.29.2018</a:t>
            </a:r>
          </a:p>
        </p:txBody>
      </p:sp>
    </p:spTree>
    <p:extLst>
      <p:ext uri="{BB962C8B-B14F-4D97-AF65-F5344CB8AC3E}">
        <p14:creationId xmlns:p14="http://schemas.microsoft.com/office/powerpoint/2010/main" val="1416518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B1EAD-CA14-409E-BA40-14F8CF18F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difference?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D96FE-E45C-459D-AA20-3B9E5B6052D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B5FAE7-E9D5-4DAB-B9FB-786CD084F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6" y="1497807"/>
            <a:ext cx="4533902" cy="2550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892CDD-FFC9-4307-9C73-71B1FE7D7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842" y="1733308"/>
            <a:ext cx="4044910" cy="22752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157D0F-7E06-4C12-9921-6A41E0C5E560}"/>
              </a:ext>
            </a:extLst>
          </p:cNvPr>
          <p:cNvSpPr txBox="1"/>
          <p:nvPr/>
        </p:nvSpPr>
        <p:spPr>
          <a:xfrm>
            <a:off x="6199414" y="2650671"/>
            <a:ext cx="662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2F45DB-9811-48BE-A397-9C0709CEE0AF}"/>
              </a:ext>
            </a:extLst>
          </p:cNvPr>
          <p:cNvSpPr txBox="1"/>
          <p:nvPr/>
        </p:nvSpPr>
        <p:spPr>
          <a:xfrm>
            <a:off x="1943100" y="5197928"/>
            <a:ext cx="21226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‘Data First’</a:t>
            </a:r>
          </a:p>
          <a:p>
            <a:pPr algn="ctr"/>
            <a:r>
              <a:rPr lang="en-US" sz="2800" dirty="0"/>
              <a:t> Experience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C41900-5A55-49BB-A33C-B1F2A56F34AB}"/>
              </a:ext>
            </a:extLst>
          </p:cNvPr>
          <p:cNvSpPr txBox="1"/>
          <p:nvPr/>
        </p:nvSpPr>
        <p:spPr>
          <a:xfrm>
            <a:off x="8275812" y="5072940"/>
            <a:ext cx="24304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‘Process First’</a:t>
            </a:r>
          </a:p>
          <a:p>
            <a:pPr algn="ctr"/>
            <a:r>
              <a:rPr lang="en-US" sz="2800" dirty="0"/>
              <a:t> Experience</a:t>
            </a:r>
          </a:p>
        </p:txBody>
      </p:sp>
    </p:spTree>
    <p:extLst>
      <p:ext uri="{BB962C8B-B14F-4D97-AF65-F5344CB8AC3E}">
        <p14:creationId xmlns:p14="http://schemas.microsoft.com/office/powerpoint/2010/main" val="899867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CE66AA3-EF64-4DA5-A52E-7C68E3588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06" y="984974"/>
            <a:ext cx="9214261" cy="5644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7B279-72A2-4AE5-A494-48626B29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 Asthma Action Plan in EMR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E1D0C7-7A58-49DC-88C6-D6971B1D13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6EAEEE66-C0A8-4BBA-ADC8-0BDE15A14B1C}"/>
              </a:ext>
            </a:extLst>
          </p:cNvPr>
          <p:cNvSpPr/>
          <p:nvPr/>
        </p:nvSpPr>
        <p:spPr>
          <a:xfrm rot="16200000">
            <a:off x="5898192" y="3298029"/>
            <a:ext cx="1204725" cy="3840438"/>
          </a:xfrm>
          <a:custGeom>
            <a:avLst/>
            <a:gdLst>
              <a:gd name="connsiteX0" fmla="*/ 1204725 w 1204725"/>
              <a:gd name="connsiteY0" fmla="*/ 137161 h 3840438"/>
              <a:gd name="connsiteX1" fmla="*/ 1204725 w 1204725"/>
              <a:gd name="connsiteY1" fmla="*/ 3703277 h 3840438"/>
              <a:gd name="connsiteX2" fmla="*/ 1067564 w 1204725"/>
              <a:gd name="connsiteY2" fmla="*/ 3840438 h 3840438"/>
              <a:gd name="connsiteX3" fmla="*/ 518935 w 1204725"/>
              <a:gd name="connsiteY3" fmla="*/ 3840438 h 3840438"/>
              <a:gd name="connsiteX4" fmla="*/ 381774 w 1204725"/>
              <a:gd name="connsiteY4" fmla="*/ 3703277 h 3840438"/>
              <a:gd name="connsiteX5" fmla="*/ 381774 w 1204725"/>
              <a:gd name="connsiteY5" fmla="*/ 915023 h 3840438"/>
              <a:gd name="connsiteX6" fmla="*/ 379140 w 1204725"/>
              <a:gd name="connsiteY6" fmla="*/ 908624 h 3840438"/>
              <a:gd name="connsiteX7" fmla="*/ 0 w 1204725"/>
              <a:gd name="connsiteY7" fmla="*/ 719096 h 3840438"/>
              <a:gd name="connsiteX8" fmla="*/ 379140 w 1204725"/>
              <a:gd name="connsiteY8" fmla="*/ 529568 h 3840438"/>
              <a:gd name="connsiteX9" fmla="*/ 381774 w 1204725"/>
              <a:gd name="connsiteY9" fmla="*/ 523169 h 3840438"/>
              <a:gd name="connsiteX10" fmla="*/ 381774 w 1204725"/>
              <a:gd name="connsiteY10" fmla="*/ 137161 h 3840438"/>
              <a:gd name="connsiteX11" fmla="*/ 518935 w 1204725"/>
              <a:gd name="connsiteY11" fmla="*/ 0 h 3840438"/>
              <a:gd name="connsiteX12" fmla="*/ 822952 w 1204725"/>
              <a:gd name="connsiteY12" fmla="*/ 0 h 3840438"/>
              <a:gd name="connsiteX13" fmla="*/ 1067564 w 1204725"/>
              <a:gd name="connsiteY13" fmla="*/ 0 h 3840438"/>
              <a:gd name="connsiteX14" fmla="*/ 1204725 w 1204725"/>
              <a:gd name="connsiteY14" fmla="*/ 137161 h 384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04725" h="3840438">
                <a:moveTo>
                  <a:pt x="1204725" y="137161"/>
                </a:moveTo>
                <a:lnTo>
                  <a:pt x="1204725" y="3703277"/>
                </a:lnTo>
                <a:cubicBezTo>
                  <a:pt x="1204725" y="3779029"/>
                  <a:pt x="1143316" y="3840438"/>
                  <a:pt x="1067564" y="3840438"/>
                </a:cubicBezTo>
                <a:lnTo>
                  <a:pt x="518935" y="3840438"/>
                </a:lnTo>
                <a:cubicBezTo>
                  <a:pt x="443183" y="3840438"/>
                  <a:pt x="381774" y="3779029"/>
                  <a:pt x="381774" y="3703277"/>
                </a:cubicBezTo>
                <a:lnTo>
                  <a:pt x="381774" y="915023"/>
                </a:lnTo>
                <a:lnTo>
                  <a:pt x="379140" y="908624"/>
                </a:lnTo>
                <a:cubicBezTo>
                  <a:pt x="316675" y="797247"/>
                  <a:pt x="170439" y="719096"/>
                  <a:pt x="0" y="719096"/>
                </a:cubicBezTo>
                <a:cubicBezTo>
                  <a:pt x="170439" y="719096"/>
                  <a:pt x="316675" y="640946"/>
                  <a:pt x="379140" y="529568"/>
                </a:cubicBezTo>
                <a:lnTo>
                  <a:pt x="381774" y="523169"/>
                </a:lnTo>
                <a:lnTo>
                  <a:pt x="381774" y="137161"/>
                </a:lnTo>
                <a:cubicBezTo>
                  <a:pt x="381774" y="61409"/>
                  <a:pt x="443183" y="0"/>
                  <a:pt x="518935" y="0"/>
                </a:cubicBezTo>
                <a:lnTo>
                  <a:pt x="822952" y="0"/>
                </a:lnTo>
                <a:lnTo>
                  <a:pt x="1067564" y="0"/>
                </a:lnTo>
                <a:cubicBezTo>
                  <a:pt x="1143316" y="0"/>
                  <a:pt x="1204725" y="61409"/>
                  <a:pt x="1204725" y="1371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81C5E7B-990F-4BE2-BC89-0263E4FA6321}"/>
              </a:ext>
            </a:extLst>
          </p:cNvPr>
          <p:cNvGrpSpPr/>
          <p:nvPr/>
        </p:nvGrpSpPr>
        <p:grpSpPr>
          <a:xfrm>
            <a:off x="4676217" y="4640069"/>
            <a:ext cx="3510455" cy="2059904"/>
            <a:chOff x="2561048" y="4255555"/>
            <a:chExt cx="2749314" cy="205990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9EE716B-B675-4C5A-BF7E-D86DC1569110}"/>
                </a:ext>
              </a:extLst>
            </p:cNvPr>
            <p:cNvSpPr txBox="1"/>
            <p:nvPr/>
          </p:nvSpPr>
          <p:spPr>
            <a:xfrm>
              <a:off x="2658380" y="5299796"/>
              <a:ext cx="11867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/>
                <a:t>15x</a:t>
              </a:r>
              <a:endParaRPr lang="en-US" sz="60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E1EAFA2-6156-4688-8EAE-6357E619416D}"/>
                </a:ext>
              </a:extLst>
            </p:cNvPr>
            <p:cNvSpPr txBox="1"/>
            <p:nvPr/>
          </p:nvSpPr>
          <p:spPr>
            <a:xfrm>
              <a:off x="2561048" y="4255555"/>
              <a:ext cx="27493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How likely are clinicians to follow care recommendations if they are in an EHR vs reports.</a:t>
              </a:r>
              <a:endParaRPr lang="en-US" sz="1600" i="1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C6E2D4C-D961-4EB1-BD4D-1F2305011661}"/>
                </a:ext>
              </a:extLst>
            </p:cNvPr>
            <p:cNvSpPr/>
            <p:nvPr/>
          </p:nvSpPr>
          <p:spPr>
            <a:xfrm>
              <a:off x="2905801" y="5262424"/>
              <a:ext cx="14467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200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8F7FBDB-71B6-4247-8195-1ADD267DCC52}"/>
              </a:ext>
            </a:extLst>
          </p:cNvPr>
          <p:cNvSpPr/>
          <p:nvPr/>
        </p:nvSpPr>
        <p:spPr>
          <a:xfrm>
            <a:off x="5116286" y="984974"/>
            <a:ext cx="1028700" cy="133912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9F51E4-346A-43F7-A253-C581336383EC}"/>
              </a:ext>
            </a:extLst>
          </p:cNvPr>
          <p:cNvSpPr/>
          <p:nvPr/>
        </p:nvSpPr>
        <p:spPr>
          <a:xfrm>
            <a:off x="8494023" y="2179236"/>
            <a:ext cx="1622143" cy="385580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F9BF63D4-3376-494A-8726-CF8077DCAAC3}"/>
              </a:ext>
            </a:extLst>
          </p:cNvPr>
          <p:cNvCxnSpPr>
            <a:stCxn id="4" idx="0"/>
          </p:cNvCxnSpPr>
          <p:nvPr/>
        </p:nvCxnSpPr>
        <p:spPr>
          <a:xfrm rot="16200000" flipH="1">
            <a:off x="7868721" y="-1253111"/>
            <a:ext cx="838284" cy="5314455"/>
          </a:xfrm>
          <a:prstGeom prst="bentConnector4">
            <a:avLst>
              <a:gd name="adj1" fmla="val -27270"/>
              <a:gd name="adj2" fmla="val 8987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789CCCB-E2F9-4B3E-84D0-488935359EBA}"/>
              </a:ext>
            </a:extLst>
          </p:cNvPr>
          <p:cNvCxnSpPr>
            <a:stCxn id="11" idx="3"/>
          </p:cNvCxnSpPr>
          <p:nvPr/>
        </p:nvCxnSpPr>
        <p:spPr>
          <a:xfrm>
            <a:off x="10116166" y="4107138"/>
            <a:ext cx="6515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1273880-629B-4C5B-8E52-F4EBBF8877E7}"/>
              </a:ext>
            </a:extLst>
          </p:cNvPr>
          <p:cNvSpPr txBox="1"/>
          <p:nvPr/>
        </p:nvSpPr>
        <p:spPr>
          <a:xfrm>
            <a:off x="10359366" y="1856070"/>
            <a:ext cx="1743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Predicted Risk Score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2BD321-3EF0-43F5-BD6A-2A73FB262D30}"/>
              </a:ext>
            </a:extLst>
          </p:cNvPr>
          <p:cNvSpPr txBox="1"/>
          <p:nvPr/>
        </p:nvSpPr>
        <p:spPr>
          <a:xfrm>
            <a:off x="10400884" y="4167927"/>
            <a:ext cx="1743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‘Choosing Wisely’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BEB5984-1221-49CA-8EF3-9430A4460FE4}"/>
              </a:ext>
            </a:extLst>
          </p:cNvPr>
          <p:cNvCxnSpPr/>
          <p:nvPr/>
        </p:nvCxnSpPr>
        <p:spPr>
          <a:xfrm>
            <a:off x="9859577" y="6236692"/>
            <a:ext cx="6515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2E0C9EF-221B-4CB1-9638-043F467E01A6}"/>
              </a:ext>
            </a:extLst>
          </p:cNvPr>
          <p:cNvSpPr txBox="1"/>
          <p:nvPr/>
        </p:nvSpPr>
        <p:spPr>
          <a:xfrm>
            <a:off x="10511164" y="6110452"/>
            <a:ext cx="1743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Recent Orders</a:t>
            </a:r>
          </a:p>
        </p:txBody>
      </p:sp>
    </p:spTree>
    <p:extLst>
      <p:ext uri="{BB962C8B-B14F-4D97-AF65-F5344CB8AC3E}">
        <p14:creationId xmlns:p14="http://schemas.microsoft.com/office/powerpoint/2010/main" val="73464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270B82-529B-4718-9EC7-4225921469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AD6E10-9FB3-4F6C-B471-7E572C8A5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22" y="879052"/>
            <a:ext cx="4782065" cy="2549947"/>
          </a:xfrm>
        </p:spPr>
        <p:txBody>
          <a:bodyPr/>
          <a:lstStyle/>
          <a:p>
            <a:r>
              <a:rPr lang="en-US" dirty="0"/>
              <a:t>Digital Experience</a:t>
            </a:r>
            <a:br>
              <a:rPr lang="en-US" dirty="0"/>
            </a:br>
            <a:r>
              <a:rPr lang="en-US" dirty="0"/>
              <a:t> Part 2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Scheduling Visits</a:t>
            </a:r>
          </a:p>
        </p:txBody>
      </p:sp>
    </p:spTree>
    <p:extLst>
      <p:ext uri="{BB962C8B-B14F-4D97-AF65-F5344CB8AC3E}">
        <p14:creationId xmlns:p14="http://schemas.microsoft.com/office/powerpoint/2010/main" val="3113126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91F1A9-A6C3-4E76-A0F0-8F1506C62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‘Hair Cut’ Visit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C1646B-108C-4A93-A014-896C25F4D3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B87030-9104-418D-BC4A-1058D7637A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B1378E-D517-409C-8728-1B6DD86CD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9"/>
          <a:stretch/>
        </p:blipFill>
        <p:spPr>
          <a:xfrm>
            <a:off x="950521" y="1072241"/>
            <a:ext cx="10973709" cy="555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11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91F1A9-A6C3-4E76-A0F0-8F1506C62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‘Urgent Care’ Visit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B87030-9104-418D-BC4A-1058D7637A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83CD5A-4312-4EF4-8F0E-9130172DE2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8" r="22790"/>
          <a:stretch/>
        </p:blipFill>
        <p:spPr>
          <a:xfrm>
            <a:off x="870858" y="1175657"/>
            <a:ext cx="5188434" cy="44032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241A30-6132-4FD7-AD1D-206EB4D9E5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02" t="12463" r="33151"/>
          <a:stretch/>
        </p:blipFill>
        <p:spPr>
          <a:xfrm>
            <a:off x="6616197" y="1175657"/>
            <a:ext cx="4588329" cy="426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96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B1EAD-CA14-409E-BA40-14F8CF18F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difference?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D96FE-E45C-459D-AA20-3B9E5B6052D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57D0F-7E06-4C12-9921-6A41E0C5E560}"/>
              </a:ext>
            </a:extLst>
          </p:cNvPr>
          <p:cNvSpPr txBox="1"/>
          <p:nvPr/>
        </p:nvSpPr>
        <p:spPr>
          <a:xfrm>
            <a:off x="6199414" y="2650671"/>
            <a:ext cx="662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2F45DB-9811-48BE-A397-9C0709CEE0AF}"/>
              </a:ext>
            </a:extLst>
          </p:cNvPr>
          <p:cNvSpPr txBox="1"/>
          <p:nvPr/>
        </p:nvSpPr>
        <p:spPr>
          <a:xfrm>
            <a:off x="1943100" y="5197928"/>
            <a:ext cx="21226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‘Data First’</a:t>
            </a:r>
          </a:p>
          <a:p>
            <a:pPr algn="ctr"/>
            <a:r>
              <a:rPr lang="en-US" sz="2800" dirty="0"/>
              <a:t> Experience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C41900-5A55-49BB-A33C-B1F2A56F34AB}"/>
              </a:ext>
            </a:extLst>
          </p:cNvPr>
          <p:cNvSpPr txBox="1"/>
          <p:nvPr/>
        </p:nvSpPr>
        <p:spPr>
          <a:xfrm>
            <a:off x="8275812" y="5072940"/>
            <a:ext cx="24304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‘Process First’</a:t>
            </a:r>
          </a:p>
          <a:p>
            <a:pPr algn="ctr"/>
            <a:r>
              <a:rPr lang="en-US" sz="2800" dirty="0"/>
              <a:t> Experience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4A892-A661-457F-AB24-5196C1685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92" y="1518659"/>
            <a:ext cx="5121995" cy="28811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47B957-501E-4F58-A0B9-F4F0C7AA9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602" y="1711438"/>
            <a:ext cx="4779277" cy="268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270B82-529B-4718-9EC7-4225921469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AD6E10-9FB3-4F6C-B471-7E572C8A5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22" y="879052"/>
            <a:ext cx="4782065" cy="2549947"/>
          </a:xfrm>
        </p:spPr>
        <p:txBody>
          <a:bodyPr/>
          <a:lstStyle/>
          <a:p>
            <a:r>
              <a:rPr lang="en-US" dirty="0"/>
              <a:t>Digital Experience</a:t>
            </a:r>
            <a:br>
              <a:rPr lang="en-US" dirty="0"/>
            </a:br>
            <a:r>
              <a:rPr lang="en-US" dirty="0"/>
              <a:t> Part 3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Switching Providers</a:t>
            </a:r>
          </a:p>
        </p:txBody>
      </p:sp>
    </p:spTree>
    <p:extLst>
      <p:ext uri="{BB962C8B-B14F-4D97-AF65-F5344CB8AC3E}">
        <p14:creationId xmlns:p14="http://schemas.microsoft.com/office/powerpoint/2010/main" val="4077475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F8C70-CADA-4789-8CD9-74D7440E2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Switching Networks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E5F452-9E47-42E3-B085-388AA6E5B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9D93ED-69BE-42C7-85C2-9511DEA32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048" y="1621008"/>
            <a:ext cx="2143125" cy="2143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8DCE9F-88E2-4376-9E7E-CB8BE26E3604}"/>
              </a:ext>
            </a:extLst>
          </p:cNvPr>
          <p:cNvSpPr txBox="1"/>
          <p:nvPr/>
        </p:nvSpPr>
        <p:spPr>
          <a:xfrm>
            <a:off x="4130963" y="1178595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206 – XXX - XXXX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85B96F0-4154-4778-AAF1-19433A8BB284}"/>
              </a:ext>
            </a:extLst>
          </p:cNvPr>
          <p:cNvCxnSpPr>
            <a:cxnSpLocks/>
          </p:cNvCxnSpPr>
          <p:nvPr/>
        </p:nvCxnSpPr>
        <p:spPr>
          <a:xfrm flipH="1">
            <a:off x="1817914" y="3494314"/>
            <a:ext cx="2699657" cy="12137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1E05AB8-B791-419E-BC11-DBFC678C5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69" y="4892737"/>
            <a:ext cx="1486889" cy="1486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1DB27C-F395-4EDC-B20E-18C5735C3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106" y="4854233"/>
            <a:ext cx="2143126" cy="1168978"/>
          </a:xfrm>
          <a:prstGeom prst="rect">
            <a:avLst/>
          </a:prstGeom>
        </p:spPr>
      </p:pic>
      <p:pic>
        <p:nvPicPr>
          <p:cNvPr id="2052" name="Picture 4" descr="Image result for bank">
            <a:extLst>
              <a:ext uri="{FF2B5EF4-FFF2-40B4-BE49-F238E27FC236}">
                <a16:creationId xmlns:a16="http://schemas.microsoft.com/office/drawing/2014/main" id="{826235E9-67E8-4B66-BEC9-C1BFFE5C8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961" y="4892737"/>
            <a:ext cx="2073781" cy="136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F553694-77A5-4A59-A285-806FE7273D0A}"/>
              </a:ext>
            </a:extLst>
          </p:cNvPr>
          <p:cNvCxnSpPr>
            <a:cxnSpLocks/>
          </p:cNvCxnSpPr>
          <p:nvPr/>
        </p:nvCxnSpPr>
        <p:spPr>
          <a:xfrm flipH="1">
            <a:off x="5185097" y="3750128"/>
            <a:ext cx="21514" cy="957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41673B9-D430-4CE6-BCA4-63BF23E81A63}"/>
              </a:ext>
            </a:extLst>
          </p:cNvPr>
          <p:cNvCxnSpPr>
            <a:cxnSpLocks/>
          </p:cNvCxnSpPr>
          <p:nvPr/>
        </p:nvCxnSpPr>
        <p:spPr>
          <a:xfrm>
            <a:off x="5874137" y="3672767"/>
            <a:ext cx="2491534" cy="1106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utoShape 6" descr="Image result for friends &amp; family">
            <a:extLst>
              <a:ext uri="{FF2B5EF4-FFF2-40B4-BE49-F238E27FC236}">
                <a16:creationId xmlns:a16="http://schemas.microsoft.com/office/drawing/2014/main" id="{0E6EDF14-857A-46A4-BBEE-BCC45D09E9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Related image">
            <a:extLst>
              <a:ext uri="{FF2B5EF4-FFF2-40B4-BE49-F238E27FC236}">
                <a16:creationId xmlns:a16="http://schemas.microsoft.com/office/drawing/2014/main" id="{A832EC43-62B9-4D89-B208-8BBB91091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778" y="4937074"/>
            <a:ext cx="2424113" cy="100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48AFB8B-1BDB-4E14-8F34-1FE41D02B6D6}"/>
              </a:ext>
            </a:extLst>
          </p:cNvPr>
          <p:cNvCxnSpPr>
            <a:cxnSpLocks/>
            <a:endCxn id="2056" idx="0"/>
          </p:cNvCxnSpPr>
          <p:nvPr/>
        </p:nvCxnSpPr>
        <p:spPr>
          <a:xfrm>
            <a:off x="5780314" y="3315092"/>
            <a:ext cx="5087521" cy="16219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4F3C66AD-A182-40D7-866E-4B89DFCBF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9431" y="1303755"/>
            <a:ext cx="1621982" cy="1621982"/>
          </a:xfrm>
          <a:prstGeom prst="rect">
            <a:avLst/>
          </a:prstGeom>
        </p:spPr>
      </p:pic>
      <p:sp>
        <p:nvSpPr>
          <p:cNvPr id="27" name="AutoShape 10" descr="Image result for Tmobile">
            <a:extLst>
              <a:ext uri="{FF2B5EF4-FFF2-40B4-BE49-F238E27FC236}">
                <a16:creationId xmlns:a16="http://schemas.microsoft.com/office/drawing/2014/main" id="{4A518C13-C581-44C7-AC83-3E8FC24D75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Image result for Tmobile">
            <a:extLst>
              <a:ext uri="{FF2B5EF4-FFF2-40B4-BE49-F238E27FC236}">
                <a16:creationId xmlns:a16="http://schemas.microsoft.com/office/drawing/2014/main" id="{7E9273CC-58DE-417E-8164-99C24F41B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496" y="1460242"/>
            <a:ext cx="3496389" cy="183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rrow: Right 29">
            <a:extLst>
              <a:ext uri="{FF2B5EF4-FFF2-40B4-BE49-F238E27FC236}">
                <a16:creationId xmlns:a16="http://schemas.microsoft.com/office/drawing/2014/main" id="{492EFE5F-78DC-4566-A5FE-BA58E2061B29}"/>
              </a:ext>
            </a:extLst>
          </p:cNvPr>
          <p:cNvSpPr/>
          <p:nvPr/>
        </p:nvSpPr>
        <p:spPr>
          <a:xfrm>
            <a:off x="3418114" y="2378044"/>
            <a:ext cx="4145382" cy="280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8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F8C70-CADA-4789-8CD9-74D7440E2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Switching Networks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E5F452-9E47-42E3-B085-388AA6E5B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A58F18-FCAA-4F6E-BEB9-04C2F5537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476" y="3439801"/>
            <a:ext cx="7707796" cy="32722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72C2AB-28A2-4A97-A583-CEE3994A1741}"/>
              </a:ext>
            </a:extLst>
          </p:cNvPr>
          <p:cNvSpPr/>
          <p:nvPr/>
        </p:nvSpPr>
        <p:spPr>
          <a:xfrm>
            <a:off x="1932214" y="5524500"/>
            <a:ext cx="8131629" cy="4572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C91963-FD41-43FB-92CA-B2234C146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063" y="1484936"/>
            <a:ext cx="2143125" cy="2143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242EDA-B23D-4AB5-B206-D1F9615E0100}"/>
              </a:ext>
            </a:extLst>
          </p:cNvPr>
          <p:cNvSpPr txBox="1"/>
          <p:nvPr/>
        </p:nvSpPr>
        <p:spPr>
          <a:xfrm>
            <a:off x="4462978" y="1042523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206 – XXX - XXXX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278F42-DD3E-4B5C-A5C6-41F2C16B5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446" y="1167683"/>
            <a:ext cx="1621982" cy="1621982"/>
          </a:xfrm>
          <a:prstGeom prst="rect">
            <a:avLst/>
          </a:prstGeom>
        </p:spPr>
      </p:pic>
      <p:pic>
        <p:nvPicPr>
          <p:cNvPr id="10" name="Picture 12" descr="Image result for Tmobile">
            <a:extLst>
              <a:ext uri="{FF2B5EF4-FFF2-40B4-BE49-F238E27FC236}">
                <a16:creationId xmlns:a16="http://schemas.microsoft.com/office/drawing/2014/main" id="{007B8C90-CB54-45DF-BD7C-BF0D6EDB1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511" y="1324170"/>
            <a:ext cx="3496389" cy="183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230B1389-B6E5-426F-B283-6E090B3010D5}"/>
              </a:ext>
            </a:extLst>
          </p:cNvPr>
          <p:cNvSpPr/>
          <p:nvPr/>
        </p:nvSpPr>
        <p:spPr>
          <a:xfrm>
            <a:off x="3750129" y="2241972"/>
            <a:ext cx="4145382" cy="280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0D881B-9864-45B1-9DAE-682158480635}"/>
              </a:ext>
            </a:extLst>
          </p:cNvPr>
          <p:cNvSpPr txBox="1"/>
          <p:nvPr/>
        </p:nvSpPr>
        <p:spPr>
          <a:xfrm>
            <a:off x="1073471" y="2999099"/>
            <a:ext cx="359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MNP – Mobile Number Portability</a:t>
            </a:r>
          </a:p>
        </p:txBody>
      </p:sp>
    </p:spTree>
    <p:extLst>
      <p:ext uri="{BB962C8B-B14F-4D97-AF65-F5344CB8AC3E}">
        <p14:creationId xmlns:p14="http://schemas.microsoft.com/office/powerpoint/2010/main" val="395315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033D-0805-4B84-8619-F72FE3C51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Switching Providers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154AD6-0CE4-49C8-9EE6-A0DB42B812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49CE19-8076-4AAB-8B5E-DD045FDDC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445" y="3853800"/>
            <a:ext cx="5836748" cy="2122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20595A-6AC8-4380-AC5B-FEC58ABA443D}"/>
              </a:ext>
            </a:extLst>
          </p:cNvPr>
          <p:cNvSpPr txBox="1"/>
          <p:nvPr/>
        </p:nvSpPr>
        <p:spPr>
          <a:xfrm>
            <a:off x="1986478" y="1971005"/>
            <a:ext cx="122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Hospital 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F4D0B8-17CD-486A-9BDA-0D5FB4C0D1B9}"/>
              </a:ext>
            </a:extLst>
          </p:cNvPr>
          <p:cNvSpPr txBox="1"/>
          <p:nvPr/>
        </p:nvSpPr>
        <p:spPr>
          <a:xfrm>
            <a:off x="8681193" y="195386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Hospital B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9F4B0AB-622F-4181-A4E9-BE0E4F0D629D}"/>
              </a:ext>
            </a:extLst>
          </p:cNvPr>
          <p:cNvSpPr/>
          <p:nvPr/>
        </p:nvSpPr>
        <p:spPr>
          <a:xfrm>
            <a:off x="3793671" y="2015657"/>
            <a:ext cx="4145382" cy="280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uble Brace 9">
            <a:extLst>
              <a:ext uri="{FF2B5EF4-FFF2-40B4-BE49-F238E27FC236}">
                <a16:creationId xmlns:a16="http://schemas.microsoft.com/office/drawing/2014/main" id="{35A3EBE1-A98F-4C4B-8635-80FA857C1E73}"/>
              </a:ext>
            </a:extLst>
          </p:cNvPr>
          <p:cNvSpPr/>
          <p:nvPr/>
        </p:nvSpPr>
        <p:spPr>
          <a:xfrm>
            <a:off x="4550228" y="1733849"/>
            <a:ext cx="2280557" cy="843642"/>
          </a:xfrm>
          <a:prstGeom prst="bracePair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5B7B99-B872-4062-BF2D-98208081541F}"/>
              </a:ext>
            </a:extLst>
          </p:cNvPr>
          <p:cNvSpPr txBox="1"/>
          <p:nvPr/>
        </p:nvSpPr>
        <p:spPr>
          <a:xfrm>
            <a:off x="4904737" y="1826185"/>
            <a:ext cx="1599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What’s your experience?</a:t>
            </a:r>
          </a:p>
        </p:txBody>
      </p:sp>
      <p:sp>
        <p:nvSpPr>
          <p:cNvPr id="12" name="AutoShape 2" descr="Image result for Hospital">
            <a:extLst>
              <a:ext uri="{FF2B5EF4-FFF2-40B4-BE49-F238E27FC236}">
                <a16:creationId xmlns:a16="http://schemas.microsoft.com/office/drawing/2014/main" id="{B261B1BB-DB90-4425-A5B7-4CC54503B3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23ECBF-A372-413E-AD28-B36B98CF1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598558"/>
            <a:ext cx="2552700" cy="1524000"/>
          </a:xfrm>
          <a:prstGeom prst="rect">
            <a:avLst/>
          </a:prstGeom>
        </p:spPr>
      </p:pic>
      <p:pic>
        <p:nvPicPr>
          <p:cNvPr id="3080" name="Picture 8" descr="Related image">
            <a:extLst>
              <a:ext uri="{FF2B5EF4-FFF2-40B4-BE49-F238E27FC236}">
                <a16:creationId xmlns:a16="http://schemas.microsoft.com/office/drawing/2014/main" id="{0D07AC74-F901-4D13-A59C-C5F3ABFC5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503" y="2269265"/>
            <a:ext cx="2182585" cy="218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92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21611B-21C9-1A46-9F5B-3F3CF5FF0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5892" y="473424"/>
            <a:ext cx="5654490" cy="606028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Is Healthcare Industry already Digital?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Digital Experience and Patient Interaction: ‘Data First’ vs ‘Process First’</a:t>
            </a:r>
          </a:p>
          <a:p>
            <a:pPr marL="1060704" lvl="1" indent="-457200"/>
            <a:r>
              <a:rPr lang="en-US" sz="2000" dirty="0"/>
              <a:t>Digital Experience Part 1 : Placing Orders</a:t>
            </a:r>
          </a:p>
          <a:p>
            <a:pPr marL="1060704" lvl="1" indent="-457200"/>
            <a:r>
              <a:rPr lang="en-US" sz="2000" dirty="0"/>
              <a:t>Digital Experience Part 2 : Scheduling Visits </a:t>
            </a:r>
          </a:p>
          <a:p>
            <a:pPr marL="1060704" lvl="1" indent="-457200"/>
            <a:r>
              <a:rPr lang="en-US" sz="2000" dirty="0"/>
              <a:t>Digital Experience Part 3 : Switching Provider Networks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What are the key drivers for Key drivers for  ‘Data First’ Experience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Northwest Local Trend Spotting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Conclusions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1C26FC-3A0B-1F4D-BABB-B5D752303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032192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B1EAD-CA14-409E-BA40-14F8CF18F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difference?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D96FE-E45C-459D-AA20-3B9E5B6052D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57D0F-7E06-4C12-9921-6A41E0C5E560}"/>
              </a:ext>
            </a:extLst>
          </p:cNvPr>
          <p:cNvSpPr txBox="1"/>
          <p:nvPr/>
        </p:nvSpPr>
        <p:spPr>
          <a:xfrm>
            <a:off x="6106195" y="2650671"/>
            <a:ext cx="662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2F45DB-9811-48BE-A397-9C0709CEE0AF}"/>
              </a:ext>
            </a:extLst>
          </p:cNvPr>
          <p:cNvSpPr txBox="1"/>
          <p:nvPr/>
        </p:nvSpPr>
        <p:spPr>
          <a:xfrm>
            <a:off x="1943100" y="5197928"/>
            <a:ext cx="21226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‘Data First’</a:t>
            </a:r>
          </a:p>
          <a:p>
            <a:pPr algn="ctr"/>
            <a:r>
              <a:rPr lang="en-US" sz="2800" dirty="0"/>
              <a:t> Experience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C41900-5A55-49BB-A33C-B1F2A56F34AB}"/>
              </a:ext>
            </a:extLst>
          </p:cNvPr>
          <p:cNvSpPr txBox="1"/>
          <p:nvPr/>
        </p:nvSpPr>
        <p:spPr>
          <a:xfrm>
            <a:off x="8275812" y="5072940"/>
            <a:ext cx="24304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‘Process First’</a:t>
            </a:r>
          </a:p>
          <a:p>
            <a:pPr algn="ctr"/>
            <a:r>
              <a:rPr lang="en-US" sz="2800" dirty="0"/>
              <a:t> Experience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CE9A6E-8164-4F01-A9D0-28F3EC05B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83" y="1671967"/>
            <a:ext cx="5078467" cy="2856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44E134-AE3E-40AB-BF49-45AF0B498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601" y="1671967"/>
            <a:ext cx="5078468" cy="285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6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A97ED6-C739-409C-903D-9A61D04A03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A7D7D7-7704-4C72-A5DE-7146B0D0E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drivers for</a:t>
            </a:r>
            <a:br>
              <a:rPr lang="en-US" dirty="0"/>
            </a:br>
            <a:r>
              <a:rPr lang="en-US" dirty="0"/>
              <a:t> ‘Data First’ </a:t>
            </a:r>
            <a:r>
              <a:rPr lang="en-US" dirty="0" err="1"/>
              <a:t>Expereince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06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 : Mergers &amp; Acquisitions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33247"/>
            <a:ext cx="10515600" cy="305412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b="1" i="1" dirty="0"/>
              <a:t>The new company is not integrated until the data is integrated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dirty="0"/>
              <a:t>HIE’s are not sufficient for data integration</a:t>
            </a:r>
            <a:r>
              <a:rPr lang="mr-IN" dirty="0"/>
              <a:t>…</a:t>
            </a:r>
            <a:r>
              <a:rPr lang="en-US" dirty="0"/>
              <a:t> not even close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dirty="0"/>
              <a:t>Rip and replacing EHRs with a single, common vendor is not an affordable strategy</a:t>
            </a:r>
          </a:p>
          <a:p>
            <a:pPr marL="1060704" lvl="1" indent="-457200">
              <a:lnSpc>
                <a:spcPct val="120000"/>
              </a:lnSpc>
              <a:buFont typeface="Arial" charset="0"/>
              <a:buChar char="•"/>
            </a:pPr>
            <a:r>
              <a:rPr lang="en-US" dirty="0"/>
              <a:t>Besides, hybrid vigor is a good thing</a:t>
            </a:r>
            <a:r>
              <a:rPr lang="mr-IN" dirty="0"/>
              <a:t>…</a:t>
            </a:r>
            <a:r>
              <a:rPr lang="en-US" dirty="0"/>
              <a:t> you should not put all of your digital eggs in one basket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27695"/>
            <a:ext cx="5768972" cy="1644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650" y="1214296"/>
            <a:ext cx="4775200" cy="1193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776AA7-0457-4EE8-A82F-640A6D1495A7}"/>
              </a:ext>
            </a:extLst>
          </p:cNvPr>
          <p:cNvSpPr txBox="1"/>
          <p:nvPr/>
        </p:nvSpPr>
        <p:spPr>
          <a:xfrm>
            <a:off x="9346683" y="87867"/>
            <a:ext cx="2966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 : Thanks to Dale Sanders</a:t>
            </a:r>
          </a:p>
        </p:txBody>
      </p:sp>
    </p:spTree>
    <p:extLst>
      <p:ext uri="{BB962C8B-B14F-4D97-AF65-F5344CB8AC3E}">
        <p14:creationId xmlns:p14="http://schemas.microsoft.com/office/powerpoint/2010/main" val="1183097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Driver : Enable a Personal Health Record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Updated, integrated, shareable, downloadable, transportable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81" y="1519835"/>
            <a:ext cx="2451100" cy="223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7876" y="1895724"/>
            <a:ext cx="4300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Healthcare data is currently locked in the cage of the health system and the technology of the EHR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84" y="3958629"/>
            <a:ext cx="2280064" cy="1371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380" y="4837907"/>
            <a:ext cx="2280064" cy="1371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380" y="3194943"/>
            <a:ext cx="2280064" cy="137160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600644" y="3242171"/>
            <a:ext cx="814387" cy="26156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543675" y="4429125"/>
            <a:ext cx="1056969" cy="232767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989007" y="4860627"/>
            <a:ext cx="1509406" cy="329159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210179" y="4684613"/>
            <a:ext cx="2690684" cy="20044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832" y="3489872"/>
            <a:ext cx="3579583" cy="21533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29448D-23FC-4F66-AB74-E4BF3C517E27}"/>
              </a:ext>
            </a:extLst>
          </p:cNvPr>
          <p:cNvSpPr txBox="1"/>
          <p:nvPr/>
        </p:nvSpPr>
        <p:spPr>
          <a:xfrm>
            <a:off x="9346683" y="87867"/>
            <a:ext cx="2966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 : Thanks to Dale Sanders</a:t>
            </a:r>
          </a:p>
        </p:txBody>
      </p:sp>
    </p:spTree>
    <p:extLst>
      <p:ext uri="{BB962C8B-B14F-4D97-AF65-F5344CB8AC3E}">
        <p14:creationId xmlns:p14="http://schemas.microsoft.com/office/powerpoint/2010/main" val="1327993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 : Providers becoming payers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9262"/>
            <a:ext cx="6762750" cy="4987702"/>
          </a:xfrm>
        </p:spPr>
        <p:txBody>
          <a:bodyPr>
            <a:norm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000" dirty="0"/>
              <a:t>The insurance industry is the tail wagging the healthcare dog</a:t>
            </a:r>
          </a:p>
          <a:p>
            <a:pPr marL="1060704" lvl="1" indent="-457200">
              <a:buFont typeface="Arial" charset="0"/>
              <a:buChar char="•"/>
            </a:pPr>
            <a:r>
              <a:rPr lang="en-US" sz="1800" dirty="0"/>
              <a:t>Does anyone, other than those in the insurance industry, seriously believe that the current payer/insurance economic model is working?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/>
              <a:t>Critical to the improvement of this situation is the ability for providers to model and assume financial risk, and compete with, or completely disintermediate, insurance companies.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b="1" dirty="0"/>
              <a:t>With a Data Operating System, providers have more and better data to model and manage risk than the insurers.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474" b="5997"/>
          <a:stretch/>
        </p:blipFill>
        <p:spPr>
          <a:xfrm>
            <a:off x="7786688" y="2017713"/>
            <a:ext cx="3966021" cy="29114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4F0B5D-82A4-40CF-8155-9F80DC10A5C8}"/>
              </a:ext>
            </a:extLst>
          </p:cNvPr>
          <p:cNvSpPr/>
          <p:nvPr/>
        </p:nvSpPr>
        <p:spPr>
          <a:xfrm>
            <a:off x="8613135" y="87867"/>
            <a:ext cx="3578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Source : Thanks to Dale Sanders</a:t>
            </a:r>
          </a:p>
        </p:txBody>
      </p:sp>
    </p:spTree>
    <p:extLst>
      <p:ext uri="{BB962C8B-B14F-4D97-AF65-F5344CB8AC3E}">
        <p14:creationId xmlns:p14="http://schemas.microsoft.com/office/powerpoint/2010/main" val="504222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22888">
            <a:off x="7450522" y="987288"/>
            <a:ext cx="4718311" cy="28383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652" r="-262" b="9791"/>
          <a:stretch/>
        </p:blipFill>
        <p:spPr>
          <a:xfrm>
            <a:off x="2300287" y="1278169"/>
            <a:ext cx="8529638" cy="5108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57199"/>
            <a:ext cx="10595344" cy="51568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Driver : Extend the life and value of current</a:t>
            </a:r>
            <a:br>
              <a:rPr lang="en-US" dirty="0"/>
            </a:br>
            <a:r>
              <a:rPr lang="en-US" dirty="0"/>
              <a:t> EHR investments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901F89-4C9A-4F84-A6FC-C1AA891BD4CC}"/>
              </a:ext>
            </a:extLst>
          </p:cNvPr>
          <p:cNvSpPr/>
          <p:nvPr/>
        </p:nvSpPr>
        <p:spPr>
          <a:xfrm>
            <a:off x="8613135" y="87867"/>
            <a:ext cx="3578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Source : Thanks to Dale Sanders</a:t>
            </a:r>
          </a:p>
        </p:txBody>
      </p:sp>
    </p:spTree>
    <p:extLst>
      <p:ext uri="{BB962C8B-B14F-4D97-AF65-F5344CB8AC3E}">
        <p14:creationId xmlns:p14="http://schemas.microsoft.com/office/powerpoint/2010/main" val="955639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A97ED6-C739-409C-903D-9A61D04A03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A7D7D7-7704-4C72-A5DE-7146B0D0E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Northwest </a:t>
            </a:r>
            <a:br>
              <a:rPr lang="en-US" dirty="0"/>
            </a:br>
            <a:r>
              <a:rPr lang="en-US" dirty="0"/>
              <a:t>Trend Spotting</a:t>
            </a:r>
          </a:p>
        </p:txBody>
      </p:sp>
    </p:spTree>
    <p:extLst>
      <p:ext uri="{BB962C8B-B14F-4D97-AF65-F5344CB8AC3E}">
        <p14:creationId xmlns:p14="http://schemas.microsoft.com/office/powerpoint/2010/main" val="2315223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9859BD-325D-4761-93E9-4BE92DA4A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98point7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CrossOver</a:t>
            </a:r>
            <a:r>
              <a:rPr lang="en-US" dirty="0"/>
              <a:t> Health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‘Data First’ Platform - Data Operating System @ Health Catalyst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A13D0B-0FAB-4149-9722-ED65DE6DD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Disruptors of Healthcare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1CCFE-F34B-489F-90B6-54250CB3B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408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A97ED6-C739-409C-903D-9A61D04A03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A7D7D7-7704-4C72-A5DE-7146B0D0E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704937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EEE1F3-AFBA-4906-ABF0-DAC35C704D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F042FC-2FE8-4D69-814C-89BC89B84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838" y="2474582"/>
            <a:ext cx="5291136" cy="27778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5B0542C-E9E3-4F56-85E7-96E066C67B92}"/>
              </a:ext>
            </a:extLst>
          </p:cNvPr>
          <p:cNvSpPr txBox="1">
            <a:spLocks/>
          </p:cNvSpPr>
          <p:nvPr/>
        </p:nvSpPr>
        <p:spPr>
          <a:xfrm>
            <a:off x="1035482" y="2735970"/>
            <a:ext cx="6343514" cy="788723"/>
          </a:xfrm>
          <a:prstGeom prst="rect">
            <a:avLst/>
          </a:prstGeom>
        </p:spPr>
        <p:txBody>
          <a:bodyPr vert="horz" wrap="none" lIns="0" tIns="0" rIns="0" bIns="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We’re not satisfied with the </a:t>
            </a:r>
          </a:p>
          <a:p>
            <a:pPr>
              <a:lnSpc>
                <a:spcPct val="100000"/>
              </a:lnSpc>
            </a:pPr>
            <a:r>
              <a:rPr lang="en-US" dirty="0"/>
              <a:t>current trajectory of digital health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EB8C2F-3248-4976-8FD1-D71002E05F6C}"/>
              </a:ext>
            </a:extLst>
          </p:cNvPr>
          <p:cNvSpPr txBox="1">
            <a:spLocks/>
          </p:cNvSpPr>
          <p:nvPr/>
        </p:nvSpPr>
        <p:spPr>
          <a:xfrm>
            <a:off x="1428750" y="4072065"/>
            <a:ext cx="5295031" cy="11702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dirty="0"/>
              <a:t>But, at Health Catalyst, we’re not satisfied with ourselves, either. We are far from perfect.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A014B2-EF0D-43B5-B8E8-DDD2BCEDD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83" y="272117"/>
            <a:ext cx="5611018" cy="19004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98F82D-ED9C-449F-A57E-4028BE19AD69}"/>
              </a:ext>
            </a:extLst>
          </p:cNvPr>
          <p:cNvSpPr txBox="1"/>
          <p:nvPr/>
        </p:nvSpPr>
        <p:spPr>
          <a:xfrm>
            <a:off x="7235456" y="223284"/>
            <a:ext cx="4624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: Dale Sanders @ Health Catalyst</a:t>
            </a:r>
          </a:p>
        </p:txBody>
      </p:sp>
    </p:spTree>
    <p:extLst>
      <p:ext uri="{BB962C8B-B14F-4D97-AF65-F5344CB8AC3E}">
        <p14:creationId xmlns:p14="http://schemas.microsoft.com/office/powerpoint/2010/main" val="2950764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 idx="4294967295"/>
          </p:nvPr>
        </p:nvSpPr>
        <p:spPr>
          <a:xfrm>
            <a:off x="162128" y="1079012"/>
            <a:ext cx="1554163" cy="5207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/>
            <a:r>
              <a:rPr lang="en-US" sz="1800" dirty="0">
                <a:solidFill>
                  <a:schemeClr val="accent1"/>
                </a:solidFill>
              </a:rPr>
              <a:t>EMRs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65" y="1354764"/>
            <a:ext cx="17687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Affinity - ADT/Registration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Allscripts - Ambulatory EMR Clinicals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Allscripts Enterprise/Touchworks - Ambulatory EMR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Allscripts Sunrise - Acute EMR Clinicals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Aprima ERM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Cerner - Acute EMR Clinicals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Cerner - PowerWorks Ambulatory EMR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Cerner HomeWorks - Other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CPSI - Acute EMR Clinicals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eClinicalWorks - Ambulatory EMR Clinicals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Epic - Acute EMR Clinicals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Epic - Ambulatory EMR Clinicals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 (IDX) Centricity - Ambulatory EMR Clinicals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McKesson Horizon - Acute EMR Clinicals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McKesson Horizon Enterprise Visibility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Meditech 5.66 EHR w/DR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NextGen - Ambulatory Practice Management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Quality Systems (Next Gen) - Ambulatory EMR Clinicals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Siemens Sorian Clinicals - Inpatient EMR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3">
            <a:extLst>
              <a:ext uri="{FF2B5EF4-FFF2-40B4-BE49-F238E27FC236}">
                <a16:creationId xmlns:a16="http://schemas.microsoft.com/office/drawing/2014/main" id="{BBC5215A-806D-4F2C-BE31-A8C63768FBAB}"/>
              </a:ext>
            </a:extLst>
          </p:cNvPr>
          <p:cNvSpPr txBox="1">
            <a:spLocks/>
          </p:cNvSpPr>
          <p:nvPr/>
        </p:nvSpPr>
        <p:spPr>
          <a:xfrm>
            <a:off x="1798367" y="1079012"/>
            <a:ext cx="2011658" cy="52120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2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Finance/Costing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33FBC3-19CA-464A-9FE5-83F6B78CE5B7}"/>
              </a:ext>
            </a:extLst>
          </p:cNvPr>
          <p:cNvSpPr/>
          <p:nvPr/>
        </p:nvSpPr>
        <p:spPr>
          <a:xfrm>
            <a:off x="2058188" y="1354764"/>
            <a:ext cx="172648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Affinity - Costing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Allscripts (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EPSi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- Budget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Allscripts (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EPSi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- Costing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Allscripts (TSI) - Costing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BOXI - GL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Cost Flex - Costing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Digimax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Materials Management - Inventory Management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IOS ENVI - Costing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Kaufman Hall Budget Advisor - Other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Lawson - Accounts Payable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Lawson - Accounts Receivable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Lawson - GL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Lawson - Supply Chain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McKesson - Accounts Payable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McKesson Enterprise Materials Management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McKesson HPM - Costing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McKesson HPM - GL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McKesson PFM - Accounts Payable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McKesson PFM - GL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McKesson Series - Accounts Receivable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Meditech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GL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Microsoft Great Plains - GL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Oracle (Hyperion) - Costing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Oracle (PeopleSoft) - GL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Oracle (PeopleSoft) - Supply Chain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PARExpress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PPM - Costing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Smartstream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GL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StrataJazz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Costing</a:t>
            </a:r>
          </a:p>
        </p:txBody>
      </p:sp>
      <p:sp>
        <p:nvSpPr>
          <p:cNvPr id="8" name="Title 13">
            <a:extLst>
              <a:ext uri="{FF2B5EF4-FFF2-40B4-BE49-F238E27FC236}">
                <a16:creationId xmlns:a16="http://schemas.microsoft.com/office/drawing/2014/main" id="{FE72D3E3-ED8B-440A-BA0F-BDD5A559FF94}"/>
              </a:ext>
            </a:extLst>
          </p:cNvPr>
          <p:cNvSpPr txBox="1">
            <a:spLocks/>
          </p:cNvSpPr>
          <p:nvPr/>
        </p:nvSpPr>
        <p:spPr>
          <a:xfrm>
            <a:off x="3627147" y="1079012"/>
            <a:ext cx="1737341" cy="52120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2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Billing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F03F8A-F2C7-4C7B-BF7D-A28B4AFB4FA2}"/>
              </a:ext>
            </a:extLst>
          </p:cNvPr>
          <p:cNvSpPr/>
          <p:nvPr/>
        </p:nvSpPr>
        <p:spPr>
          <a:xfrm>
            <a:off x="3921608" y="1354764"/>
            <a:ext cx="17373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Affinity - Hospital Billing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CHMB 360+ RCM - Hospital Billing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CPSI - Hospital Billing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Epic - Hospital Billing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 (IDX) Centricity - Hospital Billing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 (IDX) Centricity - Professional Billing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HealthQuest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Patient Accounting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Keane - Hospital Billing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McKesson Series - Patient Billing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McKesson STAR - Hospital Billing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MD Associates - Professional Billing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Siemens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Sorian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Financials - Inpatient Registration and Billing</a:t>
            </a:r>
          </a:p>
        </p:txBody>
      </p:sp>
      <p:sp>
        <p:nvSpPr>
          <p:cNvPr id="10" name="Title 13">
            <a:extLst>
              <a:ext uri="{FF2B5EF4-FFF2-40B4-BE49-F238E27FC236}">
                <a16:creationId xmlns:a16="http://schemas.microsoft.com/office/drawing/2014/main" id="{558BBF53-40E2-4A04-A5FD-2E882FDA9274}"/>
              </a:ext>
            </a:extLst>
          </p:cNvPr>
          <p:cNvSpPr txBox="1">
            <a:spLocks/>
          </p:cNvSpPr>
          <p:nvPr/>
        </p:nvSpPr>
        <p:spPr>
          <a:xfrm>
            <a:off x="5455927" y="1079012"/>
            <a:ext cx="1737341" cy="52120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2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HR/ERP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B7FDA8-23D7-45FE-BE4D-6EEE6D31C000}"/>
              </a:ext>
            </a:extLst>
          </p:cNvPr>
          <p:cNvSpPr/>
          <p:nvPr/>
        </p:nvSpPr>
        <p:spPr>
          <a:xfrm>
            <a:off x="5795880" y="1354764"/>
            <a:ext cx="1702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API Healthcare - Time and Attendance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iCIMS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Kronos - HR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Kronos - Time and Attendance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Lawson - HR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Lawson - Payroll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Lawson - Time and Attendance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Maestro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MD People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Now Solutions Empath - HR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Oracle (PeopleSoft) - HR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PeopleStrategy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Genesys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HR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PeopleStrategy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Genesys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Payroll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Ultimate Software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Ultipro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HR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WorkDay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27BC8E-E5F0-46B5-9D88-E7061E29F52E}"/>
              </a:ext>
            </a:extLst>
          </p:cNvPr>
          <p:cNvSpPr/>
          <p:nvPr/>
        </p:nvSpPr>
        <p:spPr>
          <a:xfrm>
            <a:off x="7635483" y="1354764"/>
            <a:ext cx="21030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835 – Denials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Adirondack ACO Medicare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Aetna - Claims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Anthem - Claims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Aon Hewitt - Claims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BCBS Illinois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BCBS Vermont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Children's Community Health Plan (CCHP) - Payer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Cigna - Claims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CIT Custom - Claims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Cone Health Employee Plan (United Medicare) - Claims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Discharge Abstract Data (DAD)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Hawaii Medical Service Association (HMSA) - Claims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HealthNet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Claims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Healthscope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Humana (PPO) - Claims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Humana MA - Claims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Kentucky Hospital Association (KHA) - Claims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Medicaid - Claims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Medicaid - Claims - CCO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Merit Cigna - Claims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Merit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SelectHealth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Claims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MSSP (CMS) - Claims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NextGen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(CMS) - Claims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Ohio Hospital Association (OHA) - Claims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ProHealth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Claims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PWHP Custom - Claims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QXNT - Claims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UMR Claims Source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Wisconsin Health Information Organization (WHIO) - Claims</a:t>
            </a:r>
          </a:p>
        </p:txBody>
      </p:sp>
      <p:sp>
        <p:nvSpPr>
          <p:cNvPr id="13" name="Title 13">
            <a:extLst>
              <a:ext uri="{FF2B5EF4-FFF2-40B4-BE49-F238E27FC236}">
                <a16:creationId xmlns:a16="http://schemas.microsoft.com/office/drawing/2014/main" id="{DFF63DEE-E151-4305-87E7-8F71A7AB3FDD}"/>
              </a:ext>
            </a:extLst>
          </p:cNvPr>
          <p:cNvSpPr txBox="1">
            <a:spLocks/>
          </p:cNvSpPr>
          <p:nvPr/>
        </p:nvSpPr>
        <p:spPr>
          <a:xfrm>
            <a:off x="7559024" y="1079012"/>
            <a:ext cx="1737341" cy="52120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2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Claims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34AE2B-2F9E-4615-9C89-9DC5A0714373}"/>
              </a:ext>
            </a:extLst>
          </p:cNvPr>
          <p:cNvSpPr/>
          <p:nvPr/>
        </p:nvSpPr>
        <p:spPr>
          <a:xfrm>
            <a:off x="9875513" y="1354764"/>
            <a:ext cx="224020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Allscripts - Case Management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Apollo -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Lumed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X Surgical System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Aspire - Cardiovascular Registry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Carestream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Other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Cerner - Laboratory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eClinicalWorks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Mountain Kidney Data Extracts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 (IDX) Centricity Muse - Cardiology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HST Pathways - Other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ImageTrend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ImmTrac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Lancet Trauma Registry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MacLab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CathLab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MIDAS - Infection Surveillance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MIDAS - Other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MIDAS - Risk Management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Navitus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Pharmacy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NHSN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NSQIPFlatFile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OBIX - Perinatal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OnCore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CTMS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Orchard Software Harvest - Pathology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PACSHealth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Radiology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Pharmacy Benefits Manager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PICIS (OPTUM) Perioperative Suite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Provation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Quadramed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Patient Acuity Classification System - Other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QXNT/Vital - Member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RLSolutions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SafeTrace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Siemens RIS - Radiology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SIS Surgical Services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StatusScope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Clinical Decisions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Sunquest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Laboratory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Sunrise Clinical Manager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Surgical Information System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TheraDoc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TransChart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Other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Varian Aria - Oncology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Vigilanz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Infection Control</a:t>
            </a:r>
          </a:p>
        </p:txBody>
      </p:sp>
      <p:sp>
        <p:nvSpPr>
          <p:cNvPr id="15" name="Title 13">
            <a:extLst>
              <a:ext uri="{FF2B5EF4-FFF2-40B4-BE49-F238E27FC236}">
                <a16:creationId xmlns:a16="http://schemas.microsoft.com/office/drawing/2014/main" id="{48A9867E-27C1-4EB6-95E9-145ED6A306C6}"/>
              </a:ext>
            </a:extLst>
          </p:cNvPr>
          <p:cNvSpPr txBox="1">
            <a:spLocks/>
          </p:cNvSpPr>
          <p:nvPr/>
        </p:nvSpPr>
        <p:spPr>
          <a:xfrm>
            <a:off x="9718692" y="1079012"/>
            <a:ext cx="2397025" cy="5212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2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Clinical Specialty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2E1D70-E424-4D76-B352-F800F9810BA3}"/>
              </a:ext>
            </a:extLst>
          </p:cNvPr>
          <p:cNvSpPr/>
          <p:nvPr/>
        </p:nvSpPr>
        <p:spPr>
          <a:xfrm>
            <a:off x="3890437" y="4356478"/>
            <a:ext cx="1880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Fazzi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Patient Satisfaction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HealthStream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Patient Satisfaction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NRC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Picker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Patient Satisfaction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PRC - Patient Satisfaction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Press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Ganey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Patient Satisfaction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Sullivan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Luallin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Patient Satisfaction</a:t>
            </a:r>
          </a:p>
        </p:txBody>
      </p:sp>
      <p:sp>
        <p:nvSpPr>
          <p:cNvPr id="17" name="Title 13">
            <a:extLst>
              <a:ext uri="{FF2B5EF4-FFF2-40B4-BE49-F238E27FC236}">
                <a16:creationId xmlns:a16="http://schemas.microsoft.com/office/drawing/2014/main" id="{472B2A47-B95C-4B1A-A771-F55FA27C4EA9}"/>
              </a:ext>
            </a:extLst>
          </p:cNvPr>
          <p:cNvSpPr txBox="1">
            <a:spLocks/>
          </p:cNvSpPr>
          <p:nvPr/>
        </p:nvSpPr>
        <p:spPr>
          <a:xfrm>
            <a:off x="3972513" y="4047008"/>
            <a:ext cx="1737341" cy="52120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2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Pat. Sat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030C30-CF10-465F-963C-7A81B9709501}"/>
              </a:ext>
            </a:extLst>
          </p:cNvPr>
          <p:cNvSpPr/>
          <p:nvPr/>
        </p:nvSpPr>
        <p:spPr>
          <a:xfrm>
            <a:off x="5785574" y="4334305"/>
            <a:ext cx="18953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AHRQ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Clinical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Classification Software (CCS)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Charlson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Deyo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Elixhauser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Comorbidity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Clinical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Improvement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Grouper (Care Process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Hierarchy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CMS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Hierarchical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Condition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Category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CMS Place Of Service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LOINC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 Drug Codes (NDC)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NPI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Registry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Provider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Taxonomy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Rx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Norm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CMS/NQF Value Set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Authority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Center</a:t>
            </a:r>
          </a:p>
        </p:txBody>
      </p:sp>
      <p:sp>
        <p:nvSpPr>
          <p:cNvPr id="19" name="Title 13">
            <a:extLst>
              <a:ext uri="{FF2B5EF4-FFF2-40B4-BE49-F238E27FC236}">
                <a16:creationId xmlns:a16="http://schemas.microsoft.com/office/drawing/2014/main" id="{EA7F163A-5223-4470-847F-D52F6BBB9CD9}"/>
              </a:ext>
            </a:extLst>
          </p:cNvPr>
          <p:cNvSpPr txBox="1">
            <a:spLocks/>
          </p:cNvSpPr>
          <p:nvPr/>
        </p:nvSpPr>
        <p:spPr>
          <a:xfrm>
            <a:off x="5885455" y="4047568"/>
            <a:ext cx="1737341" cy="52120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2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Terminology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24C277-1A15-47F0-ABCC-94497D2CFFEF}"/>
              </a:ext>
            </a:extLst>
          </p:cNvPr>
          <p:cNvSpPr/>
          <p:nvPr/>
        </p:nvSpPr>
        <p:spPr>
          <a:xfrm>
            <a:off x="3882279" y="5856291"/>
            <a:ext cx="1815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Adirondack ACO Clinical Data from HIXNY (HIE)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ADT HIE Patient Programs </a:t>
            </a:r>
          </a:p>
          <a:p>
            <a:pPr marL="160020" marR="0" lvl="0" indent="-16002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Vermont HIE</a:t>
            </a:r>
          </a:p>
        </p:txBody>
      </p:sp>
      <p:sp>
        <p:nvSpPr>
          <p:cNvPr id="21" name="Title 13">
            <a:extLst>
              <a:ext uri="{FF2B5EF4-FFF2-40B4-BE49-F238E27FC236}">
                <a16:creationId xmlns:a16="http://schemas.microsoft.com/office/drawing/2014/main" id="{661A7289-CCC9-46CF-A7EB-D3DC8BA8AF72}"/>
              </a:ext>
            </a:extLst>
          </p:cNvPr>
          <p:cNvSpPr txBox="1">
            <a:spLocks/>
          </p:cNvSpPr>
          <p:nvPr/>
        </p:nvSpPr>
        <p:spPr>
          <a:xfrm>
            <a:off x="3972513" y="5574415"/>
            <a:ext cx="1737341" cy="52120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2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HIE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A504D0E2-75AE-486F-84B1-36FB8E3AF9CB}"/>
              </a:ext>
            </a:extLst>
          </p:cNvPr>
          <p:cNvSpPr txBox="1">
            <a:spLocks/>
          </p:cNvSpPr>
          <p:nvPr/>
        </p:nvSpPr>
        <p:spPr>
          <a:xfrm>
            <a:off x="853439" y="421210"/>
            <a:ext cx="10485120" cy="41857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200" b="1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Various Digital Systems in Healthcare</a:t>
            </a:r>
          </a:p>
        </p:txBody>
      </p:sp>
    </p:spTree>
    <p:extLst>
      <p:ext uri="{BB962C8B-B14F-4D97-AF65-F5344CB8AC3E}">
        <p14:creationId xmlns:p14="http://schemas.microsoft.com/office/powerpoint/2010/main" val="576622340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2EB48-B706-481D-B765-0A09AEEFA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Disruption is Already Happening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B4633-EA42-4D78-B55F-BFF4BBB7FA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396143D-7FBE-45C6-8754-39D3AFE6AA74}"/>
              </a:ext>
            </a:extLst>
          </p:cNvPr>
          <p:cNvSpPr txBox="1">
            <a:spLocks/>
          </p:cNvSpPr>
          <p:nvPr/>
        </p:nvSpPr>
        <p:spPr>
          <a:xfrm>
            <a:off x="1216152" y="1260019"/>
            <a:ext cx="10515600" cy="498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03504" indent="-301752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8680" indent="-256032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bg2"/>
              </a:buClr>
              <a:buFontTx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5568" indent="-237744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3312" indent="-210312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000">
                <a:solidFill>
                  <a:srgbClr val="00B0F0"/>
                </a:solidFill>
              </a:rPr>
              <a:t>The world’s largest taxi company</a:t>
            </a:r>
            <a:r>
              <a:rPr lang="mr-IN" sz="2000">
                <a:solidFill>
                  <a:srgbClr val="00B0F0"/>
                </a:solidFill>
              </a:rPr>
              <a:t>…</a:t>
            </a:r>
            <a:r>
              <a:rPr lang="en-US" sz="2000">
                <a:solidFill>
                  <a:srgbClr val="00B0F0"/>
                </a:solidFill>
              </a:rPr>
              <a:t> owns no taxis</a:t>
            </a: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000">
                <a:solidFill>
                  <a:srgbClr val="00B0F0"/>
                </a:solidFill>
              </a:rPr>
              <a:t>The world’s largest voice/video communications companies</a:t>
            </a:r>
            <a:r>
              <a:rPr lang="mr-IN" sz="2000">
                <a:solidFill>
                  <a:srgbClr val="00B0F0"/>
                </a:solidFill>
              </a:rPr>
              <a:t>…</a:t>
            </a:r>
            <a:r>
              <a:rPr lang="en-US" sz="2000">
                <a:solidFill>
                  <a:srgbClr val="00B0F0"/>
                </a:solidFill>
              </a:rPr>
              <a:t> own no telco</a:t>
            </a: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000">
                <a:solidFill>
                  <a:srgbClr val="00B0F0"/>
                </a:solidFill>
              </a:rPr>
              <a:t>The most popular media company</a:t>
            </a:r>
            <a:r>
              <a:rPr lang="mr-IN" sz="2000">
                <a:solidFill>
                  <a:srgbClr val="00B0F0"/>
                </a:solidFill>
              </a:rPr>
              <a:t>…</a:t>
            </a:r>
            <a:r>
              <a:rPr lang="en-US" sz="2000">
                <a:solidFill>
                  <a:srgbClr val="00B0F0"/>
                </a:solidFill>
              </a:rPr>
              <a:t> owns no content</a:t>
            </a: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000">
                <a:solidFill>
                  <a:srgbClr val="00B0F0"/>
                </a:solidFill>
              </a:rPr>
              <a:t>The largest lodging company</a:t>
            </a:r>
            <a:r>
              <a:rPr lang="mr-IN" sz="2000">
                <a:solidFill>
                  <a:srgbClr val="00B0F0"/>
                </a:solidFill>
              </a:rPr>
              <a:t>…</a:t>
            </a:r>
            <a:r>
              <a:rPr lang="en-US" sz="2000">
                <a:solidFill>
                  <a:srgbClr val="00B0F0"/>
                </a:solidFill>
              </a:rPr>
              <a:t> owns no property</a:t>
            </a: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000">
                <a:solidFill>
                  <a:srgbClr val="00B0F0"/>
                </a:solidFill>
              </a:rPr>
              <a:t>The world’s most valuable retailer</a:t>
            </a:r>
            <a:r>
              <a:rPr lang="mr-IN" sz="2000">
                <a:solidFill>
                  <a:srgbClr val="00B0F0"/>
                </a:solidFill>
              </a:rPr>
              <a:t>…</a:t>
            </a:r>
            <a:r>
              <a:rPr lang="en-US" sz="2000">
                <a:solidFill>
                  <a:srgbClr val="00B0F0"/>
                </a:solidFill>
              </a:rPr>
              <a:t> owns no inventory</a:t>
            </a: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000">
                <a:solidFill>
                  <a:srgbClr val="00B0F0"/>
                </a:solidFill>
              </a:rPr>
              <a:t>The world’s largest software vendors</a:t>
            </a:r>
            <a:r>
              <a:rPr lang="mr-IN" sz="2000">
                <a:solidFill>
                  <a:srgbClr val="00B0F0"/>
                </a:solidFill>
              </a:rPr>
              <a:t>…</a:t>
            </a:r>
            <a:r>
              <a:rPr lang="en-US" sz="2000">
                <a:solidFill>
                  <a:srgbClr val="00B0F0"/>
                </a:solidFill>
              </a:rPr>
              <a:t> don’t write the apps</a:t>
            </a:r>
            <a:endParaRPr lang="en-US" sz="2000" dirty="0">
              <a:solidFill>
                <a:srgbClr val="00B0F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013024-60DD-490A-94AB-0AD921C94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471" y="1182007"/>
            <a:ext cx="1371601" cy="772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8B6F6F-0726-4431-8FF0-7DA1E05B3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756" y="2062964"/>
            <a:ext cx="1926433" cy="850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CA76AD-E045-41F5-B51A-3FFCCC405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315" y="2935894"/>
            <a:ext cx="776891" cy="7768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695C9A-744F-42D9-8BD5-DBD0A64C9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0661" y="3288410"/>
            <a:ext cx="1141414" cy="11414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994675-88F0-4004-9451-7D56923FE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3315" y="4560607"/>
            <a:ext cx="1854200" cy="7831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28BCE1-D63B-4C36-8A57-4FAD1A5B90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0661" y="5494336"/>
            <a:ext cx="1630567" cy="7406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DB07B9-54A6-4999-A6B7-1A4FC4E9F0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6468" y="5443140"/>
            <a:ext cx="744598" cy="9269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308DAE-0092-4FF1-91B7-DADB30E99D45}"/>
              </a:ext>
            </a:extLst>
          </p:cNvPr>
          <p:cNvSpPr txBox="1"/>
          <p:nvPr/>
        </p:nvSpPr>
        <p:spPr>
          <a:xfrm>
            <a:off x="1018451" y="6509288"/>
            <a:ext cx="32864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Thanks for the inspiration, Ron </a:t>
            </a:r>
            <a:r>
              <a:rPr lang="en-US" sz="1100" dirty="0" err="1"/>
              <a:t>Kalifa</a:t>
            </a:r>
            <a:r>
              <a:rPr lang="en-US" sz="1100" dirty="0"/>
              <a:t> of </a:t>
            </a:r>
            <a:r>
              <a:rPr lang="en-US" sz="1100" dirty="0" err="1"/>
              <a:t>Worldpay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5490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48216" y="1466354"/>
            <a:ext cx="10515600" cy="6635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b="0" dirty="0">
                <a:solidFill>
                  <a:srgbClr val="00B0F0"/>
                </a:solidFill>
              </a:rPr>
              <a:t>The world’s largest and most successful healthcare and </a:t>
            </a:r>
            <a:br>
              <a:rPr lang="en-US" b="0" dirty="0">
                <a:solidFill>
                  <a:srgbClr val="00B0F0"/>
                </a:solidFill>
              </a:rPr>
            </a:br>
            <a:r>
              <a:rPr lang="en-US" b="0" dirty="0">
                <a:solidFill>
                  <a:srgbClr val="00B0F0"/>
                </a:solidFill>
              </a:rPr>
              <a:t>health management companies, </a:t>
            </a:r>
            <a:br>
              <a:rPr lang="en-US" dirty="0">
                <a:solidFill>
                  <a:srgbClr val="00B0F0"/>
                </a:solidFill>
              </a:rPr>
            </a:br>
            <a:br>
              <a:rPr lang="en-US" dirty="0">
                <a:solidFill>
                  <a:srgbClr val="00B0F0"/>
                </a:solidFill>
              </a:rPr>
            </a:br>
            <a:r>
              <a:rPr lang="en-US" sz="4900" dirty="0">
                <a:solidFill>
                  <a:srgbClr val="00B0F0"/>
                </a:solidFill>
              </a:rPr>
              <a:t>will own no hospitals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547686" y="359350"/>
            <a:ext cx="10515600" cy="663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In the Digital Future of Healthcare</a:t>
            </a:r>
            <a:r>
              <a:rPr lang="mr-IN" dirty="0"/>
              <a:t>…</a:t>
            </a:r>
            <a:endParaRPr lang="en-US" sz="4900" dirty="0"/>
          </a:p>
        </p:txBody>
      </p:sp>
      <p:grpSp>
        <p:nvGrpSpPr>
          <p:cNvPr id="3" name="Group 2"/>
          <p:cNvGrpSpPr/>
          <p:nvPr/>
        </p:nvGrpSpPr>
        <p:grpSpPr>
          <a:xfrm>
            <a:off x="4964114" y="3775015"/>
            <a:ext cx="5191429" cy="2649600"/>
            <a:chOff x="4964114" y="3775015"/>
            <a:chExt cx="5191429" cy="26496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4964114" y="3775015"/>
              <a:ext cx="2149475" cy="26496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1200" y="3900488"/>
              <a:ext cx="3614343" cy="1503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222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C6980-F8B9-41EC-9DB2-0360748AA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80% of Factors Affecting Health Outcomes </a:t>
            </a:r>
            <a:br>
              <a:rPr lang="en-US" dirty="0"/>
            </a:br>
            <a:r>
              <a:rPr lang="en-US" dirty="0"/>
              <a:t>Fall Outside Traditional Healthcare Delivery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B83A5-EEAD-48A6-95C0-C91B672B857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40C0D0-9408-45B1-B60A-BF79E5899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96" t="6911" r="18985" b="7899"/>
          <a:stretch/>
        </p:blipFill>
        <p:spPr>
          <a:xfrm>
            <a:off x="2318987" y="1262743"/>
            <a:ext cx="8465378" cy="544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66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A8C2DF0-F52E-4CA9-8148-A0DD33721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Healthcare Digital Index?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173CBE-06EE-4D31-8B41-FE3DD271705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9DB5F-C0DF-41A2-97C7-2CDD9FB0B48D}"/>
              </a:ext>
            </a:extLst>
          </p:cNvPr>
          <p:cNvSpPr txBox="1">
            <a:spLocks/>
          </p:cNvSpPr>
          <p:nvPr/>
        </p:nvSpPr>
        <p:spPr>
          <a:xfrm>
            <a:off x="792348" y="1053031"/>
            <a:ext cx="7920038" cy="49877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03504" indent="-301752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8680" indent="-256032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bg2"/>
              </a:buClr>
              <a:buFontTx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5568" indent="-237744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3312" indent="-210312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“Healthcare CEO, what is your Digitization Index?”</a:t>
            </a:r>
          </a:p>
          <a:p>
            <a:pPr lvl="1" indent="0">
              <a:buFont typeface="Arial" panose="020B0604020202020204" pitchFamily="34" charset="0"/>
              <a:buNone/>
            </a:pPr>
            <a:r>
              <a:rPr lang="en-US" dirty="0"/>
              <a:t>Data Assets x Data Usage x Data Skilled Labor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DB10B-6A11-464A-AA96-8CA850045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942" y="2085348"/>
            <a:ext cx="6146800" cy="4787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4FCC8B-FC7A-47E1-A49F-41D31134149A}"/>
              </a:ext>
            </a:extLst>
          </p:cNvPr>
          <p:cNvSpPr txBox="1"/>
          <p:nvPr/>
        </p:nvSpPr>
        <p:spPr>
          <a:xfrm>
            <a:off x="1576942" y="2707649"/>
            <a:ext cx="33004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Healthcare is one of the least digital sectors, and it shows in profit-margin growth.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Source: McKinsey Corporate Performance Analysis Tool; BEA; McKinsey Global Institute analysis</a:t>
            </a:r>
          </a:p>
        </p:txBody>
      </p:sp>
    </p:spTree>
    <p:extLst>
      <p:ext uri="{BB962C8B-B14F-4D97-AF65-F5344CB8AC3E}">
        <p14:creationId xmlns:p14="http://schemas.microsoft.com/office/powerpoint/2010/main" val="3113330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A97ED6-C739-409C-903D-9A61D04A03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A7D7D7-7704-4C72-A5DE-7146B0D0E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Experience</a:t>
            </a:r>
          </a:p>
        </p:txBody>
      </p:sp>
    </p:spTree>
    <p:extLst>
      <p:ext uri="{BB962C8B-B14F-4D97-AF65-F5344CB8AC3E}">
        <p14:creationId xmlns:p14="http://schemas.microsoft.com/office/powerpoint/2010/main" val="408860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270B82-529B-4718-9EC7-4225921469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AD6E10-9FB3-4F6C-B471-7E572C8A5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22" y="879052"/>
            <a:ext cx="4782065" cy="2549947"/>
          </a:xfrm>
        </p:spPr>
        <p:txBody>
          <a:bodyPr/>
          <a:lstStyle/>
          <a:p>
            <a:r>
              <a:rPr lang="en-US" dirty="0"/>
              <a:t>Digital Experience</a:t>
            </a:r>
            <a:br>
              <a:rPr lang="en-US" dirty="0"/>
            </a:br>
            <a:r>
              <a:rPr lang="en-US" dirty="0"/>
              <a:t> Part 1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Placing Orders</a:t>
            </a:r>
          </a:p>
        </p:txBody>
      </p:sp>
    </p:spTree>
    <p:extLst>
      <p:ext uri="{BB962C8B-B14F-4D97-AF65-F5344CB8AC3E}">
        <p14:creationId xmlns:p14="http://schemas.microsoft.com/office/powerpoint/2010/main" val="1165487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4D1ED4F-13C4-486E-A1FE-E60DEA4E8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29" y="1415585"/>
            <a:ext cx="9669094" cy="48650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5C73A-ED82-444A-9F76-DB0212CFD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 a Speaker in Amazon.com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CBC79-4D29-478D-82C8-F59389D6FE8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578867-0F43-49AA-ADC9-4DED74E8A8EE}"/>
              </a:ext>
            </a:extLst>
          </p:cNvPr>
          <p:cNvSpPr/>
          <p:nvPr/>
        </p:nvSpPr>
        <p:spPr>
          <a:xfrm>
            <a:off x="3499757" y="1703614"/>
            <a:ext cx="3298372" cy="381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BBAD3C-6516-4BD6-93BE-0BB05620849D}"/>
              </a:ext>
            </a:extLst>
          </p:cNvPr>
          <p:cNvSpPr/>
          <p:nvPr/>
        </p:nvSpPr>
        <p:spPr>
          <a:xfrm>
            <a:off x="778329" y="2144485"/>
            <a:ext cx="1709057" cy="3156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E630A3-7E39-4F2A-B243-337A6D353B39}"/>
              </a:ext>
            </a:extLst>
          </p:cNvPr>
          <p:cNvSpPr/>
          <p:nvPr/>
        </p:nvSpPr>
        <p:spPr>
          <a:xfrm>
            <a:off x="5410893" y="3987436"/>
            <a:ext cx="1709057" cy="3156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1D68B5-55B2-460C-8E19-2C5D1D3796CE}"/>
              </a:ext>
            </a:extLst>
          </p:cNvPr>
          <p:cNvSpPr/>
          <p:nvPr/>
        </p:nvSpPr>
        <p:spPr>
          <a:xfrm>
            <a:off x="5248796" y="3739242"/>
            <a:ext cx="956061" cy="2013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CFC61CFC-C5C4-4805-921E-BA2F8C7ABDC4}"/>
              </a:ext>
            </a:extLst>
          </p:cNvPr>
          <p:cNvCxnSpPr>
            <a:cxnSpLocks/>
            <a:stCxn id="6" idx="0"/>
          </p:cNvCxnSpPr>
          <p:nvPr/>
        </p:nvCxnSpPr>
        <p:spPr>
          <a:xfrm rot="5400000" flipH="1" flipV="1">
            <a:off x="7383236" y="-1167493"/>
            <a:ext cx="636814" cy="510540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8A1042-425D-49A5-A4FE-B7B7D001D207}"/>
              </a:ext>
            </a:extLst>
          </p:cNvPr>
          <p:cNvCxnSpPr>
            <a:stCxn id="9" idx="3"/>
          </p:cNvCxnSpPr>
          <p:nvPr/>
        </p:nvCxnSpPr>
        <p:spPr>
          <a:xfrm flipV="1">
            <a:off x="2487386" y="2295147"/>
            <a:ext cx="8273143" cy="71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7CF02CA-430D-4BCF-96D8-B7398FD2AE89}"/>
              </a:ext>
            </a:extLst>
          </p:cNvPr>
          <p:cNvCxnSpPr>
            <a:stCxn id="13" idx="3"/>
          </p:cNvCxnSpPr>
          <p:nvPr/>
        </p:nvCxnSpPr>
        <p:spPr>
          <a:xfrm flipV="1">
            <a:off x="6204857" y="3789315"/>
            <a:ext cx="4566557" cy="50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0110025-8912-4FBA-B390-0DD3F26EC491}"/>
              </a:ext>
            </a:extLst>
          </p:cNvPr>
          <p:cNvCxnSpPr>
            <a:stCxn id="10" idx="3"/>
          </p:cNvCxnSpPr>
          <p:nvPr/>
        </p:nvCxnSpPr>
        <p:spPr>
          <a:xfrm>
            <a:off x="7119950" y="4145279"/>
            <a:ext cx="3738550" cy="2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DF35CA1-CFE2-41F6-A872-B8EBEDEC9948}"/>
              </a:ext>
            </a:extLst>
          </p:cNvPr>
          <p:cNvCxnSpPr>
            <a:cxnSpLocks/>
          </p:cNvCxnSpPr>
          <p:nvPr/>
        </p:nvCxnSpPr>
        <p:spPr>
          <a:xfrm flipV="1">
            <a:off x="2043451" y="2895600"/>
            <a:ext cx="8727963" cy="48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0429FAC-E2E7-4DFA-81BC-CDB5D69FDC3F}"/>
              </a:ext>
            </a:extLst>
          </p:cNvPr>
          <p:cNvSpPr txBox="1"/>
          <p:nvPr/>
        </p:nvSpPr>
        <p:spPr>
          <a:xfrm>
            <a:off x="10323216" y="874998"/>
            <a:ext cx="1678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Estimated Delivery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AEDEAE-D260-4847-89B8-DF48CC66448C}"/>
              </a:ext>
            </a:extLst>
          </p:cNvPr>
          <p:cNvSpPr txBox="1"/>
          <p:nvPr/>
        </p:nvSpPr>
        <p:spPr>
          <a:xfrm>
            <a:off x="10496864" y="1946508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Cheaper Options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B6C20D-FA4F-4DBF-9A00-273D159134E4}"/>
              </a:ext>
            </a:extLst>
          </p:cNvPr>
          <p:cNvSpPr txBox="1"/>
          <p:nvPr/>
        </p:nvSpPr>
        <p:spPr>
          <a:xfrm>
            <a:off x="10734639" y="2712721"/>
            <a:ext cx="1358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Feedback loop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F20291-0407-46FD-9BDF-E049C85B3CEC}"/>
              </a:ext>
            </a:extLst>
          </p:cNvPr>
          <p:cNvSpPr txBox="1"/>
          <p:nvPr/>
        </p:nvSpPr>
        <p:spPr>
          <a:xfrm>
            <a:off x="10771414" y="3611083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Peer Reviews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F8169F-FFAF-44CE-9416-86A9C7541F32}"/>
              </a:ext>
            </a:extLst>
          </p:cNvPr>
          <p:cNvSpPr txBox="1"/>
          <p:nvPr/>
        </p:nvSpPr>
        <p:spPr>
          <a:xfrm>
            <a:off x="10865742" y="4014432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Cost</a:t>
            </a:r>
          </a:p>
        </p:txBody>
      </p:sp>
    </p:spTree>
    <p:extLst>
      <p:ext uri="{BB962C8B-B14F-4D97-AF65-F5344CB8AC3E}">
        <p14:creationId xmlns:p14="http://schemas.microsoft.com/office/powerpoint/2010/main" val="3081078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7419A-E6E9-4239-A423-1CAB0B03B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 Asthma Action Plan in EMR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E0233-C16C-46DC-AD7F-B0D95F2B2D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AAA9D0-25F1-44A0-B71A-2301059DA74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8" name="Picture 4" descr="Image result for epic emr order sets">
            <a:extLst>
              <a:ext uri="{FF2B5EF4-FFF2-40B4-BE49-F238E27FC236}">
                <a16:creationId xmlns:a16="http://schemas.microsoft.com/office/drawing/2014/main" id="{76E08DDD-7FEC-493C-A7DA-33C85904C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3053" r="11617" b="4461"/>
          <a:stretch/>
        </p:blipFill>
        <p:spPr bwMode="auto">
          <a:xfrm>
            <a:off x="2105891" y="1007795"/>
            <a:ext cx="8296102" cy="562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364132"/>
      </p:ext>
    </p:extLst>
  </p:cSld>
  <p:clrMapOvr>
    <a:masterClrMapping/>
  </p:clrMapOvr>
</p:sld>
</file>

<file path=ppt/theme/theme1.xml><?xml version="1.0" encoding="utf-8"?>
<a:theme xmlns:a="http://schemas.openxmlformats.org/drawingml/2006/main" name="Health Catalyst">
  <a:themeElements>
    <a:clrScheme name="Health Catalyst 2016">
      <a:dk1>
        <a:srgbClr val="333333"/>
      </a:dk1>
      <a:lt1>
        <a:srgbClr val="FFFFFF"/>
      </a:lt1>
      <a:dk2>
        <a:srgbClr val="6D6E70"/>
      </a:dk2>
      <a:lt2>
        <a:srgbClr val="006D9A"/>
      </a:lt2>
      <a:accent1>
        <a:srgbClr val="00AEEF"/>
      </a:accent1>
      <a:accent2>
        <a:srgbClr val="FF9600"/>
      </a:accent2>
      <a:accent3>
        <a:srgbClr val="D67474"/>
      </a:accent3>
      <a:accent4>
        <a:srgbClr val="CD4B90"/>
      </a:accent4>
      <a:accent5>
        <a:srgbClr val="79629E"/>
      </a:accent5>
      <a:accent6>
        <a:srgbClr val="4EBE7E"/>
      </a:accent6>
      <a:hlink>
        <a:srgbClr val="006D9A"/>
      </a:hlink>
      <a:folHlink>
        <a:srgbClr val="006D9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lth Catalyst 2016" id="{941FD7CF-3ADB-4E70-BDD4-2FEA6BD85AFA}" vid="{29CEC17A-3F17-4D22-83B6-13B2FCC694AF}"/>
    </a:ext>
  </a:extLst>
</a:theme>
</file>

<file path=ppt/theme/theme2.xml><?xml version="1.0" encoding="utf-8"?>
<a:theme xmlns:a="http://schemas.openxmlformats.org/drawingml/2006/main" name="Health Analyst Summit 2014">
  <a:themeElements>
    <a:clrScheme name="Health Catalyst 2013">
      <a:dk1>
        <a:srgbClr val="404040"/>
      </a:dk1>
      <a:lt1>
        <a:sysClr val="window" lastClr="FFFFFF"/>
      </a:lt1>
      <a:dk2>
        <a:srgbClr val="0E6E9C"/>
      </a:dk2>
      <a:lt2>
        <a:srgbClr val="6D6E71"/>
      </a:lt2>
      <a:accent1>
        <a:srgbClr val="00AEEF"/>
      </a:accent1>
      <a:accent2>
        <a:srgbClr val="2A9A35"/>
      </a:accent2>
      <a:accent3>
        <a:srgbClr val="E46C0A"/>
      </a:accent3>
      <a:accent4>
        <a:srgbClr val="EE9C08"/>
      </a:accent4>
      <a:accent5>
        <a:srgbClr val="562585"/>
      </a:accent5>
      <a:accent6>
        <a:srgbClr val="9E0000"/>
      </a:accent6>
      <a:hlink>
        <a:srgbClr val="9E0000"/>
      </a:hlink>
      <a:folHlink>
        <a:srgbClr val="835A3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HC Template 2013 v7.potx" id="{C4B5BA94-0468-488F-94D8-91E464ACC684}" vid="{5717C515-7CD9-4E8C-BDA1-B0E59B0D7F0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B7E843D9A9994F9A804FC3357AFB07" ma:contentTypeVersion="27" ma:contentTypeDescription="Create a new document." ma:contentTypeScope="" ma:versionID="3dbe863e2165ff393b3a5f82a2409185">
  <xsd:schema xmlns:xsd="http://www.w3.org/2001/XMLSchema" xmlns:xs="http://www.w3.org/2001/XMLSchema" xmlns:p="http://schemas.microsoft.com/office/2006/metadata/properties" xmlns:ns1="http://schemas.microsoft.com/sharepoint/v3" xmlns:ns2="7a8f62d2-65dd-43e4-9926-d7197baf2a9c" xmlns:ns3="2db1ce15-dbb2-42bb-9449-411b319c0bd6" xmlns:ns4="http://schemas.microsoft.com/sharepoint/v4" targetNamespace="http://schemas.microsoft.com/office/2006/metadata/properties" ma:root="true" ma:fieldsID="6126ca8bc7dd61e16171e59592311ee8" ns1:_="" ns2:_="" ns3:_="" ns4:_="">
    <xsd:import namespace="http://schemas.microsoft.com/sharepoint/v3"/>
    <xsd:import namespace="7a8f62d2-65dd-43e4-9926-d7197baf2a9c"/>
    <xsd:import namespace="2db1ce15-dbb2-42bb-9449-411b319c0bd6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o1a80354f1574e489c0cea0e134a7e50" minOccurs="0"/>
                <xsd:element ref="ns3:o409e6eb4bcd4eb480f0f02d3ed7fffc" minOccurs="0"/>
                <xsd:element ref="ns3:be690f161b5c44a4b18302a5faefc645" minOccurs="0"/>
                <xsd:element ref="ns3:j1ccc95933dd43ecbbec094d44749d96" minOccurs="0"/>
                <xsd:element ref="ns3:o4fcd4acfa504eea9d67dd8e62b839e3" minOccurs="0"/>
                <xsd:element ref="ns3:b7841d5b2b9e4b5ea3fe74688e01cc57" minOccurs="0"/>
                <xsd:element ref="ns3:mfcbf5ea5da74d469c3d28516199d7a3" minOccurs="0"/>
                <xsd:element ref="ns2:SharedWithUsers" minOccurs="0"/>
                <xsd:element ref="ns2:SharedWithDetails" minOccurs="0"/>
                <xsd:element ref="ns4:IconOverlay" minOccurs="0"/>
                <xsd:element ref="ns2:_dlc_DocId" minOccurs="0"/>
                <xsd:element ref="ns2:_dlc_DocIdUrl" minOccurs="0"/>
                <xsd:element ref="ns2:_dlc_DocIdPersistId" minOccurs="0"/>
                <xsd:element ref="ns1:DocumentSetDescription" minOccurs="0"/>
                <xsd:element ref="ns1:PublishingContact" minOccurs="0"/>
                <xsd:element ref="ns3:Last_x0020_Content_x0020_Up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31" nillable="true" ma:displayName="Description" ma:description="" ma:internalName="DocumentSetDescription">
      <xsd:simpleType>
        <xsd:restriction base="dms:Note"/>
      </xsd:simpleType>
    </xsd:element>
    <xsd:element name="PublishingContact" ma:index="32" nillable="true" ma:displayName="Contact" ma:description="Contact is a site column created by the Publishing feature. It is used on the Page Content Type as the person or group who is the contact person for the page." ma:list="UserInfo" ma:internalName="PublishingContact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f62d2-65dd-43e4-9926-d7197baf2a9c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TaxKeyword" ma:displayName="Enterprise Keywords" ma:fieldId="{23f27201-bee3-471e-b2e7-b64fd8b7ca38}" ma:taxonomyMulti="true" ma:sspId="9f057b6c-9172-4390-b02b-072fbfd1761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55bd90b7-1ee6-4099-a11e-b2d6af27bc1b}" ma:internalName="TaxCatchAll" ma:showField="CatchAllData" ma:web="7a8f62d2-65dd-43e4-9926-d7197baf2a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_dlc_DocId" ma:index="2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b1ce15-dbb2-42bb-9449-411b319c0bd6" elementFormDefault="qualified">
    <xsd:import namespace="http://schemas.microsoft.com/office/2006/documentManagement/types"/>
    <xsd:import namespace="http://schemas.microsoft.com/office/infopath/2007/PartnerControls"/>
    <xsd:element name="o1a80354f1574e489c0cea0e134a7e50" ma:index="12" nillable="true" ma:taxonomy="true" ma:internalName="o1a80354f1574e489c0cea0e134a7e50" ma:taxonomyFieldName="Team" ma:displayName="Team" ma:default="" ma:fieldId="{81a80354-f157-4e48-9c0c-ea0e134a7e50}" ma:taxonomyMulti="true" ma:sspId="9f057b6c-9172-4390-b02b-072fbfd1761e" ma:termSetId="03c51d11-9c3e-46c3-a1fb-f98e42c45ef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409e6eb4bcd4eb480f0f02d3ed7fffc" ma:index="14" nillable="true" ma:taxonomy="true" ma:internalName="o409e6eb4bcd4eb480f0f02d3ed7fffc" ma:taxonomyFieldName="Product" ma:displayName="Product" ma:default="" ma:fieldId="{8409e6eb-4bcd-4eb4-80f0-f02d3ed7fffc}" ma:sspId="9f057b6c-9172-4390-b02b-072fbfd1761e" ma:termSetId="bdb2da05-e2ef-414d-a40b-e3e5c209a40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e690f161b5c44a4b18302a5faefc645" ma:index="16" nillable="true" ma:taxonomy="true" ma:internalName="be690f161b5c44a4b18302a5faefc645" ma:taxonomyFieldName="Doc_x0020_Type" ma:displayName="Doc Type" ma:default="" ma:fieldId="{be690f16-1b5c-44a4-b183-02a5faefc645}" ma:taxonomyMulti="true" ma:sspId="9f057b6c-9172-4390-b02b-072fbfd1761e" ma:termSetId="f7d58836-42ee-4516-a7c3-86d803de08d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1ccc95933dd43ecbbec094d44749d96" ma:index="18" nillable="true" ma:taxonomy="true" ma:internalName="j1ccc95933dd43ecbbec094d44749d96" ma:taxonomyFieldName="Phase" ma:displayName="Phase" ma:default="" ma:fieldId="{31ccc959-33dd-43ec-bbec-094d44749d96}" ma:taxonomyMulti="true" ma:sspId="9f057b6c-9172-4390-b02b-072fbfd1761e" ma:termSetId="6cce2437-74d7-462b-b890-541a93c1cbf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4fcd4acfa504eea9d67dd8e62b839e3" ma:index="20" nillable="true" ma:taxonomy="true" ma:internalName="o4fcd4acfa504eea9d67dd8e62b839e3" ma:taxonomyFieldName="Approved_x0020_For" ma:displayName="Approved For" ma:default="" ma:fieldId="{84fcd4ac-fa50-4eea-9d67-dd8e62b839e3}" ma:sspId="9f057b6c-9172-4390-b02b-072fbfd1761e" ma:termSetId="97bbf693-dd03-49bb-b2ac-7349fd3b03b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7841d5b2b9e4b5ea3fe74688e01cc57" ma:index="22" nillable="true" ma:taxonomy="true" ma:internalName="b7841d5b2b9e4b5ea3fe74688e01cc57" ma:taxonomyFieldName="GS_x0020_Type" ma:displayName="GS Type" ma:default="" ma:fieldId="{b7841d5b-2b9e-4b5e-a3fe-74688e01cc57}" ma:sspId="9f057b6c-9172-4390-b02b-072fbfd1761e" ma:termSetId="299104db-479f-4796-8f9f-258c0fa0c1a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fcbf5ea5da74d469c3d28516199d7a3" ma:index="24" nillable="true" ma:taxonomy="true" ma:internalName="mfcbf5ea5da74d469c3d28516199d7a3" ma:taxonomyFieldName="Contact" ma:displayName="Contact" ma:default="" ma:fieldId="{6fcbf5ea-5da7-4d46-9c3d-28516199d7a3}" ma:sspId="9f057b6c-9172-4390-b02b-072fbfd1761e" ma:termSetId="be7203d0-6f92-4045-8650-da75959e26e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ast_x0020_Content_x0020_Update" ma:index="33" nillable="true" ma:displayName="Last Content Update" ma:format="DateOnly" ma:internalName="Last_x0020_Content_x0020_Up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1a80354f1574e489c0cea0e134a7e50 xmlns="2db1ce15-dbb2-42bb-9449-411b319c0bd6">
      <Terms xmlns="http://schemas.microsoft.com/office/infopath/2007/PartnerControls">
        <TermInfo xmlns="http://schemas.microsoft.com/office/infopath/2007/PartnerControls">
          <TermName xmlns="http://schemas.microsoft.com/office/infopath/2007/PartnerControls">Client Ops</TermName>
          <TermId xmlns="http://schemas.microsoft.com/office/infopath/2007/PartnerControls">061da907-9e69-42cf-bd22-9ff134ce1752</TermId>
        </TermInfo>
        <TermInfo xmlns="http://schemas.microsoft.com/office/infopath/2007/PartnerControls">
          <TermName xmlns="http://schemas.microsoft.com/office/infopath/2007/PartnerControls">Improvement</TermName>
          <TermId xmlns="http://schemas.microsoft.com/office/infopath/2007/PartnerControls">2c5f5ab3-490b-4e60-9f16-3bd892118670</TermId>
        </TermInfo>
        <TermInfo xmlns="http://schemas.microsoft.com/office/infopath/2007/PartnerControls">
          <TermName xmlns="http://schemas.microsoft.com/office/infopath/2007/PartnerControls">Product Dev</TermName>
          <TermId xmlns="http://schemas.microsoft.com/office/infopath/2007/PartnerControls">f8d068f4-1748-4722-9b6b-aa0ef3f949b2</TermId>
        </TermInfo>
        <TermInfo xmlns="http://schemas.microsoft.com/office/infopath/2007/PartnerControls">
          <TermName xmlns="http://schemas.microsoft.com/office/infopath/2007/PartnerControls">Sales</TermName>
          <TermId xmlns="http://schemas.microsoft.com/office/infopath/2007/PartnerControls">534f6754-b913-4319-89ab-2d68be63b6ad</TermId>
        </TermInfo>
        <TermInfo xmlns="http://schemas.microsoft.com/office/infopath/2007/PartnerControls">
          <TermName xmlns="http://schemas.microsoft.com/office/infopath/2007/PartnerControls">Training</TermName>
          <TermId xmlns="http://schemas.microsoft.com/office/infopath/2007/PartnerControls">a9461c5c-1073-4952-8800-fa2b3bda877e</TermId>
        </TermInfo>
      </Terms>
    </o1a80354f1574e489c0cea0e134a7e50>
    <be690f161b5c44a4b18302a5faefc645 xmlns="2db1ce15-dbb2-42bb-9449-411b319c0bd6">
      <Terms xmlns="http://schemas.microsoft.com/office/infopath/2007/PartnerControls">
        <TermInfo xmlns="http://schemas.microsoft.com/office/infopath/2007/PartnerControls">
          <TermName xmlns="http://schemas.microsoft.com/office/infopath/2007/PartnerControls">Slides - Shared</TermName>
          <TermId xmlns="http://schemas.microsoft.com/office/infopath/2007/PartnerControls">8bdf45de-f311-4b05-98f2-84525dba742b</TermId>
        </TermInfo>
      </Terms>
    </be690f161b5c44a4b18302a5faefc645>
    <o4fcd4acfa504eea9d67dd8e62b839e3 xmlns="2db1ce15-dbb2-42bb-9449-411b319c0bd6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9d8fd039-ff78-4d30-9896-6feda6de5a03</TermId>
        </TermInfo>
      </Terms>
    </o4fcd4acfa504eea9d67dd8e62b839e3>
    <TaxCatchAll xmlns="7a8f62d2-65dd-43e4-9926-d7197baf2a9c">
      <Value>72</Value>
      <Value>35</Value>
      <Value>217</Value>
      <Value>475</Value>
      <Value>474</Value>
      <Value>473</Value>
      <Value>323</Value>
      <Value>62</Value>
      <Value>32</Value>
      <Value>466</Value>
      <Value>15</Value>
      <Value>27</Value>
      <Value>52</Value>
      <Value>11</Value>
      <Value>10</Value>
      <Value>45</Value>
      <Value>6</Value>
      <Value>76</Value>
    </TaxCatchAll>
    <o409e6eb4bcd4eb480f0f02d3ed7fffc xmlns="2db1ce15-dbb2-42bb-9449-411b319c0bd6">
      <Terms xmlns="http://schemas.microsoft.com/office/infopath/2007/PartnerControls">
        <TermInfo xmlns="http://schemas.microsoft.com/office/infopath/2007/PartnerControls">
          <TermName xmlns="http://schemas.microsoft.com/office/infopath/2007/PartnerControls">Z_NotApplicable</TermName>
          <TermId xmlns="http://schemas.microsoft.com/office/infopath/2007/PartnerControls">eee7e64d-dd0b-4606-838a-33dc9a92c339</TermId>
        </TermInfo>
      </Terms>
    </o409e6eb4bcd4eb480f0f02d3ed7fffc>
    <IconOverlay xmlns="http://schemas.microsoft.com/sharepoint/v4" xsi:nil="true"/>
    <b7841d5b2b9e4b5ea3fe74688e01cc57 xmlns="2db1ce15-dbb2-42bb-9449-411b319c0bd6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ce1c884e-7609-40f7-934c-e5e8dca8ead8</TermId>
        </TermInfo>
      </Terms>
    </b7841d5b2b9e4b5ea3fe74688e01cc57>
    <DocumentSetDescription xmlns="http://schemas.microsoft.com/sharepoint/v3" xsi:nil="true"/>
    <mfcbf5ea5da74d469c3d28516199d7a3 xmlns="2db1ce15-dbb2-42bb-9449-411b319c0bd6">
      <Terms xmlns="http://schemas.microsoft.com/office/infopath/2007/PartnerControls">
        <TermInfo xmlns="http://schemas.microsoft.com/office/infopath/2007/PartnerControls">
          <TermName xmlns="http://schemas.microsoft.com/office/infopath/2007/PartnerControls">Jared Crapo</TermName>
          <TermId xmlns="http://schemas.microsoft.com/office/infopath/2007/PartnerControls">3c08d5c8-da4c-49b0-80c1-16ca4a04a448</TermId>
        </TermInfo>
      </Terms>
    </mfcbf5ea5da74d469c3d28516199d7a3>
    <TaxKeywordTaxHTField xmlns="7a8f62d2-65dd-43e4-9926-d7197baf2a9c">
      <Terms xmlns="http://schemas.microsoft.com/office/infopath/2007/PartnerControls"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2aba58d5-1dd9-45ad-9a5e-ec4b966bb7c5</TermId>
        </TermInfo>
      </Terms>
    </TaxKeywordTaxHTField>
    <PublishingContact xmlns="http://schemas.microsoft.com/sharepoint/v3">
      <UserInfo>
        <DisplayName/>
        <AccountId xsi:nil="true"/>
        <AccountType/>
      </UserInfo>
    </PublishingContact>
    <Last_x0020_Content_x0020_Update xmlns="2db1ce15-dbb2-42bb-9449-411b319c0bd6">2016-03-28T06:00:00+00:00</Last_x0020_Content_x0020_Update>
    <j1ccc95933dd43ecbbec094d44749d96 xmlns="2db1ce15-dbb2-42bb-9449-411b319c0bd6">
      <Terms xmlns="http://schemas.microsoft.com/office/infopath/2007/PartnerControls">
        <TermInfo xmlns="http://schemas.microsoft.com/office/infopath/2007/PartnerControls">
          <TermName xmlns="http://schemas.microsoft.com/office/infopath/2007/PartnerControls">Sale-Contract</TermName>
          <TermId xmlns="http://schemas.microsoft.com/office/infopath/2007/PartnerControls">e5c00511-ce88-411c-84a6-0881cf015ee2</TermId>
        </TermInfo>
        <TermInfo xmlns="http://schemas.microsoft.com/office/infopath/2007/PartnerControls">
          <TermName xmlns="http://schemas.microsoft.com/office/infopath/2007/PartnerControls">Gen-Kickoff</TermName>
          <TermId xmlns="http://schemas.microsoft.com/office/infopath/2007/PartnerControls">fba93da6-7458-4ee7-8e5c-ef8ba7b32418</TermId>
        </TermInfo>
        <TermInfo xmlns="http://schemas.microsoft.com/office/infopath/2007/PartnerControls">
          <TermName xmlns="http://schemas.microsoft.com/office/infopath/2007/PartnerControls">Governance-Setup</TermName>
          <TermId xmlns="http://schemas.microsoft.com/office/infopath/2007/PartnerControls">89e36c33-7f10-460f-9cf1-9dd9063aea1f</TermId>
        </TermInfo>
        <TermInfo xmlns="http://schemas.microsoft.com/office/infopath/2007/PartnerControls">
          <TermName xmlns="http://schemas.microsoft.com/office/infopath/2007/PartnerControls">App-Kickoff-Train</TermName>
          <TermId xmlns="http://schemas.microsoft.com/office/infopath/2007/PartnerControls">5dc50379-1209-4fdb-94b8-3cea3306f579</TermId>
        </TermInfo>
        <TermInfo xmlns="http://schemas.microsoft.com/office/infopath/2007/PartnerControls">
          <TermName xmlns="http://schemas.microsoft.com/office/infopath/2007/PartnerControls">Improvement-Consult</TermName>
          <TermId xmlns="http://schemas.microsoft.com/office/infopath/2007/PartnerControls">f1c1cacc-a269-488c-8567-a215e85ac152</TermId>
        </TermInfo>
        <TermInfo xmlns="http://schemas.microsoft.com/office/infopath/2007/PartnerControls">
          <TermName xmlns="http://schemas.microsoft.com/office/infopath/2007/PartnerControls">Validate-COA</TermName>
          <TermId xmlns="http://schemas.microsoft.com/office/infopath/2007/PartnerControls">cdf88f49-df70-4b1e-a46b-47a1f6744e37</TermId>
        </TermInfo>
      </Terms>
    </j1ccc95933dd43ecbbec094d44749d96>
    <_dlc_DocId xmlns="7a8f62d2-65dd-43e4-9926-d7197baf2a9c">HCGSF-895440333-295</_dlc_DocId>
    <_dlc_DocIdUrl xmlns="7a8f62d2-65dd-43e4-9926-d7197baf2a9c">
      <Url>https://healthcarequalitycatalyst.sharepoint.com/ContentPortal/_layouts/15/DocIdRedir.aspx?ID=HCGSF-895440333-295</Url>
      <Description>HCGSF-895440333-295</Description>
    </_dlc_DocIdUrl>
  </documentManagement>
</p:properties>
</file>

<file path=customXml/itemProps1.xml><?xml version="1.0" encoding="utf-8"?>
<ds:datastoreItem xmlns:ds="http://schemas.openxmlformats.org/officeDocument/2006/customXml" ds:itemID="{2BB9EC0E-75DF-4109-90A3-8FC82F02AC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a8f62d2-65dd-43e4-9926-d7197baf2a9c"/>
    <ds:schemaRef ds:uri="2db1ce15-dbb2-42bb-9449-411b319c0bd6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65210E9-7738-4BBD-A0AB-AA604D2981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BB111C-D5F1-4FF2-B57C-C2A55958E1BA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7BA90C8F-5E0B-43F0-89FC-CA0468EF6C37}">
  <ds:schemaRefs>
    <ds:schemaRef ds:uri="http://schemas.microsoft.com/office/2006/documentManagement/types"/>
    <ds:schemaRef ds:uri="2db1ce15-dbb2-42bb-9449-411b319c0bd6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http://schemas.microsoft.com/sharepoint/v4"/>
    <ds:schemaRef ds:uri="http://purl.org/dc/terms/"/>
    <ds:schemaRef ds:uri="7a8f62d2-65dd-43e4-9926-d7197baf2a9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Health Catalyst 2016</Template>
  <TotalTime>38955</TotalTime>
  <Words>1414</Words>
  <Application>Microsoft Office PowerPoint</Application>
  <PresentationFormat>Widescreen</PresentationFormat>
  <Paragraphs>308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 Bold</vt:lpstr>
      <vt:lpstr>Calibri</vt:lpstr>
      <vt:lpstr>Calibri Light</vt:lpstr>
      <vt:lpstr>Mangal</vt:lpstr>
      <vt:lpstr>Wingdings</vt:lpstr>
      <vt:lpstr>Health Catalyst</vt:lpstr>
      <vt:lpstr>Health Analyst Summit 2014</vt:lpstr>
      <vt:lpstr>2018 Future of Healthcare</vt:lpstr>
      <vt:lpstr>Agenda</vt:lpstr>
      <vt:lpstr>EMRs</vt:lpstr>
      <vt:lpstr>80% of Factors Affecting Health Outcomes  Fall Outside Traditional Healthcare Delivery</vt:lpstr>
      <vt:lpstr>Where is Healthcare Digital Index?</vt:lpstr>
      <vt:lpstr>Digital Experience</vt:lpstr>
      <vt:lpstr>Digital Experience  Part 1  Placing Orders</vt:lpstr>
      <vt:lpstr>Ordering a Speaker in Amazon.com</vt:lpstr>
      <vt:lpstr>Ordering Asthma Action Plan in EMR</vt:lpstr>
      <vt:lpstr>What is the difference?</vt:lpstr>
      <vt:lpstr>Ordering Asthma Action Plan in EMR</vt:lpstr>
      <vt:lpstr>Digital Experience  Part 2  Scheduling Visits</vt:lpstr>
      <vt:lpstr>Scheduling ‘Hair Cut’ Visit</vt:lpstr>
      <vt:lpstr>Scheduling ‘Urgent Care’ Visit</vt:lpstr>
      <vt:lpstr>What is the difference?</vt:lpstr>
      <vt:lpstr>Digital Experience  Part 3  Switching Providers</vt:lpstr>
      <vt:lpstr>Switching Networks</vt:lpstr>
      <vt:lpstr>Switching Networks</vt:lpstr>
      <vt:lpstr>Switching Providers</vt:lpstr>
      <vt:lpstr>What is the difference?</vt:lpstr>
      <vt:lpstr>Key drivers for  ‘Data First’ Expereince</vt:lpstr>
      <vt:lpstr>Driver : Mergers &amp; Acquisitions</vt:lpstr>
      <vt:lpstr>Driver : Enable a Personal Health Record</vt:lpstr>
      <vt:lpstr>Driver : Providers becoming payers</vt:lpstr>
      <vt:lpstr>Driver : Extend the life and value of current  EHR investments</vt:lpstr>
      <vt:lpstr>Northwest  Trend Spotting</vt:lpstr>
      <vt:lpstr>Disruptors of Healthcare</vt:lpstr>
      <vt:lpstr>Conclusion</vt:lpstr>
      <vt:lpstr>PowerPoint Presentation</vt:lpstr>
      <vt:lpstr>Digital Disruption is Already Happening</vt:lpstr>
      <vt:lpstr> The world’s largest and most successful healthcare and  health management companies,   will own no hospitals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 Presentation Template</dc:title>
  <dc:creator>Jared Crapo</dc:creator>
  <cp:keywords>PowerPoint</cp:keywords>
  <cp:lastModifiedBy>Sri Rajamani</cp:lastModifiedBy>
  <cp:revision>496</cp:revision>
  <dcterms:created xsi:type="dcterms:W3CDTF">2016-01-15T23:57:51Z</dcterms:created>
  <dcterms:modified xsi:type="dcterms:W3CDTF">2018-03-23T17:01:14Z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0x01010038B7E843D9A9994F9A804FC3357AFB07</vt:lpwstr>
  </property>
  <property fmtid="{D5CDD505-2E9C-101B-9397-08002B2CF9AE}" pid="3" name="de928ef0b36a43628625c9a1eafe4d65">
    <vt:lpwstr>Template|ce1c884e-7609-40f7-934c-e5e8dca8ead8</vt:lpwstr>
  </property>
  <property fmtid="{D5CDD505-2E9C-101B-9397-08002B2CF9AE}" pid="4" name="pfeda42a23aa48de8fc3232be115b646">
    <vt:lpwstr>Training Resource|ba1f4700-d7c1-4d15-b5a7-7eae4fa6feec</vt:lpwstr>
  </property>
  <property fmtid="{D5CDD505-2E9C-101B-9397-08002B2CF9AE}" pid="5" name="aa83d49d80ae405b8caf7770a01ad41c">
    <vt:lpwstr>App-Kickoff-Train|5dc50379-1209-4fdb-94b8-3cea3306f579</vt:lpwstr>
  </property>
  <property fmtid="{D5CDD505-2E9C-101B-9397-08002B2CF9AE}" pid="6" name="_dlc_DocIdItemGuid">
    <vt:lpwstr>f7d095f1-f5c9-47ed-8849-77e618fc8713</vt:lpwstr>
  </property>
  <property fmtid="{D5CDD505-2E9C-101B-9397-08002B2CF9AE}" pid="7" name="TaxKeyword">
    <vt:lpwstr>474;#PowerPoint|2aba58d5-1dd9-45ad-9a5e-ec4b966bb7c5</vt:lpwstr>
  </property>
  <property fmtid="{D5CDD505-2E9C-101B-9397-08002B2CF9AE}" pid="8" name="Approved For">
    <vt:lpwstr>35;#Internal|9d8fd039-ff78-4d30-9896-6feda6de5a03</vt:lpwstr>
  </property>
  <property fmtid="{D5CDD505-2E9C-101B-9397-08002B2CF9AE}" pid="9" name="Team0">
    <vt:lpwstr/>
  </property>
  <property fmtid="{D5CDD505-2E9C-101B-9397-08002B2CF9AE}" pid="10" name="Product0">
    <vt:lpwstr/>
  </property>
  <property fmtid="{D5CDD505-2E9C-101B-9397-08002B2CF9AE}" pid="11" name="Phase0">
    <vt:lpwstr>6;#App-Kickoff-Train|5dc50379-1209-4fdb-94b8-3cea3306f579</vt:lpwstr>
  </property>
  <property fmtid="{D5CDD505-2E9C-101B-9397-08002B2CF9AE}" pid="12" name="Product">
    <vt:lpwstr>323;#Z_NotApplicable|eee7e64d-dd0b-4606-838a-33dc9a92c339</vt:lpwstr>
  </property>
  <property fmtid="{D5CDD505-2E9C-101B-9397-08002B2CF9AE}" pid="13" name="Team">
    <vt:lpwstr>10;#Client Ops|061da907-9e69-42cf-bd22-9ff134ce1752;#11;#Improvement|2c5f5ab3-490b-4e60-9f16-3bd892118670;#217;#Product Dev|f8d068f4-1748-4722-9b6b-aa0ef3f949b2;#52;#Sales|534f6754-b913-4319-89ab-2d68be63b6ad;#32;#Training|a9461c5c-1073-4952-8800-fa2b3bda</vt:lpwstr>
  </property>
  <property fmtid="{D5CDD505-2E9C-101B-9397-08002B2CF9AE}" pid="14" name="Doc Type0">
    <vt:lpwstr>72;#Training Resource|ba1f4700-d7c1-4d15-b5a7-7eae4fa6feec</vt:lpwstr>
  </property>
  <property fmtid="{D5CDD505-2E9C-101B-9397-08002B2CF9AE}" pid="15" name="Approved For0">
    <vt:lpwstr/>
  </property>
  <property fmtid="{D5CDD505-2E9C-101B-9397-08002B2CF9AE}" pid="16" name="mdac69d5b2954d84a50bee87f4452909">
    <vt:lpwstr/>
  </property>
  <property fmtid="{D5CDD505-2E9C-101B-9397-08002B2CF9AE}" pid="17" name="k79edf69a58a4bd3abaeea65cce1e899">
    <vt:lpwstr/>
  </property>
  <property fmtid="{D5CDD505-2E9C-101B-9397-08002B2CF9AE}" pid="18" name="hebd1b87e6f645e7b7bfab64573e7ebb">
    <vt:lpwstr/>
  </property>
  <property fmtid="{D5CDD505-2E9C-101B-9397-08002B2CF9AE}" pid="19" name="GS Type0">
    <vt:lpwstr>15;#Template|ce1c884e-7609-40f7-934c-e5e8dca8ead8</vt:lpwstr>
  </property>
  <property fmtid="{D5CDD505-2E9C-101B-9397-08002B2CF9AE}" pid="20" name="Doc Type">
    <vt:lpwstr>466;#Slides - Shared|8bdf45de-f311-4b05-98f2-84525dba742b</vt:lpwstr>
  </property>
  <property fmtid="{D5CDD505-2E9C-101B-9397-08002B2CF9AE}" pid="21" name="GS Type">
    <vt:lpwstr>15;#Template|ce1c884e-7609-40f7-934c-e5e8dca8ead8</vt:lpwstr>
  </property>
  <property fmtid="{D5CDD505-2E9C-101B-9397-08002B2CF9AE}" pid="22" name="Contact">
    <vt:lpwstr>475;#Jared Crapo|3c08d5c8-da4c-49b0-80c1-16ca4a04a448</vt:lpwstr>
  </property>
  <property fmtid="{D5CDD505-2E9C-101B-9397-08002B2CF9AE}" pid="23" name="Phase">
    <vt:lpwstr>76;#Sale-Contract|e5c00511-ce88-411c-84a6-0881cf015ee2;#62;#Gen-Kickoff|fba93da6-7458-4ee7-8e5c-ef8ba7b32418;#473;#Governance-Setup|89e36c33-7f10-460f-9cf1-9dd9063aea1f;#6;#App-Kickoff-Train|5dc50379-1209-4fdb-94b8-3cea3306f579;#45;#Improvement-Consult|f1</vt:lpwstr>
  </property>
</Properties>
</file>