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27"/>
  </p:notesMasterIdLst>
  <p:sldIdLst>
    <p:sldId id="292" r:id="rId2"/>
    <p:sldId id="341" r:id="rId3"/>
    <p:sldId id="360" r:id="rId4"/>
    <p:sldId id="375" r:id="rId5"/>
    <p:sldId id="376" r:id="rId6"/>
    <p:sldId id="374" r:id="rId7"/>
    <p:sldId id="344" r:id="rId8"/>
    <p:sldId id="378" r:id="rId9"/>
    <p:sldId id="380" r:id="rId10"/>
    <p:sldId id="379" r:id="rId11"/>
    <p:sldId id="361" r:id="rId12"/>
    <p:sldId id="364" r:id="rId13"/>
    <p:sldId id="362" r:id="rId14"/>
    <p:sldId id="342" r:id="rId15"/>
    <p:sldId id="346" r:id="rId16"/>
    <p:sldId id="347" r:id="rId17"/>
    <p:sldId id="365" r:id="rId18"/>
    <p:sldId id="352" r:id="rId19"/>
    <p:sldId id="366" r:id="rId20"/>
    <p:sldId id="353" r:id="rId21"/>
    <p:sldId id="369" r:id="rId22"/>
    <p:sldId id="350" r:id="rId23"/>
    <p:sldId id="359" r:id="rId24"/>
    <p:sldId id="354" r:id="rId25"/>
    <p:sldId id="35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'Query 1'!$O$4</c:f>
              <c:strCache>
                <c:ptCount val="1"/>
                <c:pt idx="0">
                  <c:v>Percentage of patients taking medications with PGx guidance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1D-4150-BD26-6CECBE5EF4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1D-4150-BD26-6CECBE5EF4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1D-4150-BD26-6CECBE5EF45E}"/>
              </c:ext>
            </c:extLst>
          </c:dPt>
          <c:dLbls>
            <c:numFmt formatCode="0.00%" sourceLinked="0"/>
            <c:spPr>
              <a:solidFill>
                <a:srgbClr val="000000">
                  <a:lumMod val="75000"/>
                  <a:lumOff val="2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'Query 1'!$N$5:$N$7</c:f>
              <c:strCache>
                <c:ptCount val="3"/>
                <c:pt idx="0">
                  <c:v>Actionable</c:v>
                </c:pt>
                <c:pt idx="1">
                  <c:v>Informative</c:v>
                </c:pt>
                <c:pt idx="2">
                  <c:v>No PGx guidance</c:v>
                </c:pt>
              </c:strCache>
            </c:strRef>
          </c:cat>
          <c:val>
            <c:numRef>
              <c:f>'Query 1'!$O$5:$O$7</c:f>
              <c:numCache>
                <c:formatCode>0.00%</c:formatCode>
                <c:ptCount val="3"/>
                <c:pt idx="0">
                  <c:v>0.69506492492417882</c:v>
                </c:pt>
                <c:pt idx="1">
                  <c:v>0.19589988944040518</c:v>
                </c:pt>
                <c:pt idx="2">
                  <c:v>0.10903518563541598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1D-4150-BD26-6CECBE5EF4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90705850641792"/>
          <c:y val="0.42014032776289706"/>
          <c:w val="0.26959476486749917"/>
          <c:h val="0.49313761194215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368FB-883D-4178-A776-C63E2242D9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5B10FF-2C8D-434A-BD57-09606D8DC1F8}">
      <dgm:prSet phldrT="[Text]"/>
      <dgm:spPr/>
      <dgm:t>
        <a:bodyPr/>
        <a:lstStyle/>
        <a:p>
          <a:r>
            <a:rPr lang="en-US" dirty="0"/>
            <a:t>Long Term Care facilities (LTCs)</a:t>
          </a:r>
        </a:p>
      </dgm:t>
    </dgm:pt>
    <dgm:pt modelId="{84199FAC-9618-4C9D-9022-725EF75A11E3}" type="parTrans" cxnId="{E8B56B62-A184-4C3B-9BB4-AB0E9D87CD2C}">
      <dgm:prSet/>
      <dgm:spPr/>
      <dgm:t>
        <a:bodyPr/>
        <a:lstStyle/>
        <a:p>
          <a:endParaRPr lang="en-US"/>
        </a:p>
      </dgm:t>
    </dgm:pt>
    <dgm:pt modelId="{C1A306F5-764B-4CAC-B234-CC859006FAB2}" type="sibTrans" cxnId="{E8B56B62-A184-4C3B-9BB4-AB0E9D87CD2C}">
      <dgm:prSet/>
      <dgm:spPr/>
      <dgm:t>
        <a:bodyPr/>
        <a:lstStyle/>
        <a:p>
          <a:endParaRPr lang="en-US"/>
        </a:p>
      </dgm:t>
    </dgm:pt>
    <dgm:pt modelId="{B53E7565-A033-4414-ABAC-FD04CD22E6C0}">
      <dgm:prSet phldrT="[Text]"/>
      <dgm:spPr/>
      <dgm:t>
        <a:bodyPr/>
        <a:lstStyle/>
        <a:p>
          <a:r>
            <a:rPr lang="en-US" dirty="0"/>
            <a:t>Accountable Care Organizations (ACOs)</a:t>
          </a:r>
        </a:p>
      </dgm:t>
    </dgm:pt>
    <dgm:pt modelId="{973FAFE6-C62E-4743-AC3A-325B2BDF8770}" type="parTrans" cxnId="{E84BFC60-E039-40A8-BBB7-71884FB1A547}">
      <dgm:prSet/>
      <dgm:spPr/>
      <dgm:t>
        <a:bodyPr/>
        <a:lstStyle/>
        <a:p>
          <a:endParaRPr lang="en-US"/>
        </a:p>
      </dgm:t>
    </dgm:pt>
    <dgm:pt modelId="{9355F60D-30D7-4495-87A5-27EEA7DAA203}" type="sibTrans" cxnId="{E84BFC60-E039-40A8-BBB7-71884FB1A547}">
      <dgm:prSet/>
      <dgm:spPr/>
      <dgm:t>
        <a:bodyPr/>
        <a:lstStyle/>
        <a:p>
          <a:endParaRPr lang="en-US"/>
        </a:p>
      </dgm:t>
    </dgm:pt>
    <dgm:pt modelId="{D11DCEB5-C70E-473D-AB1F-B4ACD55853B9}">
      <dgm:prSet phldrT="[Text]"/>
      <dgm:spPr/>
      <dgm:t>
        <a:bodyPr/>
        <a:lstStyle/>
        <a:p>
          <a:r>
            <a:rPr lang="en-US" dirty="0"/>
            <a:t>Pharmacy Benefit Managers (PBMs)</a:t>
          </a:r>
        </a:p>
      </dgm:t>
    </dgm:pt>
    <dgm:pt modelId="{DE0F878D-3790-40CC-B1F0-5D629E62134F}" type="parTrans" cxnId="{70F66A98-1B3C-40C9-8AA5-CAC134C80A98}">
      <dgm:prSet/>
      <dgm:spPr/>
      <dgm:t>
        <a:bodyPr/>
        <a:lstStyle/>
        <a:p>
          <a:endParaRPr lang="en-US"/>
        </a:p>
      </dgm:t>
    </dgm:pt>
    <dgm:pt modelId="{E598879D-C494-4846-88DB-98C84A3CDF61}" type="sibTrans" cxnId="{70F66A98-1B3C-40C9-8AA5-CAC134C80A98}">
      <dgm:prSet/>
      <dgm:spPr/>
      <dgm:t>
        <a:bodyPr/>
        <a:lstStyle/>
        <a:p>
          <a:endParaRPr lang="en-US"/>
        </a:p>
      </dgm:t>
    </dgm:pt>
    <dgm:pt modelId="{C12FBD68-A7B6-4EE8-BCE1-B40D14FBF13C}">
      <dgm:prSet phldrT="[Text]"/>
      <dgm:spPr/>
      <dgm:t>
        <a:bodyPr/>
        <a:lstStyle/>
        <a:p>
          <a:r>
            <a:rPr lang="en-US" dirty="0"/>
            <a:t>Self-insured corporations</a:t>
          </a:r>
        </a:p>
      </dgm:t>
    </dgm:pt>
    <dgm:pt modelId="{DA1AA2B4-2B8C-4CA4-8FC5-4143FE8F817C}" type="parTrans" cxnId="{8FC4E85A-2F78-47F7-A0F8-ADA7DE945BA9}">
      <dgm:prSet/>
      <dgm:spPr/>
      <dgm:t>
        <a:bodyPr/>
        <a:lstStyle/>
        <a:p>
          <a:endParaRPr lang="en-US"/>
        </a:p>
      </dgm:t>
    </dgm:pt>
    <dgm:pt modelId="{F136D931-5D60-4F51-8305-2837779463F2}" type="sibTrans" cxnId="{8FC4E85A-2F78-47F7-A0F8-ADA7DE945BA9}">
      <dgm:prSet/>
      <dgm:spPr/>
      <dgm:t>
        <a:bodyPr/>
        <a:lstStyle/>
        <a:p>
          <a:endParaRPr lang="en-US"/>
        </a:p>
      </dgm:t>
    </dgm:pt>
    <dgm:pt modelId="{A19EF172-AF6D-475C-BB95-4BD9F4347D98}" type="pres">
      <dgm:prSet presAssocID="{867368FB-883D-4178-A776-C63E2242D92E}" presName="diagram" presStyleCnt="0">
        <dgm:presLayoutVars>
          <dgm:dir/>
          <dgm:resizeHandles val="exact"/>
        </dgm:presLayoutVars>
      </dgm:prSet>
      <dgm:spPr/>
    </dgm:pt>
    <dgm:pt modelId="{02B44187-10ED-42E7-9958-90E4D7297C90}" type="pres">
      <dgm:prSet presAssocID="{855B10FF-2C8D-434A-BD57-09606D8DC1F8}" presName="node" presStyleLbl="node1" presStyleIdx="0" presStyleCnt="4" custLinFactX="-54373" custLinFactNeighborX="-100000" custLinFactNeighborY="-32140">
        <dgm:presLayoutVars>
          <dgm:bulletEnabled val="1"/>
        </dgm:presLayoutVars>
      </dgm:prSet>
      <dgm:spPr/>
    </dgm:pt>
    <dgm:pt modelId="{6EFA6AAB-5056-44F8-8FD4-0D0F04079597}" type="pres">
      <dgm:prSet presAssocID="{C1A306F5-764B-4CAC-B234-CC859006FAB2}" presName="sibTrans" presStyleCnt="0"/>
      <dgm:spPr/>
    </dgm:pt>
    <dgm:pt modelId="{5F38855F-42DD-4302-A97A-5E101FD17C24}" type="pres">
      <dgm:prSet presAssocID="{B53E7565-A033-4414-ABAC-FD04CD22E6C0}" presName="node" presStyleLbl="node1" presStyleIdx="1" presStyleCnt="4" custLinFactNeighborX="867" custLinFactNeighborY="-8215">
        <dgm:presLayoutVars>
          <dgm:bulletEnabled val="1"/>
        </dgm:presLayoutVars>
      </dgm:prSet>
      <dgm:spPr/>
    </dgm:pt>
    <dgm:pt modelId="{6FDA69CA-AD90-4A38-A070-842F239E84B8}" type="pres">
      <dgm:prSet presAssocID="{9355F60D-30D7-4495-87A5-27EEA7DAA203}" presName="sibTrans" presStyleCnt="0"/>
      <dgm:spPr/>
    </dgm:pt>
    <dgm:pt modelId="{C2DC4672-7EA9-44C3-80F1-C0C09FAF437B}" type="pres">
      <dgm:prSet presAssocID="{D11DCEB5-C70E-473D-AB1F-B4ACD55853B9}" presName="node" presStyleLbl="node1" presStyleIdx="2" presStyleCnt="4" custLinFactNeighborX="-7889" custLinFactNeighborY="19">
        <dgm:presLayoutVars>
          <dgm:bulletEnabled val="1"/>
        </dgm:presLayoutVars>
      </dgm:prSet>
      <dgm:spPr/>
    </dgm:pt>
    <dgm:pt modelId="{7C10058C-3320-405F-A220-728B9647332C}" type="pres">
      <dgm:prSet presAssocID="{E598879D-C494-4846-88DB-98C84A3CDF61}" presName="sibTrans" presStyleCnt="0"/>
      <dgm:spPr/>
    </dgm:pt>
    <dgm:pt modelId="{AE07B9BF-FCA1-4D4D-A71A-53D4642D06AF}" type="pres">
      <dgm:prSet presAssocID="{C12FBD68-A7B6-4EE8-BCE1-B40D14FBF13C}" presName="node" presStyleLbl="node1" presStyleIdx="3" presStyleCnt="4">
        <dgm:presLayoutVars>
          <dgm:bulletEnabled val="1"/>
        </dgm:presLayoutVars>
      </dgm:prSet>
      <dgm:spPr/>
    </dgm:pt>
  </dgm:ptLst>
  <dgm:cxnLst>
    <dgm:cxn modelId="{2EA29121-7482-4DF0-A927-8EEDC1CE056E}" type="presOf" srcId="{855B10FF-2C8D-434A-BD57-09606D8DC1F8}" destId="{02B44187-10ED-42E7-9958-90E4D7297C90}" srcOrd="0" destOrd="0" presId="urn:microsoft.com/office/officeart/2005/8/layout/default"/>
    <dgm:cxn modelId="{E84BFC60-E039-40A8-BBB7-71884FB1A547}" srcId="{867368FB-883D-4178-A776-C63E2242D92E}" destId="{B53E7565-A033-4414-ABAC-FD04CD22E6C0}" srcOrd="1" destOrd="0" parTransId="{973FAFE6-C62E-4743-AC3A-325B2BDF8770}" sibTransId="{9355F60D-30D7-4495-87A5-27EEA7DAA203}"/>
    <dgm:cxn modelId="{E8B56B62-A184-4C3B-9BB4-AB0E9D87CD2C}" srcId="{867368FB-883D-4178-A776-C63E2242D92E}" destId="{855B10FF-2C8D-434A-BD57-09606D8DC1F8}" srcOrd="0" destOrd="0" parTransId="{84199FAC-9618-4C9D-9022-725EF75A11E3}" sibTransId="{C1A306F5-764B-4CAC-B234-CC859006FAB2}"/>
    <dgm:cxn modelId="{EFA0334F-B29A-4DBA-8E84-8FB8D863ABA4}" type="presOf" srcId="{D11DCEB5-C70E-473D-AB1F-B4ACD55853B9}" destId="{C2DC4672-7EA9-44C3-80F1-C0C09FAF437B}" srcOrd="0" destOrd="0" presId="urn:microsoft.com/office/officeart/2005/8/layout/default"/>
    <dgm:cxn modelId="{8FC4E85A-2F78-47F7-A0F8-ADA7DE945BA9}" srcId="{867368FB-883D-4178-A776-C63E2242D92E}" destId="{C12FBD68-A7B6-4EE8-BCE1-B40D14FBF13C}" srcOrd="3" destOrd="0" parTransId="{DA1AA2B4-2B8C-4CA4-8FC5-4143FE8F817C}" sibTransId="{F136D931-5D60-4F51-8305-2837779463F2}"/>
    <dgm:cxn modelId="{70F66A98-1B3C-40C9-8AA5-CAC134C80A98}" srcId="{867368FB-883D-4178-A776-C63E2242D92E}" destId="{D11DCEB5-C70E-473D-AB1F-B4ACD55853B9}" srcOrd="2" destOrd="0" parTransId="{DE0F878D-3790-40CC-B1F0-5D629E62134F}" sibTransId="{E598879D-C494-4846-88DB-98C84A3CDF61}"/>
    <dgm:cxn modelId="{7DB636AE-98F7-4AA6-880B-9C5DF89E2EA6}" type="presOf" srcId="{B53E7565-A033-4414-ABAC-FD04CD22E6C0}" destId="{5F38855F-42DD-4302-A97A-5E101FD17C24}" srcOrd="0" destOrd="0" presId="urn:microsoft.com/office/officeart/2005/8/layout/default"/>
    <dgm:cxn modelId="{714721C1-42E9-4EF3-A7BC-B4B01F313FFF}" type="presOf" srcId="{C12FBD68-A7B6-4EE8-BCE1-B40D14FBF13C}" destId="{AE07B9BF-FCA1-4D4D-A71A-53D4642D06AF}" srcOrd="0" destOrd="0" presId="urn:microsoft.com/office/officeart/2005/8/layout/default"/>
    <dgm:cxn modelId="{ED204FF7-B519-4DB3-88B1-6F5E89D5F4C3}" type="presOf" srcId="{867368FB-883D-4178-A776-C63E2242D92E}" destId="{A19EF172-AF6D-475C-BB95-4BD9F4347D98}" srcOrd="0" destOrd="0" presId="urn:microsoft.com/office/officeart/2005/8/layout/default"/>
    <dgm:cxn modelId="{E6CDB782-C2ED-400D-8FF3-867D28405F84}" type="presParOf" srcId="{A19EF172-AF6D-475C-BB95-4BD9F4347D98}" destId="{02B44187-10ED-42E7-9958-90E4D7297C90}" srcOrd="0" destOrd="0" presId="urn:microsoft.com/office/officeart/2005/8/layout/default"/>
    <dgm:cxn modelId="{367D7A1B-8D73-48BC-A243-726106771F8E}" type="presParOf" srcId="{A19EF172-AF6D-475C-BB95-4BD9F4347D98}" destId="{6EFA6AAB-5056-44F8-8FD4-0D0F04079597}" srcOrd="1" destOrd="0" presId="urn:microsoft.com/office/officeart/2005/8/layout/default"/>
    <dgm:cxn modelId="{1E93CEA6-6718-40C7-8096-B0561ADBCE8E}" type="presParOf" srcId="{A19EF172-AF6D-475C-BB95-4BD9F4347D98}" destId="{5F38855F-42DD-4302-A97A-5E101FD17C24}" srcOrd="2" destOrd="0" presId="urn:microsoft.com/office/officeart/2005/8/layout/default"/>
    <dgm:cxn modelId="{E23E7863-9264-4344-A95F-47601DB91D4E}" type="presParOf" srcId="{A19EF172-AF6D-475C-BB95-4BD9F4347D98}" destId="{6FDA69CA-AD90-4A38-A070-842F239E84B8}" srcOrd="3" destOrd="0" presId="urn:microsoft.com/office/officeart/2005/8/layout/default"/>
    <dgm:cxn modelId="{8F482AB2-E84B-4690-9D5B-978C39D073FA}" type="presParOf" srcId="{A19EF172-AF6D-475C-BB95-4BD9F4347D98}" destId="{C2DC4672-7EA9-44C3-80F1-C0C09FAF437B}" srcOrd="4" destOrd="0" presId="urn:microsoft.com/office/officeart/2005/8/layout/default"/>
    <dgm:cxn modelId="{17F8F442-6649-4323-BBB3-1ADA36994200}" type="presParOf" srcId="{A19EF172-AF6D-475C-BB95-4BD9F4347D98}" destId="{7C10058C-3320-405F-A220-728B9647332C}" srcOrd="5" destOrd="0" presId="urn:microsoft.com/office/officeart/2005/8/layout/default"/>
    <dgm:cxn modelId="{4F2EC1B7-F857-4E1E-BB79-0A35C2C0EFE1}" type="presParOf" srcId="{A19EF172-AF6D-475C-BB95-4BD9F4347D98}" destId="{AE07B9BF-FCA1-4D4D-A71A-53D4642D06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B97FB-D0C7-4DF8-93A0-A7B837E3633D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B62E2406-8E1D-49B8-8EBB-520ACF865A5E}">
      <dgm:prSet/>
      <dgm:spPr/>
      <dgm:t>
        <a:bodyPr/>
        <a:lstStyle/>
        <a:p>
          <a:pPr algn="ctr"/>
          <a:r>
            <a:rPr lang="en-US" dirty="0"/>
            <a:t>Stratify the population</a:t>
          </a:r>
        </a:p>
      </dgm:t>
    </dgm:pt>
    <dgm:pt modelId="{57E84454-DED3-49E5-86B9-4BA6B5754818}" type="parTrans" cxnId="{D7B57517-B180-41EC-9B4F-AAA27ABFD2E1}">
      <dgm:prSet/>
      <dgm:spPr/>
      <dgm:t>
        <a:bodyPr/>
        <a:lstStyle/>
        <a:p>
          <a:endParaRPr lang="en-US"/>
        </a:p>
      </dgm:t>
    </dgm:pt>
    <dgm:pt modelId="{714D2D99-F296-445C-A64C-D75F272C2E2D}" type="sibTrans" cxnId="{D7B57517-B180-41EC-9B4F-AAA27ABFD2E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5EC4AE6-4EBA-4654-B6E9-CB47D76BDF43}">
      <dgm:prSet/>
      <dgm:spPr/>
      <dgm:t>
        <a:bodyPr/>
        <a:lstStyle/>
        <a:p>
          <a:pPr algn="ctr"/>
          <a:r>
            <a:rPr lang="en-US" dirty="0"/>
            <a:t>Focus on the highest needs</a:t>
          </a:r>
        </a:p>
      </dgm:t>
    </dgm:pt>
    <dgm:pt modelId="{93023795-C510-4391-BBC9-89F8CC603DD4}" type="parTrans" cxnId="{A30106EB-2E00-4ECA-80D0-4C13F4FB2135}">
      <dgm:prSet/>
      <dgm:spPr/>
      <dgm:t>
        <a:bodyPr/>
        <a:lstStyle/>
        <a:p>
          <a:endParaRPr lang="en-US"/>
        </a:p>
      </dgm:t>
    </dgm:pt>
    <dgm:pt modelId="{C03A156A-26D8-4BBA-A639-3F015A366572}" type="sibTrans" cxnId="{A30106EB-2E00-4ECA-80D0-4C13F4FB21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97B4C5D-EEEE-4149-8415-9A4C5211FF88}">
      <dgm:prSet/>
      <dgm:spPr/>
      <dgm:t>
        <a:bodyPr/>
        <a:lstStyle/>
        <a:p>
          <a:pPr algn="ctr"/>
          <a:r>
            <a:rPr lang="en-US" dirty="0"/>
            <a:t>Build on existing technology and expertise</a:t>
          </a:r>
        </a:p>
      </dgm:t>
    </dgm:pt>
    <dgm:pt modelId="{7C2D4B82-BF89-45F7-91AD-2F68BA4C9148}" type="parTrans" cxnId="{370632ED-ECD6-4EF6-96D1-4981083575C5}">
      <dgm:prSet/>
      <dgm:spPr/>
      <dgm:t>
        <a:bodyPr/>
        <a:lstStyle/>
        <a:p>
          <a:endParaRPr lang="en-US"/>
        </a:p>
      </dgm:t>
    </dgm:pt>
    <dgm:pt modelId="{4E4DACEE-602B-410B-B1EB-EFA4C284E994}" type="sibTrans" cxnId="{370632ED-ECD6-4EF6-96D1-4981083575C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5669B4C-0843-447C-AB5A-77E2EE002800}" type="pres">
      <dgm:prSet presAssocID="{A6AB97FB-D0C7-4DF8-93A0-A7B837E3633D}" presName="Name0" presStyleCnt="0">
        <dgm:presLayoutVars>
          <dgm:animLvl val="lvl"/>
          <dgm:resizeHandles val="exact"/>
        </dgm:presLayoutVars>
      </dgm:prSet>
      <dgm:spPr/>
    </dgm:pt>
    <dgm:pt modelId="{2A0AD86E-DDB7-4CDD-B27F-0249FAEE488D}" type="pres">
      <dgm:prSet presAssocID="{B62E2406-8E1D-49B8-8EBB-520ACF865A5E}" presName="compositeNode" presStyleCnt="0">
        <dgm:presLayoutVars>
          <dgm:bulletEnabled val="1"/>
        </dgm:presLayoutVars>
      </dgm:prSet>
      <dgm:spPr/>
    </dgm:pt>
    <dgm:pt modelId="{7CBFD6FF-3726-4D17-9C3E-B96DE72D1544}" type="pres">
      <dgm:prSet presAssocID="{B62E2406-8E1D-49B8-8EBB-520ACF865A5E}" presName="bgRect" presStyleLbl="bgAccFollowNode1" presStyleIdx="0" presStyleCnt="3" custLinFactNeighborX="10" custLinFactNeighborY="443"/>
      <dgm:spPr/>
    </dgm:pt>
    <dgm:pt modelId="{39309DDD-C05E-4CFD-9186-5DA50464871D}" type="pres">
      <dgm:prSet presAssocID="{714D2D99-F296-445C-A64C-D75F272C2E2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69C12CA-1370-4984-8066-6C79B26AE97C}" type="pres">
      <dgm:prSet presAssocID="{B62E2406-8E1D-49B8-8EBB-520ACF865A5E}" presName="bottomLine" presStyleLbl="alignNode1" presStyleIdx="1" presStyleCnt="6">
        <dgm:presLayoutVars/>
      </dgm:prSet>
      <dgm:spPr/>
    </dgm:pt>
    <dgm:pt modelId="{51FA3C51-E5C4-499F-A23C-E53387B5EFD0}" type="pres">
      <dgm:prSet presAssocID="{B62E2406-8E1D-49B8-8EBB-520ACF865A5E}" presName="nodeText" presStyleLbl="bgAccFollowNode1" presStyleIdx="0" presStyleCnt="3">
        <dgm:presLayoutVars>
          <dgm:bulletEnabled val="1"/>
        </dgm:presLayoutVars>
      </dgm:prSet>
      <dgm:spPr/>
    </dgm:pt>
    <dgm:pt modelId="{88713348-0493-4C92-A381-5592F840E62D}" type="pres">
      <dgm:prSet presAssocID="{714D2D99-F296-445C-A64C-D75F272C2E2D}" presName="sibTrans" presStyleCnt="0"/>
      <dgm:spPr/>
    </dgm:pt>
    <dgm:pt modelId="{72062BAF-EB7D-4287-999D-7975DA79422C}" type="pres">
      <dgm:prSet presAssocID="{45EC4AE6-4EBA-4654-B6E9-CB47D76BDF43}" presName="compositeNode" presStyleCnt="0">
        <dgm:presLayoutVars>
          <dgm:bulletEnabled val="1"/>
        </dgm:presLayoutVars>
      </dgm:prSet>
      <dgm:spPr/>
    </dgm:pt>
    <dgm:pt modelId="{753E7200-38D3-447C-9EC7-5954B3440BD9}" type="pres">
      <dgm:prSet presAssocID="{45EC4AE6-4EBA-4654-B6E9-CB47D76BDF43}" presName="bgRect" presStyleLbl="bgAccFollowNode1" presStyleIdx="1" presStyleCnt="3"/>
      <dgm:spPr/>
    </dgm:pt>
    <dgm:pt modelId="{8BBB4B47-1A7F-4211-9B05-6EE98668222B}" type="pres">
      <dgm:prSet presAssocID="{C03A156A-26D8-4BBA-A639-3F015A36657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3A569F0-0E6D-47FA-BA47-7ADD6E34B416}" type="pres">
      <dgm:prSet presAssocID="{45EC4AE6-4EBA-4654-B6E9-CB47D76BDF43}" presName="bottomLine" presStyleLbl="alignNode1" presStyleIdx="3" presStyleCnt="6">
        <dgm:presLayoutVars/>
      </dgm:prSet>
      <dgm:spPr/>
    </dgm:pt>
    <dgm:pt modelId="{A6A358FF-DAA0-49DA-8AA1-A75E5E262A13}" type="pres">
      <dgm:prSet presAssocID="{45EC4AE6-4EBA-4654-B6E9-CB47D76BDF43}" presName="nodeText" presStyleLbl="bgAccFollowNode1" presStyleIdx="1" presStyleCnt="3">
        <dgm:presLayoutVars>
          <dgm:bulletEnabled val="1"/>
        </dgm:presLayoutVars>
      </dgm:prSet>
      <dgm:spPr/>
    </dgm:pt>
    <dgm:pt modelId="{3994F2B7-58BF-4618-8B1C-9164CFFF3AA5}" type="pres">
      <dgm:prSet presAssocID="{C03A156A-26D8-4BBA-A639-3F015A366572}" presName="sibTrans" presStyleCnt="0"/>
      <dgm:spPr/>
    </dgm:pt>
    <dgm:pt modelId="{D477B834-C70E-4693-84FF-93471BDA6E3F}" type="pres">
      <dgm:prSet presAssocID="{F97B4C5D-EEEE-4149-8415-9A4C5211FF88}" presName="compositeNode" presStyleCnt="0">
        <dgm:presLayoutVars>
          <dgm:bulletEnabled val="1"/>
        </dgm:presLayoutVars>
      </dgm:prSet>
      <dgm:spPr/>
    </dgm:pt>
    <dgm:pt modelId="{88DF089F-58B2-4293-86C8-C44B1CD77386}" type="pres">
      <dgm:prSet presAssocID="{F97B4C5D-EEEE-4149-8415-9A4C5211FF88}" presName="bgRect" presStyleLbl="bgAccFollowNode1" presStyleIdx="2" presStyleCnt="3"/>
      <dgm:spPr/>
    </dgm:pt>
    <dgm:pt modelId="{463D69A6-A5AF-4D70-B1C5-C3D7F155C730}" type="pres">
      <dgm:prSet presAssocID="{4E4DACEE-602B-410B-B1EB-EFA4C284E99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9C4738C-BAE8-48AC-9170-396A15E97039}" type="pres">
      <dgm:prSet presAssocID="{F97B4C5D-EEEE-4149-8415-9A4C5211FF88}" presName="bottomLine" presStyleLbl="alignNode1" presStyleIdx="5" presStyleCnt="6">
        <dgm:presLayoutVars/>
      </dgm:prSet>
      <dgm:spPr/>
    </dgm:pt>
    <dgm:pt modelId="{FCD57EFF-1A08-4D3E-8556-093D4026B87C}" type="pres">
      <dgm:prSet presAssocID="{F97B4C5D-EEEE-4149-8415-9A4C5211FF8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24F0008-313D-49A4-AFBB-F28640822804}" type="presOf" srcId="{A6AB97FB-D0C7-4DF8-93A0-A7B837E3633D}" destId="{95669B4C-0843-447C-AB5A-77E2EE002800}" srcOrd="0" destOrd="0" presId="urn:microsoft.com/office/officeart/2016/7/layout/BasicLinearProcessNumbered"/>
    <dgm:cxn modelId="{D7B57517-B180-41EC-9B4F-AAA27ABFD2E1}" srcId="{A6AB97FB-D0C7-4DF8-93A0-A7B837E3633D}" destId="{B62E2406-8E1D-49B8-8EBB-520ACF865A5E}" srcOrd="0" destOrd="0" parTransId="{57E84454-DED3-49E5-86B9-4BA6B5754818}" sibTransId="{714D2D99-F296-445C-A64C-D75F272C2E2D}"/>
    <dgm:cxn modelId="{6EE0401A-4850-4C2E-AACE-20CE97F3B532}" type="presOf" srcId="{F97B4C5D-EEEE-4149-8415-9A4C5211FF88}" destId="{FCD57EFF-1A08-4D3E-8556-093D4026B87C}" srcOrd="1" destOrd="0" presId="urn:microsoft.com/office/officeart/2016/7/layout/BasicLinearProcessNumbered"/>
    <dgm:cxn modelId="{4FC4C43B-30CF-4F12-8701-2F8DCD5BE9BC}" type="presOf" srcId="{F97B4C5D-EEEE-4149-8415-9A4C5211FF88}" destId="{88DF089F-58B2-4293-86C8-C44B1CD77386}" srcOrd="0" destOrd="0" presId="urn:microsoft.com/office/officeart/2016/7/layout/BasicLinearProcessNumbered"/>
    <dgm:cxn modelId="{410D5D3F-E327-43EC-9764-224C4CCCBD8A}" type="presOf" srcId="{4E4DACEE-602B-410B-B1EB-EFA4C284E994}" destId="{463D69A6-A5AF-4D70-B1C5-C3D7F155C730}" srcOrd="0" destOrd="0" presId="urn:microsoft.com/office/officeart/2016/7/layout/BasicLinearProcessNumbered"/>
    <dgm:cxn modelId="{4C3B0D66-9B9B-476E-8C8B-7F20AAF74A31}" type="presOf" srcId="{B62E2406-8E1D-49B8-8EBB-520ACF865A5E}" destId="{51FA3C51-E5C4-499F-A23C-E53387B5EFD0}" srcOrd="1" destOrd="0" presId="urn:microsoft.com/office/officeart/2016/7/layout/BasicLinearProcessNumbered"/>
    <dgm:cxn modelId="{83F6D068-51E2-4348-ADF2-3FE0056BA8DA}" type="presOf" srcId="{C03A156A-26D8-4BBA-A639-3F015A366572}" destId="{8BBB4B47-1A7F-4211-9B05-6EE98668222B}" srcOrd="0" destOrd="0" presId="urn:microsoft.com/office/officeart/2016/7/layout/BasicLinearProcessNumbered"/>
    <dgm:cxn modelId="{93730174-AAE6-4AD4-88E1-ACD43E07B438}" type="presOf" srcId="{714D2D99-F296-445C-A64C-D75F272C2E2D}" destId="{39309DDD-C05E-4CFD-9186-5DA50464871D}" srcOrd="0" destOrd="0" presId="urn:microsoft.com/office/officeart/2016/7/layout/BasicLinearProcessNumbered"/>
    <dgm:cxn modelId="{6EB38981-5D5E-4ABF-963C-39BA25A40217}" type="presOf" srcId="{45EC4AE6-4EBA-4654-B6E9-CB47D76BDF43}" destId="{753E7200-38D3-447C-9EC7-5954B3440BD9}" srcOrd="0" destOrd="0" presId="urn:microsoft.com/office/officeart/2016/7/layout/BasicLinearProcessNumbered"/>
    <dgm:cxn modelId="{C9702696-F79E-4537-B629-DAE4EB2B78F9}" type="presOf" srcId="{45EC4AE6-4EBA-4654-B6E9-CB47D76BDF43}" destId="{A6A358FF-DAA0-49DA-8AA1-A75E5E262A13}" srcOrd="1" destOrd="0" presId="urn:microsoft.com/office/officeart/2016/7/layout/BasicLinearProcessNumbered"/>
    <dgm:cxn modelId="{40C1B1CC-E99B-41CE-B46F-337BC46C3A73}" type="presOf" srcId="{B62E2406-8E1D-49B8-8EBB-520ACF865A5E}" destId="{7CBFD6FF-3726-4D17-9C3E-B96DE72D1544}" srcOrd="0" destOrd="0" presId="urn:microsoft.com/office/officeart/2016/7/layout/BasicLinearProcessNumbered"/>
    <dgm:cxn modelId="{A30106EB-2E00-4ECA-80D0-4C13F4FB2135}" srcId="{A6AB97FB-D0C7-4DF8-93A0-A7B837E3633D}" destId="{45EC4AE6-4EBA-4654-B6E9-CB47D76BDF43}" srcOrd="1" destOrd="0" parTransId="{93023795-C510-4391-BBC9-89F8CC603DD4}" sibTransId="{C03A156A-26D8-4BBA-A639-3F015A366572}"/>
    <dgm:cxn modelId="{370632ED-ECD6-4EF6-96D1-4981083575C5}" srcId="{A6AB97FB-D0C7-4DF8-93A0-A7B837E3633D}" destId="{F97B4C5D-EEEE-4149-8415-9A4C5211FF88}" srcOrd="2" destOrd="0" parTransId="{7C2D4B82-BF89-45F7-91AD-2F68BA4C9148}" sibTransId="{4E4DACEE-602B-410B-B1EB-EFA4C284E994}"/>
    <dgm:cxn modelId="{14972B50-6C37-4D51-B900-FE9F50453085}" type="presParOf" srcId="{95669B4C-0843-447C-AB5A-77E2EE002800}" destId="{2A0AD86E-DDB7-4CDD-B27F-0249FAEE488D}" srcOrd="0" destOrd="0" presId="urn:microsoft.com/office/officeart/2016/7/layout/BasicLinearProcessNumbered"/>
    <dgm:cxn modelId="{2758A908-925C-42BB-887F-6204A9B0154E}" type="presParOf" srcId="{2A0AD86E-DDB7-4CDD-B27F-0249FAEE488D}" destId="{7CBFD6FF-3726-4D17-9C3E-B96DE72D1544}" srcOrd="0" destOrd="0" presId="urn:microsoft.com/office/officeart/2016/7/layout/BasicLinearProcessNumbered"/>
    <dgm:cxn modelId="{F51CFE66-74E1-4364-B13A-A03DCF52C445}" type="presParOf" srcId="{2A0AD86E-DDB7-4CDD-B27F-0249FAEE488D}" destId="{39309DDD-C05E-4CFD-9186-5DA50464871D}" srcOrd="1" destOrd="0" presId="urn:microsoft.com/office/officeart/2016/7/layout/BasicLinearProcessNumbered"/>
    <dgm:cxn modelId="{52A6FD36-9350-4B26-82AC-43EA1D78D338}" type="presParOf" srcId="{2A0AD86E-DDB7-4CDD-B27F-0249FAEE488D}" destId="{569C12CA-1370-4984-8066-6C79B26AE97C}" srcOrd="2" destOrd="0" presId="urn:microsoft.com/office/officeart/2016/7/layout/BasicLinearProcessNumbered"/>
    <dgm:cxn modelId="{EEE13251-C27D-43DC-9EF7-878AD3EB0EF0}" type="presParOf" srcId="{2A0AD86E-DDB7-4CDD-B27F-0249FAEE488D}" destId="{51FA3C51-E5C4-499F-A23C-E53387B5EFD0}" srcOrd="3" destOrd="0" presId="urn:microsoft.com/office/officeart/2016/7/layout/BasicLinearProcessNumbered"/>
    <dgm:cxn modelId="{FB373732-0003-485F-8E79-F25A9123E870}" type="presParOf" srcId="{95669B4C-0843-447C-AB5A-77E2EE002800}" destId="{88713348-0493-4C92-A381-5592F840E62D}" srcOrd="1" destOrd="0" presId="urn:microsoft.com/office/officeart/2016/7/layout/BasicLinearProcessNumbered"/>
    <dgm:cxn modelId="{17E8DAD9-24BA-4948-9D5B-43403C6BE340}" type="presParOf" srcId="{95669B4C-0843-447C-AB5A-77E2EE002800}" destId="{72062BAF-EB7D-4287-999D-7975DA79422C}" srcOrd="2" destOrd="0" presId="urn:microsoft.com/office/officeart/2016/7/layout/BasicLinearProcessNumbered"/>
    <dgm:cxn modelId="{28B9848B-97D0-4642-918C-2F0052184D51}" type="presParOf" srcId="{72062BAF-EB7D-4287-999D-7975DA79422C}" destId="{753E7200-38D3-447C-9EC7-5954B3440BD9}" srcOrd="0" destOrd="0" presId="urn:microsoft.com/office/officeart/2016/7/layout/BasicLinearProcessNumbered"/>
    <dgm:cxn modelId="{B4B9387E-C3E4-47B0-8D35-7D02FBA227EC}" type="presParOf" srcId="{72062BAF-EB7D-4287-999D-7975DA79422C}" destId="{8BBB4B47-1A7F-4211-9B05-6EE98668222B}" srcOrd="1" destOrd="0" presId="urn:microsoft.com/office/officeart/2016/7/layout/BasicLinearProcessNumbered"/>
    <dgm:cxn modelId="{5D82B1CE-2606-411A-9CD1-9B6B774B4C79}" type="presParOf" srcId="{72062BAF-EB7D-4287-999D-7975DA79422C}" destId="{53A569F0-0E6D-47FA-BA47-7ADD6E34B416}" srcOrd="2" destOrd="0" presId="urn:microsoft.com/office/officeart/2016/7/layout/BasicLinearProcessNumbered"/>
    <dgm:cxn modelId="{C8108E5F-F338-4CE2-A49C-C200BCBA916A}" type="presParOf" srcId="{72062BAF-EB7D-4287-999D-7975DA79422C}" destId="{A6A358FF-DAA0-49DA-8AA1-A75E5E262A13}" srcOrd="3" destOrd="0" presId="urn:microsoft.com/office/officeart/2016/7/layout/BasicLinearProcessNumbered"/>
    <dgm:cxn modelId="{02BE1228-3370-4691-8EBB-050D2B0F8AF6}" type="presParOf" srcId="{95669B4C-0843-447C-AB5A-77E2EE002800}" destId="{3994F2B7-58BF-4618-8B1C-9164CFFF3AA5}" srcOrd="3" destOrd="0" presId="urn:microsoft.com/office/officeart/2016/7/layout/BasicLinearProcessNumbered"/>
    <dgm:cxn modelId="{2D84E1D7-0B69-489C-A493-C7BF712CA528}" type="presParOf" srcId="{95669B4C-0843-447C-AB5A-77E2EE002800}" destId="{D477B834-C70E-4693-84FF-93471BDA6E3F}" srcOrd="4" destOrd="0" presId="urn:microsoft.com/office/officeart/2016/7/layout/BasicLinearProcessNumbered"/>
    <dgm:cxn modelId="{B191A6F9-8AE8-4FF0-B029-369642EBD607}" type="presParOf" srcId="{D477B834-C70E-4693-84FF-93471BDA6E3F}" destId="{88DF089F-58B2-4293-86C8-C44B1CD77386}" srcOrd="0" destOrd="0" presId="urn:microsoft.com/office/officeart/2016/7/layout/BasicLinearProcessNumbered"/>
    <dgm:cxn modelId="{BD161B60-6099-43D3-A4EB-97A73473E698}" type="presParOf" srcId="{D477B834-C70E-4693-84FF-93471BDA6E3F}" destId="{463D69A6-A5AF-4D70-B1C5-C3D7F155C730}" srcOrd="1" destOrd="0" presId="urn:microsoft.com/office/officeart/2016/7/layout/BasicLinearProcessNumbered"/>
    <dgm:cxn modelId="{48A0553D-0134-4770-855D-CCC40B39BA31}" type="presParOf" srcId="{D477B834-C70E-4693-84FF-93471BDA6E3F}" destId="{29C4738C-BAE8-48AC-9170-396A15E97039}" srcOrd="2" destOrd="0" presId="urn:microsoft.com/office/officeart/2016/7/layout/BasicLinearProcessNumbered"/>
    <dgm:cxn modelId="{27B70FE1-99D5-451E-B53F-76E2867CC8B4}" type="presParOf" srcId="{D477B834-C70E-4693-84FF-93471BDA6E3F}" destId="{FCD57EFF-1A08-4D3E-8556-093D4026B87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953618-3DFB-43CA-B4F2-075783E31C54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6A409FF7-C1E7-426C-AA91-8FC4B48CAFD9}">
      <dgm:prSet phldrT="[Text]" custT="1"/>
      <dgm:spPr/>
      <dgm:t>
        <a:bodyPr/>
        <a:lstStyle/>
        <a:p>
          <a:r>
            <a:rPr lang="en-US" sz="2800" dirty="0"/>
            <a:t>Standalone Pilot</a:t>
          </a:r>
        </a:p>
      </dgm:t>
    </dgm:pt>
    <dgm:pt modelId="{3FBE4877-CED8-4BAB-96FE-452C19DC1CC8}" type="parTrans" cxnId="{A039A61C-FDB4-43AA-AF41-9363A8E353E3}">
      <dgm:prSet/>
      <dgm:spPr/>
      <dgm:t>
        <a:bodyPr/>
        <a:lstStyle/>
        <a:p>
          <a:endParaRPr lang="en-US" sz="2800"/>
        </a:p>
      </dgm:t>
    </dgm:pt>
    <dgm:pt modelId="{9E5CEB93-5B03-4FE8-A43E-B63DCA1C0D1F}" type="sibTrans" cxnId="{A039A61C-FDB4-43AA-AF41-9363A8E353E3}">
      <dgm:prSet/>
      <dgm:spPr/>
      <dgm:t>
        <a:bodyPr/>
        <a:lstStyle/>
        <a:p>
          <a:endParaRPr lang="en-US" sz="2800"/>
        </a:p>
      </dgm:t>
    </dgm:pt>
    <dgm:pt modelId="{BA7B7236-40BF-4EC7-87E5-1D2ED14BF690}">
      <dgm:prSet phldrT="[Text]" custT="1"/>
      <dgm:spPr/>
      <dgm:t>
        <a:bodyPr/>
        <a:lstStyle/>
        <a:p>
          <a:r>
            <a:rPr lang="en-US" sz="2800" dirty="0"/>
            <a:t>Interfaced implementation</a:t>
          </a:r>
        </a:p>
      </dgm:t>
    </dgm:pt>
    <dgm:pt modelId="{36F2D432-7212-40E8-BBB3-E31F9ABFEB64}" type="parTrans" cxnId="{FB0643B7-C661-4954-B402-5D74641290F3}">
      <dgm:prSet/>
      <dgm:spPr/>
      <dgm:t>
        <a:bodyPr/>
        <a:lstStyle/>
        <a:p>
          <a:endParaRPr lang="en-US" sz="2800"/>
        </a:p>
      </dgm:t>
    </dgm:pt>
    <dgm:pt modelId="{5F6F7941-0726-40E1-9BE5-0D43EE0F6ACC}" type="sibTrans" cxnId="{FB0643B7-C661-4954-B402-5D74641290F3}">
      <dgm:prSet/>
      <dgm:spPr/>
      <dgm:t>
        <a:bodyPr/>
        <a:lstStyle/>
        <a:p>
          <a:endParaRPr lang="en-US" sz="2800"/>
        </a:p>
      </dgm:t>
    </dgm:pt>
    <dgm:pt modelId="{633D2DE5-4892-49D9-93D3-D3F629D4175C}">
      <dgm:prSet phldrT="[Text]" custT="1"/>
      <dgm:spPr/>
      <dgm:t>
        <a:bodyPr/>
        <a:lstStyle/>
        <a:p>
          <a:r>
            <a:rPr lang="en-US" sz="2800" dirty="0"/>
            <a:t>Alerting</a:t>
          </a:r>
        </a:p>
      </dgm:t>
    </dgm:pt>
    <dgm:pt modelId="{5FA54A9C-7DB9-45F7-B506-0508E1C64932}" type="parTrans" cxnId="{2CDFE900-1804-4726-BA3E-E13E247442BF}">
      <dgm:prSet/>
      <dgm:spPr/>
      <dgm:t>
        <a:bodyPr/>
        <a:lstStyle/>
        <a:p>
          <a:endParaRPr lang="en-US" sz="2800"/>
        </a:p>
      </dgm:t>
    </dgm:pt>
    <dgm:pt modelId="{78F02A94-1A35-4804-B58D-450D594C2A91}" type="sibTrans" cxnId="{2CDFE900-1804-4726-BA3E-E13E247442BF}">
      <dgm:prSet/>
      <dgm:spPr/>
      <dgm:t>
        <a:bodyPr/>
        <a:lstStyle/>
        <a:p>
          <a:endParaRPr lang="en-US" sz="2800"/>
        </a:p>
      </dgm:t>
    </dgm:pt>
    <dgm:pt modelId="{8B1D7FFC-2FC9-4DCB-BF58-68AA0DCF23BD}">
      <dgm:prSet phldrT="[Text]" custT="1"/>
      <dgm:spPr/>
      <dgm:t>
        <a:bodyPr/>
        <a:lstStyle/>
        <a:p>
          <a:r>
            <a:rPr lang="en-US" sz="2800" dirty="0"/>
            <a:t>Workflow Integration</a:t>
          </a:r>
        </a:p>
      </dgm:t>
    </dgm:pt>
    <dgm:pt modelId="{4586B9E6-44A5-4C36-91B8-8939FAA29664}" type="parTrans" cxnId="{E949433B-12EA-472B-8CB0-4F3E7F9FCCDC}">
      <dgm:prSet/>
      <dgm:spPr/>
      <dgm:t>
        <a:bodyPr/>
        <a:lstStyle/>
        <a:p>
          <a:endParaRPr lang="en-US" sz="2800"/>
        </a:p>
      </dgm:t>
    </dgm:pt>
    <dgm:pt modelId="{1183AF2D-D817-41DC-86E6-EC9044330A27}" type="sibTrans" cxnId="{E949433B-12EA-472B-8CB0-4F3E7F9FCCDC}">
      <dgm:prSet/>
      <dgm:spPr/>
      <dgm:t>
        <a:bodyPr/>
        <a:lstStyle/>
        <a:p>
          <a:endParaRPr lang="en-US" sz="2800"/>
        </a:p>
      </dgm:t>
    </dgm:pt>
    <dgm:pt modelId="{97ECFEF9-615A-48EA-BF8E-AF16933248C4}" type="pres">
      <dgm:prSet presAssocID="{56953618-3DFB-43CA-B4F2-075783E31C54}" presName="arrowDiagram" presStyleCnt="0">
        <dgm:presLayoutVars>
          <dgm:chMax val="5"/>
          <dgm:dir/>
          <dgm:resizeHandles val="exact"/>
        </dgm:presLayoutVars>
      </dgm:prSet>
      <dgm:spPr/>
    </dgm:pt>
    <dgm:pt modelId="{1BFEE379-AEAD-48B4-A361-55AB1DC31AC4}" type="pres">
      <dgm:prSet presAssocID="{56953618-3DFB-43CA-B4F2-075783E31C54}" presName="arrow" presStyleLbl="bgShp" presStyleIdx="0" presStyleCnt="1"/>
      <dgm:spPr/>
    </dgm:pt>
    <dgm:pt modelId="{B6B4A054-3CAB-4257-8896-27AFC84DB846}" type="pres">
      <dgm:prSet presAssocID="{56953618-3DFB-43CA-B4F2-075783E31C54}" presName="arrowDiagram4" presStyleCnt="0"/>
      <dgm:spPr/>
    </dgm:pt>
    <dgm:pt modelId="{308151DB-AAB5-4585-9ADE-976367A85CDB}" type="pres">
      <dgm:prSet presAssocID="{6A409FF7-C1E7-426C-AA91-8FC4B48CAFD9}" presName="bullet4a" presStyleLbl="node1" presStyleIdx="0" presStyleCnt="4"/>
      <dgm:spPr/>
    </dgm:pt>
    <dgm:pt modelId="{D864FD78-3081-4CBA-9915-C97CBC43E5BB}" type="pres">
      <dgm:prSet presAssocID="{6A409FF7-C1E7-426C-AA91-8FC4B48CAFD9}" presName="textBox4a" presStyleLbl="revTx" presStyleIdx="0" presStyleCnt="4" custScaleX="144152" custScaleY="97479" custLinFactNeighborX="15534" custLinFactNeighborY="1961">
        <dgm:presLayoutVars>
          <dgm:bulletEnabled val="1"/>
        </dgm:presLayoutVars>
      </dgm:prSet>
      <dgm:spPr/>
    </dgm:pt>
    <dgm:pt modelId="{628491A8-E61E-48EB-927C-79E833BF1A99}" type="pres">
      <dgm:prSet presAssocID="{BA7B7236-40BF-4EC7-87E5-1D2ED14BF690}" presName="bullet4b" presStyleLbl="node1" presStyleIdx="1" presStyleCnt="4"/>
      <dgm:spPr/>
    </dgm:pt>
    <dgm:pt modelId="{D2B943BF-8E54-4EA3-B1E2-275458C03912}" type="pres">
      <dgm:prSet presAssocID="{BA7B7236-40BF-4EC7-87E5-1D2ED14BF690}" presName="textBox4b" presStyleLbl="revTx" presStyleIdx="1" presStyleCnt="4" custScaleX="156190" custLinFactNeighborX="5952" custLinFactNeighborY="8419">
        <dgm:presLayoutVars>
          <dgm:bulletEnabled val="1"/>
        </dgm:presLayoutVars>
      </dgm:prSet>
      <dgm:spPr/>
    </dgm:pt>
    <dgm:pt modelId="{A2412F86-6DC1-4868-99C8-84737D8BDB57}" type="pres">
      <dgm:prSet presAssocID="{633D2DE5-4892-49D9-93D3-D3F629D4175C}" presName="bullet4c" presStyleLbl="node1" presStyleIdx="2" presStyleCnt="4"/>
      <dgm:spPr/>
    </dgm:pt>
    <dgm:pt modelId="{3151C1D7-ECF6-4695-AD8E-E9D797B6BA44}" type="pres">
      <dgm:prSet presAssocID="{633D2DE5-4892-49D9-93D3-D3F629D4175C}" presName="textBox4c" presStyleLbl="revTx" presStyleIdx="2" presStyleCnt="4">
        <dgm:presLayoutVars>
          <dgm:bulletEnabled val="1"/>
        </dgm:presLayoutVars>
      </dgm:prSet>
      <dgm:spPr/>
    </dgm:pt>
    <dgm:pt modelId="{596A3B45-6F25-4154-9785-F724188150F9}" type="pres">
      <dgm:prSet presAssocID="{8B1D7FFC-2FC9-4DCB-BF58-68AA0DCF23BD}" presName="bullet4d" presStyleLbl="node1" presStyleIdx="3" presStyleCnt="4"/>
      <dgm:spPr/>
    </dgm:pt>
    <dgm:pt modelId="{0C063248-DBFA-4AE1-8CC1-127625CC4829}" type="pres">
      <dgm:prSet presAssocID="{8B1D7FFC-2FC9-4DCB-BF58-68AA0DCF23BD}" presName="textBox4d" presStyleLbl="revTx" presStyleIdx="3" presStyleCnt="4" custScaleX="119643" custScaleY="92701" custLinFactNeighborX="41666" custLinFactNeighborY="-11227">
        <dgm:presLayoutVars>
          <dgm:bulletEnabled val="1"/>
        </dgm:presLayoutVars>
      </dgm:prSet>
      <dgm:spPr/>
    </dgm:pt>
  </dgm:ptLst>
  <dgm:cxnLst>
    <dgm:cxn modelId="{2CDFE900-1804-4726-BA3E-E13E247442BF}" srcId="{56953618-3DFB-43CA-B4F2-075783E31C54}" destId="{633D2DE5-4892-49D9-93D3-D3F629D4175C}" srcOrd="2" destOrd="0" parTransId="{5FA54A9C-7DB9-45F7-B506-0508E1C64932}" sibTransId="{78F02A94-1A35-4804-B58D-450D594C2A91}"/>
    <dgm:cxn modelId="{1DF6960D-EBC9-4C8E-AF93-9A9A38961D84}" type="presOf" srcId="{BA7B7236-40BF-4EC7-87E5-1D2ED14BF690}" destId="{D2B943BF-8E54-4EA3-B1E2-275458C03912}" srcOrd="0" destOrd="0" presId="urn:microsoft.com/office/officeart/2005/8/layout/arrow2"/>
    <dgm:cxn modelId="{A039A61C-FDB4-43AA-AF41-9363A8E353E3}" srcId="{56953618-3DFB-43CA-B4F2-075783E31C54}" destId="{6A409FF7-C1E7-426C-AA91-8FC4B48CAFD9}" srcOrd="0" destOrd="0" parTransId="{3FBE4877-CED8-4BAB-96FE-452C19DC1CC8}" sibTransId="{9E5CEB93-5B03-4FE8-A43E-B63DCA1C0D1F}"/>
    <dgm:cxn modelId="{E949433B-12EA-472B-8CB0-4F3E7F9FCCDC}" srcId="{56953618-3DFB-43CA-B4F2-075783E31C54}" destId="{8B1D7FFC-2FC9-4DCB-BF58-68AA0DCF23BD}" srcOrd="3" destOrd="0" parTransId="{4586B9E6-44A5-4C36-91B8-8939FAA29664}" sibTransId="{1183AF2D-D817-41DC-86E6-EC9044330A27}"/>
    <dgm:cxn modelId="{7E141867-2E4F-443C-B48D-135CB4E39CD7}" type="presOf" srcId="{8B1D7FFC-2FC9-4DCB-BF58-68AA0DCF23BD}" destId="{0C063248-DBFA-4AE1-8CC1-127625CC4829}" srcOrd="0" destOrd="0" presId="urn:microsoft.com/office/officeart/2005/8/layout/arrow2"/>
    <dgm:cxn modelId="{A1BDFBA6-2388-4C06-B726-7C56430FCD44}" type="presOf" srcId="{6A409FF7-C1E7-426C-AA91-8FC4B48CAFD9}" destId="{D864FD78-3081-4CBA-9915-C97CBC43E5BB}" srcOrd="0" destOrd="0" presId="urn:microsoft.com/office/officeart/2005/8/layout/arrow2"/>
    <dgm:cxn modelId="{708A6EAC-0C0E-48F7-9FC4-0F0C7DD23DA4}" type="presOf" srcId="{56953618-3DFB-43CA-B4F2-075783E31C54}" destId="{97ECFEF9-615A-48EA-BF8E-AF16933248C4}" srcOrd="0" destOrd="0" presId="urn:microsoft.com/office/officeart/2005/8/layout/arrow2"/>
    <dgm:cxn modelId="{FB0643B7-C661-4954-B402-5D74641290F3}" srcId="{56953618-3DFB-43CA-B4F2-075783E31C54}" destId="{BA7B7236-40BF-4EC7-87E5-1D2ED14BF690}" srcOrd="1" destOrd="0" parTransId="{36F2D432-7212-40E8-BBB3-E31F9ABFEB64}" sibTransId="{5F6F7941-0726-40E1-9BE5-0D43EE0F6ACC}"/>
    <dgm:cxn modelId="{12EDB2C6-9D6C-4913-868C-BB9AD697C6CD}" type="presOf" srcId="{633D2DE5-4892-49D9-93D3-D3F629D4175C}" destId="{3151C1D7-ECF6-4695-AD8E-E9D797B6BA44}" srcOrd="0" destOrd="0" presId="urn:microsoft.com/office/officeart/2005/8/layout/arrow2"/>
    <dgm:cxn modelId="{CE2969FD-4295-4C6C-8920-ACF194CD5405}" type="presParOf" srcId="{97ECFEF9-615A-48EA-BF8E-AF16933248C4}" destId="{1BFEE379-AEAD-48B4-A361-55AB1DC31AC4}" srcOrd="0" destOrd="0" presId="urn:microsoft.com/office/officeart/2005/8/layout/arrow2"/>
    <dgm:cxn modelId="{3348CE0C-DA16-46A0-85F1-9C29509F2553}" type="presParOf" srcId="{97ECFEF9-615A-48EA-BF8E-AF16933248C4}" destId="{B6B4A054-3CAB-4257-8896-27AFC84DB846}" srcOrd="1" destOrd="0" presId="urn:microsoft.com/office/officeart/2005/8/layout/arrow2"/>
    <dgm:cxn modelId="{C85E989C-FAD3-44F1-8A10-58DA2E0DE8DE}" type="presParOf" srcId="{B6B4A054-3CAB-4257-8896-27AFC84DB846}" destId="{308151DB-AAB5-4585-9ADE-976367A85CDB}" srcOrd="0" destOrd="0" presId="urn:microsoft.com/office/officeart/2005/8/layout/arrow2"/>
    <dgm:cxn modelId="{FF446592-C527-4FA9-8B41-2BAA6CAE4CD4}" type="presParOf" srcId="{B6B4A054-3CAB-4257-8896-27AFC84DB846}" destId="{D864FD78-3081-4CBA-9915-C97CBC43E5BB}" srcOrd="1" destOrd="0" presId="urn:microsoft.com/office/officeart/2005/8/layout/arrow2"/>
    <dgm:cxn modelId="{95ACE795-B069-40EE-865A-5403A620D092}" type="presParOf" srcId="{B6B4A054-3CAB-4257-8896-27AFC84DB846}" destId="{628491A8-E61E-48EB-927C-79E833BF1A99}" srcOrd="2" destOrd="0" presId="urn:microsoft.com/office/officeart/2005/8/layout/arrow2"/>
    <dgm:cxn modelId="{1AE2575C-17AC-4238-B884-95BA2B0A1B8D}" type="presParOf" srcId="{B6B4A054-3CAB-4257-8896-27AFC84DB846}" destId="{D2B943BF-8E54-4EA3-B1E2-275458C03912}" srcOrd="3" destOrd="0" presId="urn:microsoft.com/office/officeart/2005/8/layout/arrow2"/>
    <dgm:cxn modelId="{34362B11-B576-4BAD-91B7-6A0C4D084E47}" type="presParOf" srcId="{B6B4A054-3CAB-4257-8896-27AFC84DB846}" destId="{A2412F86-6DC1-4868-99C8-84737D8BDB57}" srcOrd="4" destOrd="0" presId="urn:microsoft.com/office/officeart/2005/8/layout/arrow2"/>
    <dgm:cxn modelId="{6DA69B33-5DF9-48DF-A175-AE434C441A1F}" type="presParOf" srcId="{B6B4A054-3CAB-4257-8896-27AFC84DB846}" destId="{3151C1D7-ECF6-4695-AD8E-E9D797B6BA44}" srcOrd="5" destOrd="0" presId="urn:microsoft.com/office/officeart/2005/8/layout/arrow2"/>
    <dgm:cxn modelId="{C9621738-7833-405A-B83A-E6100C46DF8F}" type="presParOf" srcId="{B6B4A054-3CAB-4257-8896-27AFC84DB846}" destId="{596A3B45-6F25-4154-9785-F724188150F9}" srcOrd="6" destOrd="0" presId="urn:microsoft.com/office/officeart/2005/8/layout/arrow2"/>
    <dgm:cxn modelId="{C25A1B61-16B1-49E3-BA24-744E3EF7E93B}" type="presParOf" srcId="{B6B4A054-3CAB-4257-8896-27AFC84DB846}" destId="{0C063248-DBFA-4AE1-8CC1-127625CC482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44187-10ED-42E7-9958-90E4D7297C90}">
      <dsp:nvSpPr>
        <dsp:cNvPr id="0" name=""/>
        <dsp:cNvSpPr/>
      </dsp:nvSpPr>
      <dsp:spPr>
        <a:xfrm>
          <a:off x="0" y="0"/>
          <a:ext cx="2870930" cy="1722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Long Term Care facilities (LTCs)</a:t>
          </a:r>
        </a:p>
      </dsp:txBody>
      <dsp:txXfrm>
        <a:off x="0" y="0"/>
        <a:ext cx="2870930" cy="1722558"/>
      </dsp:txXfrm>
    </dsp:sp>
    <dsp:sp modelId="{5F38855F-42DD-4302-A97A-5E101FD17C24}">
      <dsp:nvSpPr>
        <dsp:cNvPr id="0" name=""/>
        <dsp:cNvSpPr/>
      </dsp:nvSpPr>
      <dsp:spPr>
        <a:xfrm>
          <a:off x="3406138" y="0"/>
          <a:ext cx="2870930" cy="1722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Accountable Care Organizations (ACOs)</a:t>
          </a:r>
        </a:p>
      </dsp:txBody>
      <dsp:txXfrm>
        <a:off x="3406138" y="0"/>
        <a:ext cx="2870930" cy="1722558"/>
      </dsp:txXfrm>
    </dsp:sp>
    <dsp:sp modelId="{C2DC4672-7EA9-44C3-80F1-C0C09FAF437B}">
      <dsp:nvSpPr>
        <dsp:cNvPr id="0" name=""/>
        <dsp:cNvSpPr/>
      </dsp:nvSpPr>
      <dsp:spPr>
        <a:xfrm>
          <a:off x="0" y="2010312"/>
          <a:ext cx="2870930" cy="17225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Pharmacy Benefit Managers (PBMs)</a:t>
          </a:r>
        </a:p>
      </dsp:txBody>
      <dsp:txXfrm>
        <a:off x="0" y="2010312"/>
        <a:ext cx="2870930" cy="1722558"/>
      </dsp:txXfrm>
    </dsp:sp>
    <dsp:sp modelId="{AE07B9BF-FCA1-4D4D-A71A-53D4642D06AF}">
      <dsp:nvSpPr>
        <dsp:cNvPr id="0" name=""/>
        <dsp:cNvSpPr/>
      </dsp:nvSpPr>
      <dsp:spPr>
        <a:xfrm>
          <a:off x="3381247" y="2009985"/>
          <a:ext cx="2870930" cy="17225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Self-insured corporations</a:t>
          </a:r>
        </a:p>
      </dsp:txBody>
      <dsp:txXfrm>
        <a:off x="3381247" y="2009985"/>
        <a:ext cx="2870930" cy="1722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FD6FF-3726-4D17-9C3E-B96DE72D1544}">
      <dsp:nvSpPr>
        <dsp:cNvPr id="0" name=""/>
        <dsp:cNvSpPr/>
      </dsp:nvSpPr>
      <dsp:spPr>
        <a:xfrm>
          <a:off x="314" y="0"/>
          <a:ext cx="3143249" cy="4022725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Stratify the population</a:t>
          </a:r>
        </a:p>
      </dsp:txBody>
      <dsp:txXfrm>
        <a:off x="314" y="1528635"/>
        <a:ext cx="3143249" cy="2413635"/>
      </dsp:txXfrm>
    </dsp:sp>
    <dsp:sp modelId="{39309DDD-C05E-4CFD-9186-5DA50464871D}">
      <dsp:nvSpPr>
        <dsp:cNvPr id="0" name=""/>
        <dsp:cNvSpPr/>
      </dsp:nvSpPr>
      <dsp:spPr>
        <a:xfrm>
          <a:off x="968216" y="402272"/>
          <a:ext cx="1206817" cy="1206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44950" y="579006"/>
        <a:ext cx="853349" cy="853349"/>
      </dsp:txXfrm>
    </dsp:sp>
    <dsp:sp modelId="{569C12CA-1370-4984-8066-6C79B26AE97C}">
      <dsp:nvSpPr>
        <dsp:cNvPr id="0" name=""/>
        <dsp:cNvSpPr/>
      </dsp:nvSpPr>
      <dsp:spPr>
        <a:xfrm>
          <a:off x="0" y="4022653"/>
          <a:ext cx="3143249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3E7200-38D3-447C-9EC7-5954B3440BD9}">
      <dsp:nvSpPr>
        <dsp:cNvPr id="0" name=""/>
        <dsp:cNvSpPr/>
      </dsp:nvSpPr>
      <dsp:spPr>
        <a:xfrm>
          <a:off x="3457574" y="0"/>
          <a:ext cx="3143249" cy="4022725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Focus on the highest needs</a:t>
          </a:r>
        </a:p>
      </dsp:txBody>
      <dsp:txXfrm>
        <a:off x="3457574" y="1528635"/>
        <a:ext cx="3143249" cy="2413635"/>
      </dsp:txXfrm>
    </dsp:sp>
    <dsp:sp modelId="{8BBB4B47-1A7F-4211-9B05-6EE98668222B}">
      <dsp:nvSpPr>
        <dsp:cNvPr id="0" name=""/>
        <dsp:cNvSpPr/>
      </dsp:nvSpPr>
      <dsp:spPr>
        <a:xfrm>
          <a:off x="4425791" y="402272"/>
          <a:ext cx="1206817" cy="1206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02525" y="579006"/>
        <a:ext cx="853349" cy="853349"/>
      </dsp:txXfrm>
    </dsp:sp>
    <dsp:sp modelId="{53A569F0-0E6D-47FA-BA47-7ADD6E34B416}">
      <dsp:nvSpPr>
        <dsp:cNvPr id="0" name=""/>
        <dsp:cNvSpPr/>
      </dsp:nvSpPr>
      <dsp:spPr>
        <a:xfrm>
          <a:off x="3457574" y="4022653"/>
          <a:ext cx="3143249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DF089F-58B2-4293-86C8-C44B1CD77386}">
      <dsp:nvSpPr>
        <dsp:cNvPr id="0" name=""/>
        <dsp:cNvSpPr/>
      </dsp:nvSpPr>
      <dsp:spPr>
        <a:xfrm>
          <a:off x="6915149" y="0"/>
          <a:ext cx="3143249" cy="4022725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Build on existing technology and expertise</a:t>
          </a:r>
        </a:p>
      </dsp:txBody>
      <dsp:txXfrm>
        <a:off x="6915149" y="1528635"/>
        <a:ext cx="3143249" cy="2413635"/>
      </dsp:txXfrm>
    </dsp:sp>
    <dsp:sp modelId="{463D69A6-A5AF-4D70-B1C5-C3D7F155C730}">
      <dsp:nvSpPr>
        <dsp:cNvPr id="0" name=""/>
        <dsp:cNvSpPr/>
      </dsp:nvSpPr>
      <dsp:spPr>
        <a:xfrm>
          <a:off x="7883366" y="402272"/>
          <a:ext cx="1206817" cy="1206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60100" y="579006"/>
        <a:ext cx="853349" cy="853349"/>
      </dsp:txXfrm>
    </dsp:sp>
    <dsp:sp modelId="{29C4738C-BAE8-48AC-9170-396A15E97039}">
      <dsp:nvSpPr>
        <dsp:cNvPr id="0" name=""/>
        <dsp:cNvSpPr/>
      </dsp:nvSpPr>
      <dsp:spPr>
        <a:xfrm>
          <a:off x="6915149" y="4022653"/>
          <a:ext cx="3143249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EE379-AEAD-48B4-A361-55AB1DC31AC4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8151DB-AAB5-4585-9ADE-976367A85CDB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64FD78-3081-4CBA-9915-C97CBC43E5BB}">
      <dsp:nvSpPr>
        <dsp:cNvPr id="0" name=""/>
        <dsp:cNvSpPr/>
      </dsp:nvSpPr>
      <dsp:spPr>
        <a:xfrm>
          <a:off x="803153" y="4079242"/>
          <a:ext cx="2003551" cy="117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Standalone Pilot</a:t>
          </a:r>
        </a:p>
      </dsp:txBody>
      <dsp:txXfrm>
        <a:off x="803153" y="4079242"/>
        <a:ext cx="2003551" cy="1178560"/>
      </dsp:txXfrm>
    </dsp:sp>
    <dsp:sp modelId="{628491A8-E61E-48EB-927C-79E833BF1A99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943BF-8E54-4EA3-B1E2-275458C03912}">
      <dsp:nvSpPr>
        <dsp:cNvPr id="0" name=""/>
        <dsp:cNvSpPr/>
      </dsp:nvSpPr>
      <dsp:spPr>
        <a:xfrm>
          <a:off x="1906013" y="3097107"/>
          <a:ext cx="2665975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Interfaced implementation</a:t>
          </a:r>
        </a:p>
      </dsp:txBody>
      <dsp:txXfrm>
        <a:off x="1906013" y="3097107"/>
        <a:ext cx="2665975" cy="2321559"/>
      </dsp:txXfrm>
    </dsp:sp>
    <dsp:sp modelId="{A2412F86-6DC1-4868-99C8-84737D8BDB57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1C1D7-ECF6-4695-AD8E-E9D797B6BA44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Alerting</a:t>
          </a:r>
        </a:p>
      </dsp:txBody>
      <dsp:txXfrm>
        <a:off x="4023360" y="2109893"/>
        <a:ext cx="1706880" cy="3139440"/>
      </dsp:txXfrm>
    </dsp:sp>
    <dsp:sp modelId="{596A3B45-6F25-4154-9785-F724188150F9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63248-DBFA-4AE1-8CC1-127625CC4829}">
      <dsp:nvSpPr>
        <dsp:cNvPr id="0" name=""/>
        <dsp:cNvSpPr/>
      </dsp:nvSpPr>
      <dsp:spPr>
        <a:xfrm>
          <a:off x="6085837" y="1330973"/>
          <a:ext cx="2042162" cy="337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Workflow Integration</a:t>
          </a:r>
        </a:p>
      </dsp:txBody>
      <dsp:txXfrm>
        <a:off x="6085837" y="1330973"/>
        <a:ext cx="2042162" cy="337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E9B9-54AF-43C2-B360-E36D1ABDE38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6BF8-2818-48C5-BAE8-86D34CE2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BF8-2818-48C5-BAE8-86D34CE20B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706-964E-42D4-96C6-332351723C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6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Nature of data and medium: digitized, large; the pace of discovery of potentially actionable genomic variants has increased dramatically in recent</a:t>
            </a:r>
            <a:r>
              <a:rPr lang="en-US" baseline="0" dirty="0"/>
              <a:t> years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Shift of data flow and endpoint: connecting biomedical research to patient care and routine medical</a:t>
            </a:r>
            <a:r>
              <a:rPr lang="en-US" baseline="0" dirty="0"/>
              <a:t> practice</a:t>
            </a:r>
            <a:endParaRPr lang="en-US" dirty="0"/>
          </a:p>
          <a:p>
            <a:endParaRPr lang="en-US" dirty="0"/>
          </a:p>
          <a:p>
            <a:r>
              <a:rPr lang="en-US" dirty="0"/>
              <a:t>Cognitive ability of doctors remains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434-6C75-482F-B4C2-A7AE26DED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F87B-D7CD-4A99-B426-67352FB519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F87B-D7CD-4A99-B426-67352FB519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BF8-2818-48C5-BAE8-86D34CE20B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2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cap="none" baseline="0"/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/>
              <a:t>3/29/2018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cap="none" baseline="0"/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/>
              <a:t>3/29/2018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cap="none" baseline="0"/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cap="none"/>
              <a:t>The Future of Healthcare</a:t>
            </a:r>
            <a:endParaRPr lang="en-US" cap="non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cap="none" baseline="0"/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6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 sz="1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/>
              <a:t>3/29/2018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cap="none" baseline="0"/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9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6600" dirty="0"/>
              <a:t>Improving Population Health </a:t>
            </a:r>
            <a:r>
              <a:rPr lang="en-US" sz="5400" dirty="0"/>
              <a:t>with Pharmacogenetics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cap="none" dirty="0"/>
              <a:t>Don Rule</a:t>
            </a:r>
          </a:p>
          <a:p>
            <a:r>
              <a:rPr lang="en-US" b="1" cap="none" dirty="0"/>
              <a:t>March 29,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44" y="4655616"/>
            <a:ext cx="2701847" cy="7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7B9EAD-F137-490B-A836-BDBEDF54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Results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C805D5-F60C-4812-81D5-3B1615B1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01168" lvl="1" indent="0">
              <a:buNone/>
            </a:pPr>
            <a:r>
              <a:rPr lang="en-US" sz="2800" dirty="0"/>
              <a:t>Cost analysis</a:t>
            </a:r>
          </a:p>
          <a:p>
            <a:pPr lvl="2"/>
            <a:r>
              <a:rPr lang="en-US" dirty="0"/>
              <a:t>Calculate the cost saving based on the average wholesale price published by CMS and applied a 15% discount</a:t>
            </a:r>
          </a:p>
          <a:p>
            <a:pPr lvl="2"/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Estimated savings for all 132 patients = $81,972 annually </a:t>
            </a:r>
          </a:p>
          <a:p>
            <a:endParaRPr lang="en-US" dirty="0"/>
          </a:p>
          <a:p>
            <a:pPr lvl="1"/>
            <a:r>
              <a:rPr lang="en-US" dirty="0"/>
              <a:t>Estimated savings per patient = $621 annually </a:t>
            </a:r>
          </a:p>
          <a:p>
            <a:endParaRPr lang="en-US" dirty="0"/>
          </a:p>
          <a:p>
            <a:pPr lvl="1"/>
            <a:r>
              <a:rPr lang="en-US" dirty="0"/>
              <a:t>With an average stay of 3 years at a long term facility care, the savings would be $1,863 per patient</a:t>
            </a:r>
          </a:p>
          <a:p>
            <a:endParaRPr lang="en-US" dirty="0"/>
          </a:p>
          <a:p>
            <a:pPr lvl="1"/>
            <a:r>
              <a:rPr lang="en-US" dirty="0"/>
              <a:t>Total savings based on drug class: 61.3% psychotropic, 11% neurology, 10.5% cardiovascular, and 8.1% urology related drugs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78DB-F7DA-4ED2-9A11-55B0A751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3EB6D-0146-4B40-AAFC-FAD3A9B0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07E91-EAB5-419D-9587-51341B99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4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77659E-D5D0-4F5C-9667-61406366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Consequences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10206DD-58D1-4E6E-88E0-D38A84CC61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80154" y="2033705"/>
            <a:ext cx="2175526" cy="163406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289091-FBAF-49EC-86E5-78A991480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0670" y="1769865"/>
            <a:ext cx="7531601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Rani Jamieson prescribed Tylenol 3 with codeine for post-partum pain</a:t>
            </a:r>
          </a:p>
          <a:p>
            <a:r>
              <a:rPr lang="en-US" dirty="0"/>
              <a:t>Tariq born without complications. At 12-days-old stopped feeding and his color changed</a:t>
            </a:r>
          </a:p>
          <a:p>
            <a:r>
              <a:rPr lang="en-US" dirty="0"/>
              <a:t>“The level in Tariq’s body was 80 gram per milliliter… if you have levels above 20, you stop breathing,”</a:t>
            </a:r>
          </a:p>
          <a:p>
            <a:r>
              <a:rPr lang="en-US" dirty="0"/>
              <a:t>Rani is an ultra-rapid metabolizer. She has an extra copy of the CYP2D6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F9A7B-F415-4E33-9ED5-98D15877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1A197-75CB-44A9-9B7E-00ABB11F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676A4-E776-4459-B742-1613D0A3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B8326-CA42-457A-9462-C9AAF0E3BCF4}"/>
              </a:ext>
            </a:extLst>
          </p:cNvPr>
          <p:cNvSpPr/>
          <p:nvPr/>
        </p:nvSpPr>
        <p:spPr>
          <a:xfrm>
            <a:off x="1097280" y="5825730"/>
            <a:ext cx="4708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https://globalnews.ca/news/239716/genetic-rx/</a:t>
            </a:r>
          </a:p>
        </p:txBody>
      </p:sp>
    </p:spTree>
    <p:extLst>
      <p:ext uri="{BB962C8B-B14F-4D97-AF65-F5344CB8AC3E}">
        <p14:creationId xmlns:p14="http://schemas.microsoft.com/office/powerpoint/2010/main" val="243227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C4FADC-63F1-47C7-8BDE-29B7EEB4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Challenges of Implementation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C5F18B-ACA3-4B4C-80D3-675D0340B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38EF-4CEA-4183-BD96-6FEB7B0E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CCF77-3357-4949-B1A7-2A3DAB09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C7B8-0546-4C70-802D-9089036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8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9233246" y="5845960"/>
            <a:ext cx="281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Daniel R. Masys, M.D., </a:t>
            </a:r>
          </a:p>
          <a:p>
            <a:r>
              <a:rPr lang="en-US" sz="1400" dirty="0"/>
              <a:t>University of Washington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43824" y="1737510"/>
            <a:ext cx="7965311" cy="4606925"/>
            <a:chOff x="2934222" y="1735058"/>
            <a:chExt cx="7965311" cy="4606925"/>
          </a:xfrm>
        </p:grpSpPr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3267894" y="1735058"/>
              <a:ext cx="685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1000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 rot="16200000">
              <a:off x="1722557" y="3348390"/>
              <a:ext cx="282343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Arial" charset="0"/>
                </a:rPr>
                <a:t>Facts per Decision</a:t>
              </a:r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4033596" y="1836657"/>
              <a:ext cx="0" cy="3959226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033596" y="5795883"/>
              <a:ext cx="5745835" cy="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5179771" y="5681583"/>
              <a:ext cx="0" cy="323850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8618296" y="5681583"/>
              <a:ext cx="0" cy="32385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324359" y="5681583"/>
              <a:ext cx="0" cy="32385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7454659" y="5681583"/>
              <a:ext cx="0" cy="32385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530360" y="4281408"/>
              <a:ext cx="409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10</a:t>
              </a: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3377960" y="2900283"/>
              <a:ext cx="5619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Arial" charset="0"/>
                </a:rPr>
                <a:t>100</a:t>
              </a: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4843222" y="6005433"/>
              <a:ext cx="65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1990</a:t>
              </a: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5986222" y="6005433"/>
              <a:ext cx="65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2000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7129222" y="6005433"/>
              <a:ext cx="65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2010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8272222" y="6005433"/>
              <a:ext cx="65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2020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6824420" y="4662408"/>
              <a:ext cx="34819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latin typeface="Arial" charset="0"/>
                </a:rPr>
                <a:t>Human Cognitive Capacity</a:t>
              </a:r>
            </a:p>
          </p:txBody>
        </p:sp>
        <p:sp>
          <p:nvSpPr>
            <p:cNvPr id="40" name="Arc 23"/>
            <p:cNvSpPr>
              <a:spLocks/>
            </p:cNvSpPr>
            <p:nvPr/>
          </p:nvSpPr>
          <p:spPr bwMode="auto">
            <a:xfrm flipV="1">
              <a:off x="4041535" y="1836657"/>
              <a:ext cx="4230687" cy="2606675"/>
            </a:xfrm>
            <a:custGeom>
              <a:avLst/>
              <a:gdLst>
                <a:gd name="T0" fmla="*/ 0 w 21587"/>
                <a:gd name="T1" fmla="*/ 0 h 21600"/>
                <a:gd name="T2" fmla="*/ 2147483647 w 21587"/>
                <a:gd name="T3" fmla="*/ 2147483647 h 21600"/>
                <a:gd name="T4" fmla="*/ 0 w 21587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7" h="21600" fill="none" extrusionOk="0">
                  <a:moveTo>
                    <a:pt x="-1" y="0"/>
                  </a:moveTo>
                  <a:cubicBezTo>
                    <a:pt x="11639" y="0"/>
                    <a:pt x="21186" y="9223"/>
                    <a:pt x="21587" y="20855"/>
                  </a:cubicBezTo>
                </a:path>
                <a:path w="21587" h="21600" stroke="0" extrusionOk="0">
                  <a:moveTo>
                    <a:pt x="-1" y="0"/>
                  </a:moveTo>
                  <a:cubicBezTo>
                    <a:pt x="11639" y="0"/>
                    <a:pt x="21186" y="9223"/>
                    <a:pt x="21587" y="20855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4022484" y="5184695"/>
              <a:ext cx="5756947" cy="26987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8043621" y="2605008"/>
              <a:ext cx="28559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latin typeface="Arial" charset="0"/>
                </a:rPr>
                <a:t>Data</a:t>
              </a: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Overwhelming Cognition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2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F802-146E-4C5A-BD74-7D079563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ED08-1561-4E9B-9CD7-AC4EF2160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Doctors cannot intuitively convert test results to a clinical action plan</a:t>
            </a:r>
          </a:p>
          <a:p>
            <a:r>
              <a:rPr lang="en-US" dirty="0"/>
              <a:t>Relationship of results to recommendations is complex</a:t>
            </a:r>
          </a:p>
          <a:p>
            <a:pPr lvl="1"/>
            <a:r>
              <a:rPr lang="en-US" dirty="0"/>
              <a:t>Single SNP </a:t>
            </a:r>
          </a:p>
          <a:p>
            <a:pPr lvl="1"/>
            <a:r>
              <a:rPr lang="en-US" dirty="0"/>
              <a:t>Single diplotype</a:t>
            </a:r>
          </a:p>
          <a:p>
            <a:pPr lvl="1"/>
            <a:r>
              <a:rPr lang="en-US" dirty="0"/>
              <a:t>Predicted phenotype</a:t>
            </a:r>
          </a:p>
          <a:p>
            <a:pPr lvl="1"/>
            <a:r>
              <a:rPr lang="en-US" dirty="0"/>
              <a:t>Polygenetic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5F4853-7E85-4535-B99D-7A6CCE42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Multi-analyte genomic testing and </a:t>
            </a:r>
            <a:r>
              <a:rPr lang="en-US" sz="2400" dirty="0" err="1"/>
              <a:t>PGx</a:t>
            </a:r>
            <a:r>
              <a:rPr lang="en-US" sz="2400" dirty="0"/>
              <a:t> in particular are different…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442D-FCDA-4796-B1BF-920BBF93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AF50-31A3-43E8-BB64-3F18C793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7F303-F2EC-4391-B395-BC949180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2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Clinician’s Curiosity is Limited by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1734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b="1" dirty="0"/>
              <a:t>What we want to tell doctors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423025" y="1884363"/>
            <a:ext cx="4937125" cy="736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What doctors want to know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080" y="2880903"/>
            <a:ext cx="1219200" cy="8444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88480" y="4107306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Consider alternatives to Codeine #CYP2D6RapidMetabolizer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41780" y="2550584"/>
            <a:ext cx="3738396" cy="3482578"/>
            <a:chOff x="1916907" y="2625328"/>
            <a:chExt cx="3738396" cy="34825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6907" y="2625329"/>
              <a:ext cx="1276945" cy="16430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896" y="2625328"/>
              <a:ext cx="1160859" cy="15193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609" y="2625328"/>
              <a:ext cx="1166694" cy="15537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9078" y="4232672"/>
              <a:ext cx="1327082" cy="18752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6240" y="4232672"/>
              <a:ext cx="1555901" cy="187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57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test results alone are worthless – understanding the implications quickly is priceless</a:t>
            </a:r>
          </a:p>
          <a:p>
            <a:r>
              <a:rPr lang="en-US" dirty="0"/>
              <a:t>Alert on the consequences, not the genetic result</a:t>
            </a:r>
          </a:p>
          <a:p>
            <a:r>
              <a:rPr lang="en-US" dirty="0"/>
              <a:t>Tailor information to the audience – e.g. implications for the cardiologist, psychiatrist, or neurologist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F02B-B396-441D-942B-5C69D4A0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751F7-EB9C-455D-8CF6-7F33DF8A2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8D2F-02C2-4ABD-A140-459F3739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/>
              <a:t>3/29/2018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B5B02-C8C4-45D6-9B83-9DBEEFE4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1F24-F36D-49F6-ACCA-29D8D42E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4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Markets for </a:t>
            </a:r>
            <a:r>
              <a:rPr lang="en-US" dirty="0" err="1"/>
              <a:t>PGx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Who has a market incentive to improve outcomes?</a:t>
            </a:r>
          </a:p>
          <a:p>
            <a:pPr lvl="1"/>
            <a:endParaRPr lang="en-US" sz="2800" dirty="0"/>
          </a:p>
          <a:p>
            <a:pPr marL="201155" lvl="1" indent="0">
              <a:buNone/>
            </a:pPr>
            <a:endParaRPr lang="en-US" sz="2800" dirty="0"/>
          </a:p>
          <a:p>
            <a:pPr marL="201155" lvl="1" indent="0">
              <a:buNone/>
            </a:pPr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482383" y="2431568"/>
          <a:ext cx="6475402" cy="373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8EE13-8F96-4DBB-A095-0931D9D6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9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A926-B802-4B5E-9106-DF78AA9B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 Medicine Driven by Providers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1FD28-E566-4140-A44A-3830E1DEB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Organizations will invest to improve patient care</a:t>
            </a:r>
          </a:p>
          <a:p>
            <a:pPr lvl="1"/>
            <a:r>
              <a:rPr lang="en-US" sz="2800" dirty="0"/>
              <a:t>Improve quality metrics</a:t>
            </a:r>
          </a:p>
          <a:p>
            <a:pPr lvl="1"/>
            <a:r>
              <a:rPr lang="en-US" sz="2800" dirty="0"/>
              <a:t>Lower costs – (note: difficult to prove)</a:t>
            </a:r>
          </a:p>
          <a:p>
            <a:pPr lvl="1"/>
            <a:r>
              <a:rPr lang="en-US" sz="2800" dirty="0"/>
              <a:t>Market differentiator</a:t>
            </a:r>
          </a:p>
          <a:p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9D0E-D79C-411D-B8E0-18B678C4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56CB-346A-42A5-9109-65BF1EB5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Image result for inova">
            <a:extLst>
              <a:ext uri="{FF2B5EF4-FFF2-40B4-BE49-F238E27FC236}">
                <a16:creationId xmlns:a16="http://schemas.microsoft.com/office/drawing/2014/main" id="{76A87178-8264-47E2-8E17-A110AEE3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2" y="5025081"/>
            <a:ext cx="2911052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nford health">
            <a:extLst>
              <a:ext uri="{FF2B5EF4-FFF2-40B4-BE49-F238E27FC236}">
                <a16:creationId xmlns:a16="http://schemas.microsoft.com/office/drawing/2014/main" id="{24D0CFB9-292B-499C-B5CF-B05DBF2D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97" y="5063068"/>
            <a:ext cx="330474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t sinai new york">
            <a:extLst>
              <a:ext uri="{FF2B5EF4-FFF2-40B4-BE49-F238E27FC236}">
                <a16:creationId xmlns:a16="http://schemas.microsoft.com/office/drawing/2014/main" id="{C161BAA5-01C2-4B56-88D8-2E0E1881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319" y="3440885"/>
            <a:ext cx="1837604" cy="25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2F2DFEA8-6894-4766-BE11-981084C0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3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FFB0-ACE6-4D49-9706-6AAA755E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Translational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D5B3-D7CD-4E7D-A505-1ABFC02DA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as a Service informatics for precision medicine</a:t>
            </a:r>
          </a:p>
          <a:p>
            <a:r>
              <a:rPr lang="en-US" dirty="0"/>
              <a:t>Founded in 2009, launched in 2013</a:t>
            </a:r>
          </a:p>
          <a:p>
            <a:r>
              <a:rPr lang="en-US" dirty="0"/>
              <a:t>Over 1.2 million patients served </a:t>
            </a:r>
          </a:p>
          <a:p>
            <a:r>
              <a:rPr lang="en-US" dirty="0"/>
              <a:t>Keys to success</a:t>
            </a:r>
          </a:p>
          <a:p>
            <a:pPr lvl="1"/>
            <a:r>
              <a:rPr lang="en-US" dirty="0"/>
              <a:t>Deep scientific knowledge </a:t>
            </a:r>
          </a:p>
          <a:p>
            <a:pPr lvl="1"/>
            <a:r>
              <a:rPr lang="en-US" dirty="0"/>
              <a:t>Expertise in commercial software</a:t>
            </a:r>
          </a:p>
          <a:p>
            <a:pPr lvl="1"/>
            <a:r>
              <a:rPr lang="en-US" dirty="0"/>
              <a:t>World class customer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DA21A-3D56-4B91-834F-8E780F63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3F8A-42E7-4CB1-B91C-38E5BF82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FF7BA-889B-4534-A824-4737449D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88E8-7097-4689-AE00-29635FF3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Probability of Success</a:t>
            </a:r>
            <a:endParaRPr lang="en-US" dirty="0"/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8046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2C87-CF86-483A-8921-70FBE0E6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8777A-D34F-49D1-8149-43A1A641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787FF-FC94-48C6-9987-28ADD038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0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CA68-8AD7-495B-B2B4-6E7E1AAB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Joshi Scale for Potential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ACCE-F602-4EA0-B744-49EB5963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Required</a:t>
            </a:r>
            <a:r>
              <a:rPr lang="en-US" dirty="0"/>
              <a:t> –  At least one medication for which the FDA requires testing</a:t>
            </a:r>
          </a:p>
          <a:p>
            <a:r>
              <a:rPr lang="en-US" b="1" dirty="0"/>
              <a:t>Strongly recommended </a:t>
            </a:r>
            <a:r>
              <a:rPr lang="en-US" dirty="0"/>
              <a:t>– Multiple medications with high quality evidence</a:t>
            </a:r>
          </a:p>
          <a:p>
            <a:r>
              <a:rPr lang="en-US" b="1" dirty="0"/>
              <a:t>Recommended</a:t>
            </a:r>
            <a:r>
              <a:rPr lang="en-US" dirty="0"/>
              <a:t> – High quality evidence for at least one medication or moderate quality for multiple medications </a:t>
            </a:r>
          </a:p>
          <a:p>
            <a:r>
              <a:rPr lang="en-US" b="1" dirty="0"/>
              <a:t>May be beneficial </a:t>
            </a:r>
            <a:r>
              <a:rPr lang="en-US" dirty="0"/>
              <a:t>- Pharmacogenomic associations with moderate quality evidence are available.</a:t>
            </a:r>
          </a:p>
          <a:p>
            <a:r>
              <a:rPr lang="en-US" b="1" dirty="0"/>
              <a:t>Limited benefit </a:t>
            </a:r>
            <a:r>
              <a:rPr lang="en-US" dirty="0"/>
              <a:t>- Pharmacogenomic associations are not available or are insufficiently documented.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6DB81-431A-4293-9AA5-DD6F5F96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A2BBE-D77A-4DBE-AA1C-8EAEE255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634C-A98E-46E5-8F93-443590C4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9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Need to Go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451350" y="966788"/>
          <a:ext cx="7118350" cy="492601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5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0118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Reactive</a:t>
                      </a:r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Preemptive</a:t>
                      </a:r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118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/>
                        <a:t>Static</a:t>
                      </a:r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/>
                        <a:t>Dynamic</a:t>
                      </a:r>
                      <a:endParaRPr lang="en-US" sz="2800" b="1" dirty="0"/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118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/>
                        <a:t>Single Institution</a:t>
                      </a:r>
                      <a:endParaRPr lang="en-US" sz="2800" baseline="0" dirty="0"/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/>
                        <a:t>Portable</a:t>
                      </a:r>
                      <a:endParaRPr lang="en-US" sz="2800" b="1" dirty="0"/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658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/>
                        <a:t>Standalone</a:t>
                      </a:r>
                      <a:endParaRPr lang="en-US" sz="2800" b="1" dirty="0"/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/>
                        <a:t>Integrated</a:t>
                      </a:r>
                      <a:endParaRPr lang="en-US" sz="2800" b="1" dirty="0"/>
                    </a:p>
                  </a:txBody>
                  <a:tcPr marL="72143" marR="72143" marT="45721" marB="4572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282AF0-81E4-428C-95BF-039392BBF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363113" y="3057179"/>
            <a:ext cx="1371600" cy="990601"/>
          </a:xfrm>
          <a:prstGeom prst="rightArrow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9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998D8B36-ED69-4684-B0B6-32192880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3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 &amp; Pharmacy System Plugins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APIs add PGx capabilities to diverse systems</a:t>
            </a:r>
          </a:p>
          <a:p>
            <a:pPr lvl="1"/>
            <a:r>
              <a:rPr lang="en-US" dirty="0"/>
              <a:t>Advise genetic test</a:t>
            </a:r>
          </a:p>
          <a:p>
            <a:pPr lvl="1"/>
            <a:r>
              <a:rPr lang="en-US" dirty="0"/>
              <a:t>Order genetic test</a:t>
            </a:r>
          </a:p>
          <a:p>
            <a:pPr lvl="1"/>
            <a:r>
              <a:rPr lang="en-US" dirty="0"/>
              <a:t>Alert based upon genetic test</a:t>
            </a:r>
          </a:p>
          <a:p>
            <a:pPr lvl="1"/>
            <a:r>
              <a:rPr lang="en-US" dirty="0"/>
              <a:t>Re-screen patient with new medication list</a:t>
            </a:r>
          </a:p>
          <a:p>
            <a:r>
              <a:rPr lang="en-US" dirty="0"/>
              <a:t>Collaborate to integrate deeply with systems to appear as native functionality</a:t>
            </a:r>
          </a:p>
          <a:p>
            <a:r>
              <a:rPr lang="en-US" dirty="0"/>
              <a:t>Recruit systems integrators with embedded systems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2" descr="http://fhir.i2b2.org/srv-dstu2-0.2/images/fhir-logo-ww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47" y="3781042"/>
            <a:ext cx="1508760" cy="6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754609" y="4981991"/>
            <a:ext cx="1508760" cy="4800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PGx</a:t>
            </a:r>
            <a:r>
              <a:rPr lang="en-US" sz="2100" dirty="0"/>
              <a:t> API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54609" y="2005174"/>
            <a:ext cx="1508760" cy="4800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CDSS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09" y="2694208"/>
            <a:ext cx="1508760" cy="98755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049441" y="4643633"/>
            <a:ext cx="4697" cy="2677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66245" y="4643633"/>
            <a:ext cx="4697" cy="2677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83048" y="4643633"/>
            <a:ext cx="4697" cy="2677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999853" y="4643633"/>
            <a:ext cx="4697" cy="2677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4BEF-1883-4497-B380-70747C5F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E101-12AB-480E-AF50-DC1FD730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B3179-009E-49A6-AB1A-388FAD15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67F7-583A-463F-A9DB-FD982DD7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4329833-0B74-46FD-99CC-B92721B57B4C}"/>
              </a:ext>
            </a:extLst>
          </p:cNvPr>
          <p:cNvGraphicFramePr/>
          <p:nvPr>
            <p:extLst/>
          </p:nvPr>
        </p:nvGraphicFramePr>
        <p:xfrm>
          <a:off x="2032000" y="7196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805F-EFF4-4DDF-875E-0E00461C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8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The science of pharmacogenomics is settled</a:t>
            </a:r>
          </a:p>
          <a:p>
            <a:r>
              <a:rPr lang="en-US" dirty="0"/>
              <a:t>Tens of thousands of clinicians already have experience</a:t>
            </a:r>
          </a:p>
          <a:p>
            <a:r>
              <a:rPr lang="en-US" dirty="0"/>
              <a:t>Growing public awareness of Precision Medicine</a:t>
            </a:r>
          </a:p>
          <a:p>
            <a:r>
              <a:rPr lang="en-US" dirty="0"/>
              <a:t>Large clinical institutions are beginning to engage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A5221-895F-42DB-881D-01431D65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7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Pharmacogenetics?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Excellent Evidence - FDA required analysis during safety profiling for new drugs</a:t>
            </a:r>
          </a:p>
          <a:p>
            <a:r>
              <a:rPr lang="en-US" dirty="0"/>
              <a:t>Few genes affect many drugs</a:t>
            </a:r>
          </a:p>
          <a:p>
            <a:r>
              <a:rPr lang="en-US" dirty="0"/>
              <a:t>Many people take drugs</a:t>
            </a:r>
          </a:p>
          <a:p>
            <a:r>
              <a:rPr lang="en-US" dirty="0"/>
              <a:t>Solid practice guidelines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4558" y="5122905"/>
            <a:ext cx="1011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45% of the most prescribed drugs have genetic guidance</a:t>
            </a:r>
          </a:p>
        </p:txBody>
      </p:sp>
    </p:spTree>
    <p:extLst>
      <p:ext uri="{BB962C8B-B14F-4D97-AF65-F5344CB8AC3E}">
        <p14:creationId xmlns:p14="http://schemas.microsoft.com/office/powerpoint/2010/main" val="74633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161" y="320041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Cardiology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8319" y="1371600"/>
            <a:ext cx="8595360" cy="45414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8999" y="2120479"/>
            <a:ext cx="394657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History: 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59 year old white male, married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Uncontrolled hypertension with dyslipidemia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Type 2 diabetes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BMI of 38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One week ago had a confirmed MI and a PCI was performed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Symptoms: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Patient complains of exercise intolerance as he reports being out of breath walking across his living room</a:t>
            </a:r>
          </a:p>
          <a:p>
            <a:pPr marL="6858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Treatment: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Post MI therapy: 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clopidogrel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metoprolol and aspirin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Dyslipidemia:  simvastatin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Hypertension:  lisinopril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Diabetes:  pioglitazone and metformin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Two Week Follow Up: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Little reported exercise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Slight modification in diet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3481" y="5340389"/>
            <a:ext cx="32260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Medication History: 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Metoprolol,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Clopidogrel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Simvastatin, Lisinopril, Pioglitazone, Metformin, Aspirin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818" y="2120479"/>
            <a:ext cx="4347410" cy="289827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BDFAC13-AB36-4702-BEBF-44EA73EA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Cardiology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58887A-0869-452C-A747-E6C852BF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CF5E27F-5797-490B-993C-D80AB4CA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4F14ED-4100-494C-93B3-E3C9B8F0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F6A9ED5-97F0-43C4-A3A9-7655F06C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8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160" y="32004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Pain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48330" y="1809397"/>
            <a:ext cx="4752881" cy="42797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History: 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54 year old white female, not married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Placed on disability seven months ago due to inability to work as a teacher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Returned recently but is limited to a two day work week due to symptoms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L="0" indent="0" defTabSz="914400">
              <a:buNone/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Symptoms: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Last two years reported:</a:t>
            </a:r>
          </a:p>
          <a:p>
            <a:pPr marL="685800" lvl="1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Pain in joints and overall body in general- variable duration and intensity</a:t>
            </a:r>
          </a:p>
          <a:p>
            <a:pPr marL="685800" lvl="1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Depressed mood due to financial worries and decline in standard of living</a:t>
            </a:r>
          </a:p>
          <a:p>
            <a:pPr marL="685800" lvl="1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L="0" indent="0" defTabSz="914400">
              <a:buNone/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Initial Diagnosis/Treatment: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Chronic Pain- codeine, celecoxib, physical therapy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Clinical Depression- paroxetine</a:t>
            </a:r>
          </a:p>
          <a:p>
            <a:pPr lvl="1" defTabSz="914400"/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 marL="0" indent="0" defTabSz="914400">
              <a:buNone/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Follow Up: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Six week follow up appointment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No relief in pain- duration or intensity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Increased appetite, weight gain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Constipation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5608" y="4798957"/>
            <a:ext cx="3414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Medication History: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Paroxetine, codeine, celecoxib,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lasix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lisinopril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42" y="1849220"/>
            <a:ext cx="3885137" cy="28378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B582AB-C6CD-4C38-9A89-DF456A2E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0FD0B9-8E3A-4669-9349-62038FE6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CE79A7-8C44-4E72-9BF3-9A113BE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F9639E-84B0-44E0-8313-F4723CA2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160" y="320041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Depression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2234" y="1860164"/>
            <a:ext cx="479160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History: 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68 year old African American her husband died of a sudden MI one year ago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Prior to her husband’s death, she was in relatively good health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Symptoms: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Last twelve months she reports: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Poor sleep, insomnia at night, daytime sedation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Social withdrawal from various activities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Persistent lower back pain, no relief from over the counter NSAIDs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Initial Diagnosis/Treatment: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Clinical Depression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Venlafaxine titrated to therapeutic dose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Zolpidem PRN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h.s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Attending grievance counseling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Follow Up: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Six week follow up appointment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Complaints of dizziness and nausea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Depression score has not improved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relief to back pain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9553" y="5053114"/>
            <a:ext cx="277832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Medication History: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Venlafaxine, naproxen, omeprazole, multi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vitamin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1860164"/>
            <a:ext cx="3800133" cy="30385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58FD16D-36F0-4A75-A013-D0CB4FDA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768DFEB-E1B9-4A1A-A201-1B8F94D6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28CC67A-4388-4E80-BFF1-298A62CD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AC8B28-EB88-4A5C-9E15-80604A56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9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6FE3-7366-49F9-8040-8EAE4F95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Remarkably High Percentage Actionable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C62A5C-C13A-47C4-B677-FF18C6FF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7327900" cy="5362933"/>
          </a:xfrm>
        </p:spPr>
        <p:txBody>
          <a:bodyPr/>
          <a:lstStyle/>
          <a:p>
            <a:r>
              <a:rPr lang="en-US" dirty="0"/>
              <a:t>Patients with Positive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A5189F-4EEB-420A-A4FC-D956B4478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1A8F-CB32-4D4D-AAA8-BB3761DC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364C-7176-499D-A0C4-75D893BC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7EDBA-0EE7-4725-AFAB-8357BC1D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33C9961-869C-44AD-876C-E6CE10DAF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717918"/>
              </p:ext>
            </p:extLst>
          </p:nvPr>
        </p:nvGraphicFramePr>
        <p:xfrm>
          <a:off x="5179387" y="1782127"/>
          <a:ext cx="6841164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F59E8D-A283-4B3B-8E4B-ED71A4A2290B}"/>
              </a:ext>
            </a:extLst>
          </p:cNvPr>
          <p:cNvSpPr txBox="1"/>
          <p:nvPr/>
        </p:nvSpPr>
        <p:spPr>
          <a:xfrm>
            <a:off x="10083800" y="5685254"/>
            <a:ext cx="16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563,000</a:t>
            </a:r>
          </a:p>
        </p:txBody>
      </p:sp>
    </p:spTree>
    <p:extLst>
      <p:ext uri="{BB962C8B-B14F-4D97-AF65-F5344CB8AC3E}">
        <p14:creationId xmlns:p14="http://schemas.microsoft.com/office/powerpoint/2010/main" val="359275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651" y="328912"/>
            <a:ext cx="4879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Financial Analysis of PGX</a:t>
            </a:r>
            <a:endParaRPr lang="en-US" sz="3200" dirty="0">
              <a:solidFill>
                <a:srgbClr val="EF4123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0" y="5663227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Johnson SG,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Gruntowicz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D, et al (2015) Financial Analysis of CYP2C19 Genotyping in Patients Receiving Dual Antiplatelet Therapy Following Acute Coronary Syndrome and Percutaneous Coronary Intervention,  </a:t>
            </a:r>
            <a:r>
              <a:rPr lang="en-US" sz="10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Journal of Managed Care and Specialty Pharmacy,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Vol.21, No.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800226"/>
            <a:ext cx="742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EF4123"/>
                </a:solidFill>
                <a:latin typeface="Arial" charset="0"/>
                <a:ea typeface="ＭＳ Ｐゴシック" charset="0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95191"/>
              </p:ext>
            </p:extLst>
          </p:nvPr>
        </p:nvGraphicFramePr>
        <p:xfrm>
          <a:off x="2917861" y="1800032"/>
          <a:ext cx="6423025" cy="1325476"/>
        </p:xfrm>
        <a:graphic>
          <a:graphicData uri="http://schemas.openxmlformats.org/drawingml/2006/table">
            <a:tbl>
              <a:tblPr/>
              <a:tblGrid>
                <a:gridCol w="1474724">
                  <a:extLst>
                    <a:ext uri="{9D8B030D-6E8A-4147-A177-3AD203B41FA5}">
                      <a16:colId xmlns:a16="http://schemas.microsoft.com/office/drawing/2014/main" val="3825663040"/>
                    </a:ext>
                  </a:extLst>
                </a:gridCol>
                <a:gridCol w="1687272">
                  <a:extLst>
                    <a:ext uri="{9D8B030D-6E8A-4147-A177-3AD203B41FA5}">
                      <a16:colId xmlns:a16="http://schemas.microsoft.com/office/drawing/2014/main" val="565193690"/>
                    </a:ext>
                  </a:extLst>
                </a:gridCol>
                <a:gridCol w="1547958">
                  <a:extLst>
                    <a:ext uri="{9D8B030D-6E8A-4147-A177-3AD203B41FA5}">
                      <a16:colId xmlns:a16="http://schemas.microsoft.com/office/drawing/2014/main" val="3954393554"/>
                    </a:ext>
                  </a:extLst>
                </a:gridCol>
                <a:gridCol w="1713071">
                  <a:extLst>
                    <a:ext uri="{9D8B030D-6E8A-4147-A177-3AD203B41FA5}">
                      <a16:colId xmlns:a16="http://schemas.microsoft.com/office/drawing/2014/main" val="2113779755"/>
                    </a:ext>
                  </a:extLst>
                </a:gridCol>
              </a:tblGrid>
              <a:tr h="396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 Scenarios of Genotyping ACS and PCI Patients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44169"/>
                  </a:ext>
                </a:extLst>
              </a:tr>
              <a:tr h="19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Scenario 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Scenario B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Scenario 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60891"/>
                  </a:ext>
                </a:extLst>
              </a:tr>
              <a:tr h="19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Genotyping for 2C19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Genotyping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 Genotyping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 Genotyping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49131"/>
                  </a:ext>
                </a:extLst>
              </a:tr>
              <a:tr h="542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Antiplatelet Therapy Based on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Genotyping Results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6029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95029"/>
              </p:ext>
            </p:extLst>
          </p:nvPr>
        </p:nvGraphicFramePr>
        <p:xfrm>
          <a:off x="2917861" y="3485443"/>
          <a:ext cx="6423025" cy="1817849"/>
        </p:xfrm>
        <a:graphic>
          <a:graphicData uri="http://schemas.openxmlformats.org/drawingml/2006/table">
            <a:tbl>
              <a:tblPr/>
              <a:tblGrid>
                <a:gridCol w="1601905">
                  <a:extLst>
                    <a:ext uri="{9D8B030D-6E8A-4147-A177-3AD203B41FA5}">
                      <a16:colId xmlns:a16="http://schemas.microsoft.com/office/drawing/2014/main" val="350895461"/>
                    </a:ext>
                  </a:extLst>
                </a:gridCol>
                <a:gridCol w="2510679">
                  <a:extLst>
                    <a:ext uri="{9D8B030D-6E8A-4147-A177-3AD203B41FA5}">
                      <a16:colId xmlns:a16="http://schemas.microsoft.com/office/drawing/2014/main" val="4210714344"/>
                    </a:ext>
                  </a:extLst>
                </a:gridCol>
                <a:gridCol w="2310441">
                  <a:extLst>
                    <a:ext uri="{9D8B030D-6E8A-4147-A177-3AD203B41FA5}">
                      <a16:colId xmlns:a16="http://schemas.microsoft.com/office/drawing/2014/main" val="4106249390"/>
                    </a:ext>
                  </a:extLst>
                </a:gridCol>
              </a:tblGrid>
              <a:tr h="408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Annual Cost Difference Between </a:t>
                      </a:r>
                      <a:b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Scenarios A, B and C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23551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Difference Between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Scenarios A and B ($)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Difference Between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Scenarios A and C ($)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34551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Costs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222,426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444,852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01143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Per Patient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724273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CVD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802566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Nonfatal MI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04785"/>
                  </a:ext>
                </a:extLst>
              </a:tr>
              <a:tr h="20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Nonfatal bleeding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95373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17861" y="3115983"/>
            <a:ext cx="1686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Cohort of 1,000 Patients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7861" y="5345444"/>
            <a:ext cx="35525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CVD= cardiovascular death; MI= myocardial infraction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B049F-40A2-4887-AFF1-94094790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Case for Testing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60B3D-A8EE-4808-B180-4B971129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3/29/2018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8E5396-24FE-4D69-95D3-256AFD63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Healthcare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23249D-0175-436F-9490-C3E84F8B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6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3" y="269825"/>
            <a:ext cx="10058400" cy="1450757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5400" dirty="0" err="1"/>
              <a:t>AltheaDx</a:t>
            </a:r>
            <a:r>
              <a:rPr lang="en-US" sz="5400" dirty="0"/>
              <a:t> Study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132 Patients within long term care facilities in Arizona</a:t>
            </a:r>
          </a:p>
          <a:p>
            <a:r>
              <a:rPr lang="en-US" sz="2400" dirty="0"/>
              <a:t>Age 45 or &gt; experiencing polypharmacy (5 or &gt; drugs per month)</a:t>
            </a:r>
          </a:p>
          <a:p>
            <a:r>
              <a:rPr lang="en-US" sz="2400" i="1" dirty="0" err="1"/>
              <a:t>IDgenetix</a:t>
            </a:r>
            <a:r>
              <a:rPr lang="en-US" sz="2400" i="1" dirty="0"/>
              <a:t> </a:t>
            </a:r>
            <a:r>
              <a:rPr lang="en-US" sz="2400" dirty="0" err="1"/>
              <a:t>PGx</a:t>
            </a:r>
            <a:r>
              <a:rPr lang="en-US" sz="2400" dirty="0"/>
              <a:t> Product = 17 genes + interpretation algorithm that include drug recommendations based on genotype, DDI, environmental factors and dietary factors</a:t>
            </a:r>
          </a:p>
          <a:p>
            <a:r>
              <a:rPr lang="en-US" sz="2400" dirty="0"/>
              <a:t>Short term goal:</a:t>
            </a:r>
          </a:p>
          <a:p>
            <a:pPr lvl="1"/>
            <a:r>
              <a:rPr lang="en-US" sz="1600" dirty="0"/>
              <a:t>Impact of genotype-guidance on number of medications used</a:t>
            </a:r>
          </a:p>
          <a:p>
            <a:pPr lvl="1"/>
            <a:r>
              <a:rPr lang="en-US" sz="1600" dirty="0"/>
              <a:t>Associated costs of medication used</a:t>
            </a:r>
          </a:p>
          <a:p>
            <a:r>
              <a:rPr lang="en-US" sz="2400" dirty="0"/>
              <a:t>Long term goals (not published yet)</a:t>
            </a:r>
          </a:p>
          <a:p>
            <a:pPr lvl="1"/>
            <a:r>
              <a:rPr lang="en-US" sz="1600" dirty="0"/>
              <a:t>Measure differences in patients outcomes (hospital and ER usage)</a:t>
            </a:r>
          </a:p>
          <a:p>
            <a:pPr lvl="1"/>
            <a:r>
              <a:rPr lang="en-US" sz="1600" dirty="0"/>
              <a:t>Patients and clinicians satisfaction</a:t>
            </a:r>
          </a:p>
        </p:txBody>
      </p:sp>
    </p:spTree>
    <p:extLst>
      <p:ext uri="{BB962C8B-B14F-4D97-AF65-F5344CB8AC3E}">
        <p14:creationId xmlns:p14="http://schemas.microsoft.com/office/powerpoint/2010/main" val="18583073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 Rotary Club.pptx" id="{BDE1D3CB-69C6-4DDE-B0C4-85016B049FA3}" vid="{D1E79968-2EDE-494C-9B7E-C606366CA1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Simple Presentation</Template>
  <TotalTime>32600</TotalTime>
  <Words>1404</Words>
  <Application>Microsoft Office PowerPoint</Application>
  <PresentationFormat>Widescreen</PresentationFormat>
  <Paragraphs>333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Retrospect</vt:lpstr>
      <vt:lpstr>   Improving Population Health with Pharmacogenetics  </vt:lpstr>
      <vt:lpstr>Translational Software</vt:lpstr>
      <vt:lpstr>Why Pharmacogenetics?</vt:lpstr>
      <vt:lpstr>Cardiology</vt:lpstr>
      <vt:lpstr>Pain</vt:lpstr>
      <vt:lpstr>Depression</vt:lpstr>
      <vt:lpstr>Remarkably High Percentage Actionable</vt:lpstr>
      <vt:lpstr>The Financial Case for Testing</vt:lpstr>
      <vt:lpstr>AltheaDx Study Protocol</vt:lpstr>
      <vt:lpstr>Study Results</vt:lpstr>
      <vt:lpstr>The Human Consequences</vt:lpstr>
      <vt:lpstr>The Challenges of Implementation</vt:lpstr>
      <vt:lpstr>Data is Overwhelming Cognition</vt:lpstr>
      <vt:lpstr>Unique Challenges</vt:lpstr>
      <vt:lpstr>Clinician’s Curiosity is Limited by Time</vt:lpstr>
      <vt:lpstr>Communicating Effectively</vt:lpstr>
      <vt:lpstr>The Opportunities</vt:lpstr>
      <vt:lpstr>Emerging Markets for PGx</vt:lpstr>
      <vt:lpstr>Precision Medicine Driven by Providers</vt:lpstr>
      <vt:lpstr>Improving Probability of Success</vt:lpstr>
      <vt:lpstr>The Joshi Scale for Potential Benefit</vt:lpstr>
      <vt:lpstr>Where we Need to Go</vt:lpstr>
      <vt:lpstr>EMR &amp; Pharmacy System Plugins</vt:lpstr>
      <vt:lpstr>Evolutionary Implementation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Rule</dc:creator>
  <cp:lastModifiedBy>Don Rule</cp:lastModifiedBy>
  <cp:revision>208</cp:revision>
  <dcterms:created xsi:type="dcterms:W3CDTF">2015-03-29T23:19:34Z</dcterms:created>
  <dcterms:modified xsi:type="dcterms:W3CDTF">2018-03-23T23:54:36Z</dcterms:modified>
</cp:coreProperties>
</file>