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slideLayouts/slideLayout17.xml" ContentType="application/vnd.openxmlformats-officedocument.presentationml.slideLayout+xml"/>
  <Override PartName="/ppt/theme/theme15.xml" ContentType="application/vnd.openxmlformats-officedocument.theme+xml"/>
  <Override PartName="/ppt/slideLayouts/slideLayout18.xml" ContentType="application/vnd.openxmlformats-officedocument.presentationml.slideLayout+xml"/>
  <Override PartName="/ppt/theme/theme16.xml" ContentType="application/vnd.openxmlformats-officedocument.theme+xml"/>
  <Override PartName="/ppt/slideLayouts/slideLayout19.xml" ContentType="application/vnd.openxmlformats-officedocument.presentationml.slideLayout+xml"/>
  <Override PartName="/ppt/theme/theme17.xml" ContentType="application/vnd.openxmlformats-officedocument.theme+xml"/>
  <Override PartName="/ppt/slideLayouts/slideLayout20.xml" ContentType="application/vnd.openxmlformats-officedocument.presentationml.slideLayout+xml"/>
  <Override PartName="/ppt/theme/theme18.xml" ContentType="application/vnd.openxmlformats-officedocument.theme+xml"/>
  <Override PartName="/ppt/slideLayouts/slideLayout21.xml" ContentType="application/vnd.openxmlformats-officedocument.presentationml.slideLayout+xml"/>
  <Override PartName="/ppt/theme/theme19.xml" ContentType="application/vnd.openxmlformats-officedocument.theme+xml"/>
  <Override PartName="/ppt/slideLayouts/slideLayout22.xml" ContentType="application/vnd.openxmlformats-officedocument.presentationml.slideLayout+xml"/>
  <Override PartName="/ppt/theme/theme20.xml" ContentType="application/vnd.openxmlformats-officedocument.theme+xml"/>
  <Override PartName="/ppt/slideLayouts/slideLayout23.xml" ContentType="application/vnd.openxmlformats-officedocument.presentationml.slideLayout+xml"/>
  <Override PartName="/ppt/theme/theme21.xml" ContentType="application/vnd.openxmlformats-officedocument.theme+xml"/>
  <Override PartName="/ppt/slideLayouts/slideLayout24.xml" ContentType="application/vnd.openxmlformats-officedocument.presentationml.slideLayout+xml"/>
  <Override PartName="/ppt/theme/theme22.xml" ContentType="application/vnd.openxmlformats-officedocument.theme+xml"/>
  <Override PartName="/ppt/slideLayouts/slideLayout25.xml" ContentType="application/vnd.openxmlformats-officedocument.presentationml.slideLayout+xml"/>
  <Override PartName="/ppt/theme/theme23.xml" ContentType="application/vnd.openxmlformats-officedocument.theme+xml"/>
  <Override PartName="/ppt/slideLayouts/slideLayout26.xml" ContentType="application/vnd.openxmlformats-officedocument.presentationml.slideLayout+xml"/>
  <Override PartName="/ppt/theme/theme24.xml" ContentType="application/vnd.openxmlformats-officedocument.theme+xml"/>
  <Override PartName="/ppt/slideLayouts/slideLayout27.xml" ContentType="application/vnd.openxmlformats-officedocument.presentationml.slideLayout+xml"/>
  <Override PartName="/ppt/theme/theme25.xml" ContentType="application/vnd.openxmlformats-officedocument.theme+xml"/>
  <Override PartName="/ppt/slideLayouts/slideLayout28.xml" ContentType="application/vnd.openxmlformats-officedocument.presentationml.slideLayout+xml"/>
  <Override PartName="/ppt/theme/theme26.xml" ContentType="application/vnd.openxmlformats-officedocument.theme+xml"/>
  <Override PartName="/ppt/slideLayouts/slideLayout29.xml" ContentType="application/vnd.openxmlformats-officedocument.presentationml.slideLayout+xml"/>
  <Override PartName="/ppt/theme/theme27.xml" ContentType="application/vnd.openxmlformats-officedocument.theme+xml"/>
  <Override PartName="/ppt/slideLayouts/slideLayout30.xml" ContentType="application/vnd.openxmlformats-officedocument.presentationml.slideLayout+xml"/>
  <Override PartName="/ppt/theme/theme28.xml" ContentType="application/vnd.openxmlformats-officedocument.theme+xml"/>
  <Override PartName="/ppt/slideLayouts/slideLayout31.xml" ContentType="application/vnd.openxmlformats-officedocument.presentationml.slideLayout+xml"/>
  <Override PartName="/ppt/theme/theme29.xml" ContentType="application/vnd.openxmlformats-officedocument.theme+xml"/>
  <Override PartName="/ppt/slideLayouts/slideLayout32.xml" ContentType="application/vnd.openxmlformats-officedocument.presentationml.slideLayout+xml"/>
  <Override PartName="/ppt/theme/theme30.xml" ContentType="application/vnd.openxmlformats-officedocument.theme+xml"/>
  <Override PartName="/ppt/slideLayouts/slideLayout33.xml" ContentType="application/vnd.openxmlformats-officedocument.presentationml.slideLayout+xml"/>
  <Override PartName="/ppt/theme/theme31.xml" ContentType="application/vnd.openxmlformats-officedocument.theme+xml"/>
  <Override PartName="/ppt/slideLayouts/slideLayout34.xml" ContentType="application/vnd.openxmlformats-officedocument.presentationml.slideLayout+xml"/>
  <Override PartName="/ppt/theme/theme32.xml" ContentType="application/vnd.openxmlformats-officedocument.theme+xml"/>
  <Override PartName="/ppt/slideLayouts/slideLayout35.xml" ContentType="application/vnd.openxmlformats-officedocument.presentationml.slideLayout+xml"/>
  <Override PartName="/ppt/theme/theme33.xml" ContentType="application/vnd.openxmlformats-officedocument.theme+xml"/>
  <Override PartName="/ppt/slideLayouts/slideLayout36.xml" ContentType="application/vnd.openxmlformats-officedocument.presentationml.slideLayout+xml"/>
  <Override PartName="/ppt/theme/theme34.xml" ContentType="application/vnd.openxmlformats-officedocument.theme+xml"/>
  <Override PartName="/ppt/slideLayouts/slideLayout37.xml" ContentType="application/vnd.openxmlformats-officedocument.presentationml.slideLayout+xml"/>
  <Override PartName="/ppt/theme/theme35.xml" ContentType="application/vnd.openxmlformats-officedocument.theme+xml"/>
  <Override PartName="/ppt/slideLayouts/slideLayout38.xml" ContentType="application/vnd.openxmlformats-officedocument.presentationml.slideLayout+xml"/>
  <Override PartName="/ppt/theme/theme36.xml" ContentType="application/vnd.openxmlformats-officedocument.theme+xml"/>
  <Override PartName="/ppt/slideLayouts/slideLayout39.xml" ContentType="application/vnd.openxmlformats-officedocument.presentationml.slideLayout+xml"/>
  <Override PartName="/ppt/theme/theme37.xml" ContentType="application/vnd.openxmlformats-officedocument.theme+xml"/>
  <Override PartName="/ppt/slideLayouts/slideLayout40.xml" ContentType="application/vnd.openxmlformats-officedocument.presentationml.slideLayout+xml"/>
  <Override PartName="/ppt/theme/theme38.xml" ContentType="application/vnd.openxmlformats-officedocument.theme+xml"/>
  <Override PartName="/ppt/slideLayouts/slideLayout41.xml" ContentType="application/vnd.openxmlformats-officedocument.presentationml.slideLayout+xml"/>
  <Override PartName="/ppt/theme/theme39.xml" ContentType="application/vnd.openxmlformats-officedocument.theme+xml"/>
  <Override PartName="/ppt/slideLayouts/slideLayout42.xml" ContentType="application/vnd.openxmlformats-officedocument.presentationml.slideLayout+xml"/>
  <Override PartName="/ppt/theme/theme40.xml" ContentType="application/vnd.openxmlformats-officedocument.theme+xml"/>
  <Override PartName="/ppt/slideLayouts/slideLayout43.xml" ContentType="application/vnd.openxmlformats-officedocument.presentationml.slideLayout+xml"/>
  <Override PartName="/ppt/theme/theme41.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 id="2147483712" r:id="rId5"/>
    <p:sldMasterId id="2147483720" r:id="rId6"/>
    <p:sldMasterId id="2147483722" r:id="rId7"/>
    <p:sldMasterId id="2147483724" r:id="rId8"/>
    <p:sldMasterId id="2147483726" r:id="rId9"/>
    <p:sldMasterId id="2147483728" r:id="rId10"/>
    <p:sldMasterId id="2147483730" r:id="rId11"/>
    <p:sldMasterId id="2147483732" r:id="rId12"/>
    <p:sldMasterId id="2147483734" r:id="rId13"/>
    <p:sldMasterId id="2147483736" r:id="rId14"/>
    <p:sldMasterId id="2147483738" r:id="rId15"/>
    <p:sldMasterId id="2147483740" r:id="rId16"/>
    <p:sldMasterId id="2147483742" r:id="rId17"/>
    <p:sldMasterId id="2147483744" r:id="rId18"/>
    <p:sldMasterId id="2147483746" r:id="rId19"/>
    <p:sldMasterId id="2147483748" r:id="rId20"/>
    <p:sldMasterId id="2147483750" r:id="rId21"/>
    <p:sldMasterId id="2147483752" r:id="rId22"/>
    <p:sldMasterId id="2147483754" r:id="rId23"/>
    <p:sldMasterId id="2147483756" r:id="rId24"/>
    <p:sldMasterId id="2147483758" r:id="rId25"/>
    <p:sldMasterId id="2147483760" r:id="rId26"/>
    <p:sldMasterId id="2147483762" r:id="rId27"/>
    <p:sldMasterId id="2147483764" r:id="rId28"/>
    <p:sldMasterId id="2147483766" r:id="rId29"/>
    <p:sldMasterId id="2147483768" r:id="rId30"/>
    <p:sldMasterId id="2147483770" r:id="rId31"/>
    <p:sldMasterId id="2147483772" r:id="rId32"/>
    <p:sldMasterId id="2147483774" r:id="rId33"/>
    <p:sldMasterId id="2147483776" r:id="rId34"/>
    <p:sldMasterId id="2147483778" r:id="rId35"/>
    <p:sldMasterId id="2147483780" r:id="rId36"/>
    <p:sldMasterId id="2147483782" r:id="rId37"/>
    <p:sldMasterId id="2147483784" r:id="rId38"/>
    <p:sldMasterId id="2147483786" r:id="rId39"/>
    <p:sldMasterId id="2147483788" r:id="rId40"/>
    <p:sldMasterId id="2147483790" r:id="rId41"/>
    <p:sldMasterId id="2147483792" r:id="rId42"/>
    <p:sldMasterId id="2147483794" r:id="rId43"/>
    <p:sldMasterId id="2147483796" r:id="rId44"/>
    <p:sldMasterId id="2147483798" r:id="rId45"/>
    <p:sldMasterId id="2147483810" r:id="rId46"/>
    <p:sldMasterId id="2147483822" r:id="rId47"/>
  </p:sldMasterIdLst>
  <p:notesMasterIdLst>
    <p:notesMasterId r:id="rId70"/>
  </p:notesMasterIdLst>
  <p:handoutMasterIdLst>
    <p:handoutMasterId r:id="rId71"/>
  </p:handoutMasterIdLst>
  <p:sldIdLst>
    <p:sldId id="400" r:id="rId48"/>
    <p:sldId id="431" r:id="rId49"/>
    <p:sldId id="429" r:id="rId50"/>
    <p:sldId id="402" r:id="rId51"/>
    <p:sldId id="403" r:id="rId52"/>
    <p:sldId id="430" r:id="rId53"/>
    <p:sldId id="435" r:id="rId54"/>
    <p:sldId id="432" r:id="rId55"/>
    <p:sldId id="433" r:id="rId56"/>
    <p:sldId id="434" r:id="rId57"/>
    <p:sldId id="408" r:id="rId58"/>
    <p:sldId id="428" r:id="rId59"/>
    <p:sldId id="410" r:id="rId60"/>
    <p:sldId id="381" r:id="rId61"/>
    <p:sldId id="396" r:id="rId62"/>
    <p:sldId id="418" r:id="rId63"/>
    <p:sldId id="405" r:id="rId64"/>
    <p:sldId id="422" r:id="rId65"/>
    <p:sldId id="388" r:id="rId66"/>
    <p:sldId id="421" r:id="rId67"/>
    <p:sldId id="427" r:id="rId68"/>
    <p:sldId id="426" r:id="rId6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220"/>
    <a:srgbClr val="1EB2E7"/>
    <a:srgbClr val="FFA61A"/>
    <a:srgbClr val="6DCFF6"/>
    <a:srgbClr val="FFCB05"/>
    <a:srgbClr val="FF0000"/>
    <a:srgbClr val="FF9900"/>
    <a:srgbClr val="B2D235"/>
    <a:srgbClr val="ED2891"/>
    <a:srgbClr val="2400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62" autoAdjust="0"/>
    <p:restoredTop sz="98468" autoAdjust="0"/>
  </p:normalViewPr>
  <p:slideViewPr>
    <p:cSldViewPr>
      <p:cViewPr varScale="1">
        <p:scale>
          <a:sx n="68" d="100"/>
          <a:sy n="68" d="100"/>
        </p:scale>
        <p:origin x="1500" y="72"/>
      </p:cViewPr>
      <p:guideLst>
        <p:guide orient="horz" pos="2160"/>
        <p:guide pos="2880"/>
      </p:guideLst>
    </p:cSldViewPr>
  </p:slideViewPr>
  <p:notesTextViewPr>
    <p:cViewPr>
      <p:scale>
        <a:sx n="1" d="1"/>
        <a:sy n="1" d="1"/>
      </p:scale>
      <p:origin x="0" y="0"/>
    </p:cViewPr>
  </p:notesTextViewPr>
  <p:sorterViewPr>
    <p:cViewPr>
      <p:scale>
        <a:sx n="100" d="100"/>
        <a:sy n="100" d="100"/>
      </p:scale>
      <p:origin x="0" y="-1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Master" Target="slideMasters/slideMaster36.xml"/><Relationship Id="rId21" Type="http://schemas.openxmlformats.org/officeDocument/2006/relationships/slideMaster" Target="slideMasters/slideMaster18.xml"/><Relationship Id="rId34" Type="http://schemas.openxmlformats.org/officeDocument/2006/relationships/slideMaster" Target="slideMasters/slideMaster31.xml"/><Relationship Id="rId42" Type="http://schemas.openxmlformats.org/officeDocument/2006/relationships/slideMaster" Target="slideMasters/slideMaster39.xml"/><Relationship Id="rId47" Type="http://schemas.openxmlformats.org/officeDocument/2006/relationships/slideMaster" Target="slideMasters/slideMaster44.xml"/><Relationship Id="rId50" Type="http://schemas.openxmlformats.org/officeDocument/2006/relationships/slide" Target="slides/slide3.xml"/><Relationship Id="rId55" Type="http://schemas.openxmlformats.org/officeDocument/2006/relationships/slide" Target="slides/slide8.xml"/><Relationship Id="rId63" Type="http://schemas.openxmlformats.org/officeDocument/2006/relationships/slide" Target="slides/slide16.xml"/><Relationship Id="rId68" Type="http://schemas.openxmlformats.org/officeDocument/2006/relationships/slide" Target="slides/slide21.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Master" Target="slideMasters/slideMaster29.xml"/><Relationship Id="rId37" Type="http://schemas.openxmlformats.org/officeDocument/2006/relationships/slideMaster" Target="slideMasters/slideMaster34.xml"/><Relationship Id="rId40" Type="http://schemas.openxmlformats.org/officeDocument/2006/relationships/slideMaster" Target="slideMasters/slideMaster37.xml"/><Relationship Id="rId45" Type="http://schemas.openxmlformats.org/officeDocument/2006/relationships/slideMaster" Target="slideMasters/slideMaster42.xml"/><Relationship Id="rId53" Type="http://schemas.openxmlformats.org/officeDocument/2006/relationships/slide" Target="slides/slide6.xml"/><Relationship Id="rId58" Type="http://schemas.openxmlformats.org/officeDocument/2006/relationships/slide" Target="slides/slide11.xml"/><Relationship Id="rId66" Type="http://schemas.openxmlformats.org/officeDocument/2006/relationships/slide" Target="slides/slide19.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Master" Target="slideMasters/slideMaster33.xml"/><Relationship Id="rId49" Type="http://schemas.openxmlformats.org/officeDocument/2006/relationships/slide" Target="slides/slide2.xml"/><Relationship Id="rId57" Type="http://schemas.openxmlformats.org/officeDocument/2006/relationships/slide" Target="slides/slide10.xml"/><Relationship Id="rId61" Type="http://schemas.openxmlformats.org/officeDocument/2006/relationships/slide" Target="slides/slide14.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Master" Target="slideMasters/slideMaster28.xml"/><Relationship Id="rId44" Type="http://schemas.openxmlformats.org/officeDocument/2006/relationships/slideMaster" Target="slideMasters/slideMaster41.xml"/><Relationship Id="rId52" Type="http://schemas.openxmlformats.org/officeDocument/2006/relationships/slide" Target="slides/slide5.xml"/><Relationship Id="rId60" Type="http://schemas.openxmlformats.org/officeDocument/2006/relationships/slide" Target="slides/slide13.xml"/><Relationship Id="rId65" Type="http://schemas.openxmlformats.org/officeDocument/2006/relationships/slide" Target="slides/slide1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43" Type="http://schemas.openxmlformats.org/officeDocument/2006/relationships/slideMaster" Target="slideMasters/slideMaster40.xml"/><Relationship Id="rId48" Type="http://schemas.openxmlformats.org/officeDocument/2006/relationships/slide" Target="slides/slide1.xml"/><Relationship Id="rId56" Type="http://schemas.openxmlformats.org/officeDocument/2006/relationships/slide" Target="slides/slide9.xml"/><Relationship Id="rId64" Type="http://schemas.openxmlformats.org/officeDocument/2006/relationships/slide" Target="slides/slide17.xml"/><Relationship Id="rId69" Type="http://schemas.openxmlformats.org/officeDocument/2006/relationships/slide" Target="slides/slide22.xml"/><Relationship Id="rId8" Type="http://schemas.openxmlformats.org/officeDocument/2006/relationships/slideMaster" Target="slideMasters/slideMaster5.xml"/><Relationship Id="rId51" Type="http://schemas.openxmlformats.org/officeDocument/2006/relationships/slide" Target="slides/slide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Master" Target="slideMasters/slideMaster35.xml"/><Relationship Id="rId46" Type="http://schemas.openxmlformats.org/officeDocument/2006/relationships/slideMaster" Target="slideMasters/slideMaster43.xml"/><Relationship Id="rId59" Type="http://schemas.openxmlformats.org/officeDocument/2006/relationships/slide" Target="slides/slide12.xml"/><Relationship Id="rId67" Type="http://schemas.openxmlformats.org/officeDocument/2006/relationships/slide" Target="slides/slide20.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54" Type="http://schemas.openxmlformats.org/officeDocument/2006/relationships/slide" Target="slides/slide7.xml"/><Relationship Id="rId62" Type="http://schemas.openxmlformats.org/officeDocument/2006/relationships/slide" Target="slides/slide1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8E6A1-FC18-4DA0-ABE5-47B28E50358B}"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D1CAC1A6-D718-4893-8CE2-AC8FAF321B7A}">
      <dgm:prSet/>
      <dgm:spPr>
        <a:solidFill>
          <a:srgbClr val="1EB2E7"/>
        </a:solidFill>
      </dgm:spPr>
      <dgm:t>
        <a:bodyPr/>
        <a:lstStyle/>
        <a:p>
          <a:pPr rtl="0"/>
          <a:r>
            <a:rPr lang="en-US"/>
            <a:t>Crisis services for all members of the community</a:t>
          </a:r>
        </a:p>
      </dgm:t>
    </dgm:pt>
    <dgm:pt modelId="{7521C2BC-E05C-42BE-8D1F-0CEAA0E1A3D3}" type="parTrans" cxnId="{CC1A5AC5-5C43-4603-B513-A3D11BFCC420}">
      <dgm:prSet/>
      <dgm:spPr/>
      <dgm:t>
        <a:bodyPr/>
        <a:lstStyle/>
        <a:p>
          <a:endParaRPr lang="en-US"/>
        </a:p>
      </dgm:t>
    </dgm:pt>
    <dgm:pt modelId="{68491ED0-9CDE-4E94-B14D-19E68819E0B8}" type="sibTrans" cxnId="{CC1A5AC5-5C43-4603-B513-A3D11BFCC420}">
      <dgm:prSet/>
      <dgm:spPr/>
      <dgm:t>
        <a:bodyPr/>
        <a:lstStyle/>
        <a:p>
          <a:endParaRPr lang="en-US"/>
        </a:p>
      </dgm:t>
    </dgm:pt>
    <dgm:pt modelId="{FD1B515B-3D33-450C-8C30-53753D973766}">
      <dgm:prSet/>
      <dgm:spPr>
        <a:solidFill>
          <a:srgbClr val="1EB2E7"/>
        </a:solidFill>
      </dgm:spPr>
      <dgm:t>
        <a:bodyPr/>
        <a:lstStyle/>
        <a:p>
          <a:pPr rtl="0"/>
          <a:r>
            <a:rPr lang="en-US"/>
            <a:t>Includes DMHPs</a:t>
          </a:r>
        </a:p>
      </dgm:t>
    </dgm:pt>
    <dgm:pt modelId="{A433DC0F-8E3E-4539-9093-C5100CA97EDA}" type="parTrans" cxnId="{2EF36A33-2104-4BF2-A1FD-2A3ED9EABC39}">
      <dgm:prSet/>
      <dgm:spPr/>
      <dgm:t>
        <a:bodyPr/>
        <a:lstStyle/>
        <a:p>
          <a:endParaRPr lang="en-US"/>
        </a:p>
      </dgm:t>
    </dgm:pt>
    <dgm:pt modelId="{4CC06EDA-DA63-4042-A7D1-4F49D8F1A2A3}" type="sibTrans" cxnId="{2EF36A33-2104-4BF2-A1FD-2A3ED9EABC39}">
      <dgm:prSet/>
      <dgm:spPr/>
      <dgm:t>
        <a:bodyPr/>
        <a:lstStyle/>
        <a:p>
          <a:endParaRPr lang="en-US"/>
        </a:p>
      </dgm:t>
    </dgm:pt>
    <dgm:pt modelId="{AA9804C4-03BC-4A58-9D54-697607862CD8}">
      <dgm:prSet/>
      <dgm:spPr>
        <a:solidFill>
          <a:srgbClr val="6DCFF6"/>
        </a:solidFill>
      </dgm:spPr>
      <dgm:t>
        <a:bodyPr/>
        <a:lstStyle/>
        <a:p>
          <a:pPr rtl="0"/>
          <a:r>
            <a:rPr lang="en-US" dirty="0"/>
            <a:t>State-funded services for Non-Medicaid beneficiaries</a:t>
          </a:r>
        </a:p>
      </dgm:t>
    </dgm:pt>
    <dgm:pt modelId="{0463B73F-0982-4E89-93E9-152A24E39DD0}" type="parTrans" cxnId="{AEAF1D1F-5B18-4496-8D0E-8AEC077DA95A}">
      <dgm:prSet/>
      <dgm:spPr/>
      <dgm:t>
        <a:bodyPr/>
        <a:lstStyle/>
        <a:p>
          <a:endParaRPr lang="en-US"/>
        </a:p>
      </dgm:t>
    </dgm:pt>
    <dgm:pt modelId="{E557C23C-989A-43FB-A9BE-7B5521C17A6B}" type="sibTrans" cxnId="{AEAF1D1F-5B18-4496-8D0E-8AEC077DA95A}">
      <dgm:prSet/>
      <dgm:spPr/>
      <dgm:t>
        <a:bodyPr/>
        <a:lstStyle/>
        <a:p>
          <a:endParaRPr lang="en-US"/>
        </a:p>
      </dgm:t>
    </dgm:pt>
    <dgm:pt modelId="{CDA80346-5877-480C-8D33-DF1F1EE7791B}">
      <dgm:prSet/>
      <dgm:spPr>
        <a:solidFill>
          <a:srgbClr val="FFA61A"/>
        </a:solidFill>
      </dgm:spPr>
      <dgm:t>
        <a:bodyPr/>
        <a:lstStyle/>
        <a:p>
          <a:pPr rtl="0"/>
          <a:r>
            <a:rPr lang="en-US"/>
            <a:t>County-funded services for Medicaid and Non-Medicaid</a:t>
          </a:r>
        </a:p>
      </dgm:t>
    </dgm:pt>
    <dgm:pt modelId="{0528F000-DD03-4059-951F-513FDCE9319F}" type="parTrans" cxnId="{7E1C767B-F445-4D09-949D-EF7020E19C8D}">
      <dgm:prSet/>
      <dgm:spPr/>
      <dgm:t>
        <a:bodyPr/>
        <a:lstStyle/>
        <a:p>
          <a:endParaRPr lang="en-US"/>
        </a:p>
      </dgm:t>
    </dgm:pt>
    <dgm:pt modelId="{76F1EFDC-A3F6-428D-9509-43581CB25338}" type="sibTrans" cxnId="{7E1C767B-F445-4D09-949D-EF7020E19C8D}">
      <dgm:prSet/>
      <dgm:spPr/>
      <dgm:t>
        <a:bodyPr/>
        <a:lstStyle/>
        <a:p>
          <a:endParaRPr lang="en-US"/>
        </a:p>
      </dgm:t>
    </dgm:pt>
    <dgm:pt modelId="{8C18E9FD-75F2-47EC-A078-5793DE9BD3B6}">
      <dgm:prSet/>
      <dgm:spPr>
        <a:solidFill>
          <a:srgbClr val="F58220"/>
        </a:solidFill>
      </dgm:spPr>
      <dgm:t>
        <a:bodyPr/>
        <a:lstStyle/>
        <a:p>
          <a:pPr rtl="0"/>
          <a:r>
            <a:rPr lang="en-US" dirty="0"/>
            <a:t>Miscellaneous</a:t>
          </a:r>
        </a:p>
      </dgm:t>
    </dgm:pt>
    <dgm:pt modelId="{D0608837-0FA2-4A71-99AC-4754CE6A6E25}" type="parTrans" cxnId="{6057432B-806A-4A60-B219-C4902A612EF4}">
      <dgm:prSet/>
      <dgm:spPr/>
      <dgm:t>
        <a:bodyPr/>
        <a:lstStyle/>
        <a:p>
          <a:endParaRPr lang="en-US"/>
        </a:p>
      </dgm:t>
    </dgm:pt>
    <dgm:pt modelId="{F1B201C0-3366-4998-9BC6-D172B2A6CE40}" type="sibTrans" cxnId="{6057432B-806A-4A60-B219-C4902A612EF4}">
      <dgm:prSet/>
      <dgm:spPr/>
      <dgm:t>
        <a:bodyPr/>
        <a:lstStyle/>
        <a:p>
          <a:endParaRPr lang="en-US"/>
        </a:p>
      </dgm:t>
    </dgm:pt>
    <dgm:pt modelId="{7D3FC714-0A83-4A10-832D-7A207318E53E}">
      <dgm:prSet/>
      <dgm:spPr>
        <a:solidFill>
          <a:srgbClr val="F58220"/>
        </a:solidFill>
      </dgm:spPr>
      <dgm:t>
        <a:bodyPr/>
        <a:lstStyle/>
        <a:p>
          <a:pPr rtl="0"/>
          <a:r>
            <a:rPr lang="en-US" dirty="0"/>
            <a:t>BH Ombudsman</a:t>
          </a:r>
        </a:p>
      </dgm:t>
    </dgm:pt>
    <dgm:pt modelId="{4F648B5A-ACE8-408D-9DEE-AF264D92EBDE}" type="parTrans" cxnId="{7F868895-8522-485F-B518-D3DFBB60F79F}">
      <dgm:prSet/>
      <dgm:spPr/>
      <dgm:t>
        <a:bodyPr/>
        <a:lstStyle/>
        <a:p>
          <a:endParaRPr lang="en-US"/>
        </a:p>
      </dgm:t>
    </dgm:pt>
    <dgm:pt modelId="{020D266B-CA85-47CB-8ED6-11CCF9CECE8F}" type="sibTrans" cxnId="{7F868895-8522-485F-B518-D3DFBB60F79F}">
      <dgm:prSet/>
      <dgm:spPr/>
      <dgm:t>
        <a:bodyPr/>
        <a:lstStyle/>
        <a:p>
          <a:endParaRPr lang="en-US"/>
        </a:p>
      </dgm:t>
    </dgm:pt>
    <dgm:pt modelId="{7170373F-3543-4E84-97AB-7B6A56530B50}">
      <dgm:prSet/>
      <dgm:spPr>
        <a:solidFill>
          <a:srgbClr val="F58220"/>
        </a:solidFill>
      </dgm:spPr>
      <dgm:t>
        <a:bodyPr/>
        <a:lstStyle/>
        <a:p>
          <a:pPr rtl="0"/>
          <a:r>
            <a:rPr lang="en-US" dirty="0"/>
            <a:t>Committees formerly led by BHO  – </a:t>
          </a:r>
          <a:r>
            <a:rPr lang="en-US" dirty="0" err="1"/>
            <a:t>WISe</a:t>
          </a:r>
          <a:r>
            <a:rPr lang="en-US" dirty="0"/>
            <a:t>, CLIP, Behavioral Health Advisory Board, etc.</a:t>
          </a:r>
        </a:p>
      </dgm:t>
    </dgm:pt>
    <dgm:pt modelId="{2E62758E-E865-4D65-8A93-AD77EC9A2430}" type="parTrans" cxnId="{BAB4A979-D1C6-4681-8D35-960FA7137F70}">
      <dgm:prSet/>
      <dgm:spPr/>
      <dgm:t>
        <a:bodyPr/>
        <a:lstStyle/>
        <a:p>
          <a:endParaRPr lang="en-US"/>
        </a:p>
      </dgm:t>
    </dgm:pt>
    <dgm:pt modelId="{52C09441-7669-4ED0-AAE4-676884EB8E05}" type="sibTrans" cxnId="{BAB4A979-D1C6-4681-8D35-960FA7137F70}">
      <dgm:prSet/>
      <dgm:spPr/>
      <dgm:t>
        <a:bodyPr/>
        <a:lstStyle/>
        <a:p>
          <a:endParaRPr lang="en-US"/>
        </a:p>
      </dgm:t>
    </dgm:pt>
    <dgm:pt modelId="{2967EBDB-08FD-4191-AA05-271A716B8ECF}" type="pres">
      <dgm:prSet presAssocID="{2CA8E6A1-FC18-4DA0-ABE5-47B28E50358B}" presName="Name0" presStyleCnt="0">
        <dgm:presLayoutVars>
          <dgm:dir/>
          <dgm:resizeHandles val="exact"/>
        </dgm:presLayoutVars>
      </dgm:prSet>
      <dgm:spPr/>
    </dgm:pt>
    <dgm:pt modelId="{C6DF6A98-930C-437F-9325-E07AB1E7B51D}" type="pres">
      <dgm:prSet presAssocID="{D1CAC1A6-D718-4893-8CE2-AC8FAF321B7A}" presName="node" presStyleLbl="node1" presStyleIdx="0" presStyleCnt="4">
        <dgm:presLayoutVars>
          <dgm:bulletEnabled val="1"/>
        </dgm:presLayoutVars>
      </dgm:prSet>
      <dgm:spPr/>
    </dgm:pt>
    <dgm:pt modelId="{305EEF04-19B7-470B-A223-869A01071B0F}" type="pres">
      <dgm:prSet presAssocID="{68491ED0-9CDE-4E94-B14D-19E68819E0B8}" presName="sibTrans" presStyleCnt="0"/>
      <dgm:spPr/>
    </dgm:pt>
    <dgm:pt modelId="{11F8A83B-7D66-4F71-8447-1F03A48B238D}" type="pres">
      <dgm:prSet presAssocID="{AA9804C4-03BC-4A58-9D54-697607862CD8}" presName="node" presStyleLbl="node1" presStyleIdx="1" presStyleCnt="4" custLinFactNeighborX="-9516">
        <dgm:presLayoutVars>
          <dgm:bulletEnabled val="1"/>
        </dgm:presLayoutVars>
      </dgm:prSet>
      <dgm:spPr/>
    </dgm:pt>
    <dgm:pt modelId="{504577AF-39D1-41B9-8670-7114127C53D3}" type="pres">
      <dgm:prSet presAssocID="{E557C23C-989A-43FB-A9BE-7B5521C17A6B}" presName="sibTrans" presStyleCnt="0"/>
      <dgm:spPr/>
    </dgm:pt>
    <dgm:pt modelId="{F4803061-A639-4950-A7B3-F01DE9A3256C}" type="pres">
      <dgm:prSet presAssocID="{CDA80346-5877-480C-8D33-DF1F1EE7791B}" presName="node" presStyleLbl="node1" presStyleIdx="2" presStyleCnt="4">
        <dgm:presLayoutVars>
          <dgm:bulletEnabled val="1"/>
        </dgm:presLayoutVars>
      </dgm:prSet>
      <dgm:spPr/>
    </dgm:pt>
    <dgm:pt modelId="{A621863E-1485-4C9D-8EB0-D5005FC249C1}" type="pres">
      <dgm:prSet presAssocID="{76F1EFDC-A3F6-428D-9509-43581CB25338}" presName="sibTrans" presStyleCnt="0"/>
      <dgm:spPr/>
    </dgm:pt>
    <dgm:pt modelId="{445C64D8-2687-4E3D-9C93-5CBCAE00E2F7}" type="pres">
      <dgm:prSet presAssocID="{8C18E9FD-75F2-47EC-A078-5793DE9BD3B6}" presName="node" presStyleLbl="node1" presStyleIdx="3" presStyleCnt="4">
        <dgm:presLayoutVars>
          <dgm:bulletEnabled val="1"/>
        </dgm:presLayoutVars>
      </dgm:prSet>
      <dgm:spPr/>
    </dgm:pt>
  </dgm:ptLst>
  <dgm:cxnLst>
    <dgm:cxn modelId="{AEAF1D1F-5B18-4496-8D0E-8AEC077DA95A}" srcId="{2CA8E6A1-FC18-4DA0-ABE5-47B28E50358B}" destId="{AA9804C4-03BC-4A58-9D54-697607862CD8}" srcOrd="1" destOrd="0" parTransId="{0463B73F-0982-4E89-93E9-152A24E39DD0}" sibTransId="{E557C23C-989A-43FB-A9BE-7B5521C17A6B}"/>
    <dgm:cxn modelId="{4408AB20-74F0-445E-984B-6228797719AD}" type="presOf" srcId="{D1CAC1A6-D718-4893-8CE2-AC8FAF321B7A}" destId="{C6DF6A98-930C-437F-9325-E07AB1E7B51D}" srcOrd="0" destOrd="0" presId="urn:microsoft.com/office/officeart/2005/8/layout/hList6"/>
    <dgm:cxn modelId="{7CB35628-4C51-476E-9069-D43739B80D85}" type="presOf" srcId="{CDA80346-5877-480C-8D33-DF1F1EE7791B}" destId="{F4803061-A639-4950-A7B3-F01DE9A3256C}" srcOrd="0" destOrd="0" presId="urn:microsoft.com/office/officeart/2005/8/layout/hList6"/>
    <dgm:cxn modelId="{6057432B-806A-4A60-B219-C4902A612EF4}" srcId="{2CA8E6A1-FC18-4DA0-ABE5-47B28E50358B}" destId="{8C18E9FD-75F2-47EC-A078-5793DE9BD3B6}" srcOrd="3" destOrd="0" parTransId="{D0608837-0FA2-4A71-99AC-4754CE6A6E25}" sibTransId="{F1B201C0-3366-4998-9BC6-D172B2A6CE40}"/>
    <dgm:cxn modelId="{2EF36A33-2104-4BF2-A1FD-2A3ED9EABC39}" srcId="{D1CAC1A6-D718-4893-8CE2-AC8FAF321B7A}" destId="{FD1B515B-3D33-450C-8C30-53753D973766}" srcOrd="0" destOrd="0" parTransId="{A433DC0F-8E3E-4539-9093-C5100CA97EDA}" sibTransId="{4CC06EDA-DA63-4042-A7D1-4F49D8F1A2A3}"/>
    <dgm:cxn modelId="{D831DF41-A3FA-4E14-A4D1-2D4DDAEFC215}" type="presOf" srcId="{AA9804C4-03BC-4A58-9D54-697607862CD8}" destId="{11F8A83B-7D66-4F71-8447-1F03A48B238D}" srcOrd="0" destOrd="0" presId="urn:microsoft.com/office/officeart/2005/8/layout/hList6"/>
    <dgm:cxn modelId="{BAB4A979-D1C6-4681-8D35-960FA7137F70}" srcId="{8C18E9FD-75F2-47EC-A078-5793DE9BD3B6}" destId="{7170373F-3543-4E84-97AB-7B6A56530B50}" srcOrd="1" destOrd="0" parTransId="{2E62758E-E865-4D65-8A93-AD77EC9A2430}" sibTransId="{52C09441-7669-4ED0-AAE4-676884EB8E05}"/>
    <dgm:cxn modelId="{7E1C767B-F445-4D09-949D-EF7020E19C8D}" srcId="{2CA8E6A1-FC18-4DA0-ABE5-47B28E50358B}" destId="{CDA80346-5877-480C-8D33-DF1F1EE7791B}" srcOrd="2" destOrd="0" parTransId="{0528F000-DD03-4059-951F-513FDCE9319F}" sibTransId="{76F1EFDC-A3F6-428D-9509-43581CB25338}"/>
    <dgm:cxn modelId="{2ADAB87B-9FED-41FB-9ED9-90E041B50EFF}" type="presOf" srcId="{2CA8E6A1-FC18-4DA0-ABE5-47B28E50358B}" destId="{2967EBDB-08FD-4191-AA05-271A716B8ECF}" srcOrd="0" destOrd="0" presId="urn:microsoft.com/office/officeart/2005/8/layout/hList6"/>
    <dgm:cxn modelId="{66B0B982-7D94-4FE6-A2CC-80F320B61FCB}" type="presOf" srcId="{7D3FC714-0A83-4A10-832D-7A207318E53E}" destId="{445C64D8-2687-4E3D-9C93-5CBCAE00E2F7}" srcOrd="0" destOrd="1" presId="urn:microsoft.com/office/officeart/2005/8/layout/hList6"/>
    <dgm:cxn modelId="{B271D490-D2E0-45E0-A6B9-1FD7B70AEAD5}" type="presOf" srcId="{FD1B515B-3D33-450C-8C30-53753D973766}" destId="{C6DF6A98-930C-437F-9325-E07AB1E7B51D}" srcOrd="0" destOrd="1" presId="urn:microsoft.com/office/officeart/2005/8/layout/hList6"/>
    <dgm:cxn modelId="{7F868895-8522-485F-B518-D3DFBB60F79F}" srcId="{8C18E9FD-75F2-47EC-A078-5793DE9BD3B6}" destId="{7D3FC714-0A83-4A10-832D-7A207318E53E}" srcOrd="0" destOrd="0" parTransId="{4F648B5A-ACE8-408D-9DEE-AF264D92EBDE}" sibTransId="{020D266B-CA85-47CB-8ED6-11CCF9CECE8F}"/>
    <dgm:cxn modelId="{564E929D-ECAF-4414-BBA5-66B594AC58C6}" type="presOf" srcId="{7170373F-3543-4E84-97AB-7B6A56530B50}" destId="{445C64D8-2687-4E3D-9C93-5CBCAE00E2F7}" srcOrd="0" destOrd="2" presId="urn:microsoft.com/office/officeart/2005/8/layout/hList6"/>
    <dgm:cxn modelId="{CC1A5AC5-5C43-4603-B513-A3D11BFCC420}" srcId="{2CA8E6A1-FC18-4DA0-ABE5-47B28E50358B}" destId="{D1CAC1A6-D718-4893-8CE2-AC8FAF321B7A}" srcOrd="0" destOrd="0" parTransId="{7521C2BC-E05C-42BE-8D1F-0CEAA0E1A3D3}" sibTransId="{68491ED0-9CDE-4E94-B14D-19E68819E0B8}"/>
    <dgm:cxn modelId="{D2A838DD-E11A-4B20-9567-3B722DACDD52}" type="presOf" srcId="{8C18E9FD-75F2-47EC-A078-5793DE9BD3B6}" destId="{445C64D8-2687-4E3D-9C93-5CBCAE00E2F7}" srcOrd="0" destOrd="0" presId="urn:microsoft.com/office/officeart/2005/8/layout/hList6"/>
    <dgm:cxn modelId="{C7951D2F-65D2-4E13-820C-969A48F7CC39}" type="presParOf" srcId="{2967EBDB-08FD-4191-AA05-271A716B8ECF}" destId="{C6DF6A98-930C-437F-9325-E07AB1E7B51D}" srcOrd="0" destOrd="0" presId="urn:microsoft.com/office/officeart/2005/8/layout/hList6"/>
    <dgm:cxn modelId="{69289E49-99B0-4A7C-B812-F4F81D561CF4}" type="presParOf" srcId="{2967EBDB-08FD-4191-AA05-271A716B8ECF}" destId="{305EEF04-19B7-470B-A223-869A01071B0F}" srcOrd="1" destOrd="0" presId="urn:microsoft.com/office/officeart/2005/8/layout/hList6"/>
    <dgm:cxn modelId="{E0BF16FD-28C2-4E3A-852C-384F5F08EE61}" type="presParOf" srcId="{2967EBDB-08FD-4191-AA05-271A716B8ECF}" destId="{11F8A83B-7D66-4F71-8447-1F03A48B238D}" srcOrd="2" destOrd="0" presId="urn:microsoft.com/office/officeart/2005/8/layout/hList6"/>
    <dgm:cxn modelId="{8DB34801-589E-4EB7-8387-0A49F733F650}" type="presParOf" srcId="{2967EBDB-08FD-4191-AA05-271A716B8ECF}" destId="{504577AF-39D1-41B9-8670-7114127C53D3}" srcOrd="3" destOrd="0" presId="urn:microsoft.com/office/officeart/2005/8/layout/hList6"/>
    <dgm:cxn modelId="{D43C33B8-5F21-4526-ADD3-5ABF3ACB72FB}" type="presParOf" srcId="{2967EBDB-08FD-4191-AA05-271A716B8ECF}" destId="{F4803061-A639-4950-A7B3-F01DE9A3256C}" srcOrd="4" destOrd="0" presId="urn:microsoft.com/office/officeart/2005/8/layout/hList6"/>
    <dgm:cxn modelId="{39DB7E94-47C2-43CB-8FBB-EF33774CB842}" type="presParOf" srcId="{2967EBDB-08FD-4191-AA05-271A716B8ECF}" destId="{A621863E-1485-4C9D-8EB0-D5005FC249C1}" srcOrd="5" destOrd="0" presId="urn:microsoft.com/office/officeart/2005/8/layout/hList6"/>
    <dgm:cxn modelId="{904D74C6-4937-4C20-BCB2-27B7776BAAFC}" type="presParOf" srcId="{2967EBDB-08FD-4191-AA05-271A716B8ECF}" destId="{445C64D8-2687-4E3D-9C93-5CBCAE00E2F7}"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3C36DD-3800-4812-BC16-F42D99799FEA}"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138EC7A4-3FCE-4550-BA77-276FFECBDE75}">
      <dgm:prSet/>
      <dgm:spPr>
        <a:xfrm>
          <a:off x="0" y="2177"/>
          <a:ext cx="3785616" cy="1047465"/>
        </a:xfrm>
        <a:solidFill>
          <a:srgbClr val="B2D235"/>
        </a:solidFill>
        <a:ln w="12700" cap="flat" cmpd="sng" algn="ctr">
          <a:solidFill>
            <a:sysClr val="window" lastClr="FFFFFF">
              <a:hueOff val="0"/>
              <a:satOff val="0"/>
              <a:lumOff val="0"/>
              <a:alphaOff val="0"/>
            </a:sysClr>
          </a:solidFill>
          <a:prstDash val="solid"/>
          <a:miter lim="800000"/>
        </a:ln>
        <a:effectLst/>
      </dgm:spPr>
      <dgm:t>
        <a:bodyPr/>
        <a:lstStyle/>
        <a:p>
          <a:pPr rtl="0"/>
          <a:r>
            <a:rPr lang="en-US" dirty="0">
              <a:solidFill>
                <a:sysClr val="window" lastClr="FFFFFF"/>
              </a:solidFill>
              <a:latin typeface="Calibri" panose="020F0502020204030204"/>
              <a:ea typeface="+mn-ea"/>
              <a:cs typeface="+mn-cs"/>
            </a:rPr>
            <a:t>Collaboration between MCOs and BH-ASO</a:t>
          </a:r>
        </a:p>
      </dgm:t>
    </dgm:pt>
    <dgm:pt modelId="{CFD36997-E87F-47F4-A621-FF5FBF3044F5}" type="parTrans" cxnId="{8959A31F-78C5-4A8E-86A8-D741C179DA54}">
      <dgm:prSet/>
      <dgm:spPr/>
      <dgm:t>
        <a:bodyPr/>
        <a:lstStyle/>
        <a:p>
          <a:endParaRPr lang="en-US"/>
        </a:p>
      </dgm:t>
    </dgm:pt>
    <dgm:pt modelId="{D9DFA080-F108-464E-8A11-6998DF2767A6}" type="sibTrans" cxnId="{8959A31F-78C5-4A8E-86A8-D741C179DA54}">
      <dgm:prSet/>
      <dgm:spPr/>
      <dgm:t>
        <a:bodyPr/>
        <a:lstStyle/>
        <a:p>
          <a:endParaRPr lang="en-US"/>
        </a:p>
      </dgm:t>
    </dgm:pt>
    <dgm:pt modelId="{564D6F08-DBAF-497C-801A-969EE9B68959}">
      <dgm:prSet/>
      <dgm:spPr>
        <a:xfrm rot="5400000">
          <a:off x="6731621" y="-2839081"/>
          <a:ext cx="837972" cy="6729984"/>
        </a:xfrm>
        <a:solidFill>
          <a:srgbClr val="B2D235">
            <a:alpha val="90000"/>
          </a:srgbClr>
        </a:solidFill>
        <a:ln w="12700" cap="flat" cmpd="sng" algn="ctr">
          <a:noFill/>
          <a:prstDash val="solid"/>
          <a:miter lim="800000"/>
        </a:ln>
        <a:effectLst/>
      </dgm:spPr>
      <dgm:t>
        <a:bodyPr/>
        <a:lstStyle/>
        <a:p>
          <a:pPr rtl="0"/>
          <a:r>
            <a:rPr lang="en-US" dirty="0">
              <a:solidFill>
                <a:sysClr val="windowText" lastClr="000000">
                  <a:hueOff val="0"/>
                  <a:satOff val="0"/>
                  <a:lumOff val="0"/>
                  <a:alphaOff val="0"/>
                </a:sysClr>
              </a:solidFill>
              <a:latin typeface="Calibri" panose="020F0502020204030204"/>
              <a:ea typeface="+mn-ea"/>
              <a:cs typeface="+mn-cs"/>
            </a:rPr>
            <a:t>Bi-weekly operational meetings; clinical information exchange; strategic planning</a:t>
          </a:r>
        </a:p>
      </dgm:t>
    </dgm:pt>
    <dgm:pt modelId="{B91FD065-698B-48A8-BD56-8DFB769617B0}" type="parTrans" cxnId="{B1121C0E-A085-4B13-AFD2-B700D789F63A}">
      <dgm:prSet/>
      <dgm:spPr/>
      <dgm:t>
        <a:bodyPr/>
        <a:lstStyle/>
        <a:p>
          <a:endParaRPr lang="en-US"/>
        </a:p>
      </dgm:t>
    </dgm:pt>
    <dgm:pt modelId="{2E6642F3-9A70-4113-81E9-863866664194}" type="sibTrans" cxnId="{B1121C0E-A085-4B13-AFD2-B700D789F63A}">
      <dgm:prSet/>
      <dgm:spPr/>
      <dgm:t>
        <a:bodyPr/>
        <a:lstStyle/>
        <a:p>
          <a:endParaRPr lang="en-US"/>
        </a:p>
      </dgm:t>
    </dgm:pt>
    <dgm:pt modelId="{B806ABE2-48E4-4013-8A72-51AE61C86246}">
      <dgm:prSet/>
      <dgm:spPr>
        <a:xfrm>
          <a:off x="0" y="1102016"/>
          <a:ext cx="3785616" cy="1047465"/>
        </a:xfrm>
        <a:solidFill>
          <a:srgbClr val="FFCB05"/>
        </a:solidFill>
        <a:ln w="12700" cap="flat" cmpd="sng" algn="ctr">
          <a:solidFill>
            <a:sysClr val="window" lastClr="FFFFFF">
              <a:hueOff val="0"/>
              <a:satOff val="0"/>
              <a:lumOff val="0"/>
              <a:alphaOff val="0"/>
            </a:sysClr>
          </a:solidFill>
          <a:prstDash val="solid"/>
          <a:miter lim="800000"/>
        </a:ln>
        <a:effectLst/>
      </dgm:spPr>
      <dgm:t>
        <a:bodyPr/>
        <a:lstStyle/>
        <a:p>
          <a:pPr rtl="0"/>
          <a:r>
            <a:rPr lang="en-US">
              <a:solidFill>
                <a:sysClr val="window" lastClr="FFFFFF"/>
              </a:solidFill>
              <a:latin typeface="Calibri" panose="020F0502020204030204"/>
              <a:ea typeface="+mn-ea"/>
              <a:cs typeface="+mn-cs"/>
            </a:rPr>
            <a:t>Behavioral Health Planning Council </a:t>
          </a:r>
        </a:p>
      </dgm:t>
    </dgm:pt>
    <dgm:pt modelId="{88894704-784A-41FF-91FC-AC8C866018FA}" type="parTrans" cxnId="{1FFBE7C2-4C3F-4835-BBFA-A720476E6644}">
      <dgm:prSet/>
      <dgm:spPr/>
      <dgm:t>
        <a:bodyPr/>
        <a:lstStyle/>
        <a:p>
          <a:endParaRPr lang="en-US"/>
        </a:p>
      </dgm:t>
    </dgm:pt>
    <dgm:pt modelId="{C017EAE4-6DB2-4167-8410-946A2E970AF6}" type="sibTrans" cxnId="{1FFBE7C2-4C3F-4835-BBFA-A720476E6644}">
      <dgm:prSet/>
      <dgm:spPr/>
      <dgm:t>
        <a:bodyPr/>
        <a:lstStyle/>
        <a:p>
          <a:endParaRPr lang="en-US"/>
        </a:p>
      </dgm:t>
    </dgm:pt>
    <dgm:pt modelId="{DA908672-5243-46F2-87F6-A0E12BB79528}">
      <dgm:prSet/>
      <dgm:spPr>
        <a:xfrm rot="5400000">
          <a:off x="6731621" y="-1739242"/>
          <a:ext cx="837972" cy="6729984"/>
        </a:xfrm>
        <a:solidFill>
          <a:srgbClr val="FFCB05">
            <a:alpha val="90000"/>
          </a:srgbClr>
        </a:solidFill>
        <a:ln w="12700" cap="flat" cmpd="sng" algn="ctr">
          <a:noFill/>
          <a:prstDash val="solid"/>
          <a:miter lim="800000"/>
        </a:ln>
        <a:effectLst/>
      </dgm:spPr>
      <dgm:t>
        <a:bodyPr/>
        <a:lstStyle/>
        <a:p>
          <a:pPr rtl="0"/>
          <a:r>
            <a:rPr lang="en-US" dirty="0">
              <a:solidFill>
                <a:sysClr val="windowText" lastClr="000000">
                  <a:hueOff val="0"/>
                  <a:satOff val="0"/>
                  <a:lumOff val="0"/>
                  <a:alphaOff val="0"/>
                </a:sysClr>
              </a:solidFill>
              <a:latin typeface="Calibri" panose="020F0502020204030204"/>
              <a:ea typeface="+mn-ea"/>
              <a:cs typeface="+mn-cs"/>
            </a:rPr>
            <a:t>Cross system vehicle for system improvement planning</a:t>
          </a:r>
        </a:p>
      </dgm:t>
    </dgm:pt>
    <dgm:pt modelId="{51D5FFA9-A672-4CA8-AA58-512A350B6652}" type="parTrans" cxnId="{0B7D3956-FBF4-4745-9704-2B58468203B7}">
      <dgm:prSet/>
      <dgm:spPr/>
      <dgm:t>
        <a:bodyPr/>
        <a:lstStyle/>
        <a:p>
          <a:endParaRPr lang="en-US"/>
        </a:p>
      </dgm:t>
    </dgm:pt>
    <dgm:pt modelId="{A98B11DE-2306-47FC-B5A4-821A9BEBBE67}" type="sibTrans" cxnId="{0B7D3956-FBF4-4745-9704-2B58468203B7}">
      <dgm:prSet/>
      <dgm:spPr/>
      <dgm:t>
        <a:bodyPr/>
        <a:lstStyle/>
        <a:p>
          <a:endParaRPr lang="en-US"/>
        </a:p>
      </dgm:t>
    </dgm:pt>
    <dgm:pt modelId="{43103CDD-4157-4E4D-AA22-0B4B53E3D6E1}">
      <dgm:prSet/>
      <dgm:spPr>
        <a:xfrm>
          <a:off x="0" y="2201855"/>
          <a:ext cx="3785616" cy="1047465"/>
        </a:xfrm>
        <a:solidFill>
          <a:srgbClr val="FF9900"/>
        </a:solidFill>
        <a:ln w="12700" cap="flat" cmpd="sng" algn="ctr">
          <a:solidFill>
            <a:sysClr val="window" lastClr="FFFFFF">
              <a:hueOff val="0"/>
              <a:satOff val="0"/>
              <a:lumOff val="0"/>
              <a:alphaOff val="0"/>
            </a:sysClr>
          </a:solidFill>
          <a:prstDash val="solid"/>
          <a:miter lim="800000"/>
        </a:ln>
        <a:effectLst/>
      </dgm:spPr>
      <dgm:t>
        <a:bodyPr/>
        <a:lstStyle/>
        <a:p>
          <a:pPr rtl="0"/>
          <a:r>
            <a:rPr lang="en-US" dirty="0">
              <a:solidFill>
                <a:sysClr val="window" lastClr="FFFFFF"/>
              </a:solidFill>
              <a:latin typeface="Calibri" panose="020F0502020204030204"/>
              <a:ea typeface="+mn-ea"/>
              <a:cs typeface="+mn-cs"/>
            </a:rPr>
            <a:t>Clinical Alignment Group</a:t>
          </a:r>
        </a:p>
      </dgm:t>
    </dgm:pt>
    <dgm:pt modelId="{575C600C-4550-4A65-BA2F-E397295F85D4}" type="parTrans" cxnId="{00CFFABF-EFDE-4489-B7E6-B903268856C4}">
      <dgm:prSet/>
      <dgm:spPr/>
      <dgm:t>
        <a:bodyPr/>
        <a:lstStyle/>
        <a:p>
          <a:endParaRPr lang="en-US"/>
        </a:p>
      </dgm:t>
    </dgm:pt>
    <dgm:pt modelId="{24E2BF78-7B08-4AC1-898E-3355804ABDB0}" type="sibTrans" cxnId="{00CFFABF-EFDE-4489-B7E6-B903268856C4}">
      <dgm:prSet/>
      <dgm:spPr/>
      <dgm:t>
        <a:bodyPr/>
        <a:lstStyle/>
        <a:p>
          <a:endParaRPr lang="en-US"/>
        </a:p>
      </dgm:t>
    </dgm:pt>
    <dgm:pt modelId="{FBF34813-19BC-4E20-9F45-6E96BE21F8D8}">
      <dgm:prSet/>
      <dgm:spPr>
        <a:xfrm rot="5400000">
          <a:off x="6731621" y="-639403"/>
          <a:ext cx="837972" cy="6729984"/>
        </a:xfrm>
        <a:solidFill>
          <a:srgbClr val="FF9900">
            <a:alpha val="90000"/>
          </a:srgbClr>
        </a:solidFill>
        <a:ln w="12700" cap="flat" cmpd="sng" algn="ctr">
          <a:noFill/>
          <a:prstDash val="solid"/>
          <a:miter lim="800000"/>
        </a:ln>
        <a:effectLst/>
      </dgm:spPr>
      <dgm:t>
        <a:bodyPr/>
        <a:lstStyle/>
        <a:p>
          <a:pPr rtl="0"/>
          <a:r>
            <a:rPr lang="en-US" dirty="0">
              <a:solidFill>
                <a:sysClr val="windowText" lastClr="000000">
                  <a:hueOff val="0"/>
                  <a:satOff val="0"/>
                  <a:lumOff val="0"/>
                  <a:alphaOff val="0"/>
                </a:sysClr>
              </a:solidFill>
              <a:latin typeface="Calibri" panose="020F0502020204030204"/>
              <a:ea typeface="+mn-ea"/>
              <a:cs typeface="+mn-cs"/>
            </a:rPr>
            <a:t>MCO/BH-ASO collaboration to align clinical processes and standards</a:t>
          </a:r>
        </a:p>
      </dgm:t>
    </dgm:pt>
    <dgm:pt modelId="{56A595AA-225F-435F-A8F9-AE33595D9431}" type="parTrans" cxnId="{A40973B9-DE3B-4231-B740-9D0C8030D291}">
      <dgm:prSet/>
      <dgm:spPr/>
      <dgm:t>
        <a:bodyPr/>
        <a:lstStyle/>
        <a:p>
          <a:endParaRPr lang="en-US"/>
        </a:p>
      </dgm:t>
    </dgm:pt>
    <dgm:pt modelId="{7B54DC1C-5C1C-48ED-9CF4-295B85AEE9E6}" type="sibTrans" cxnId="{A40973B9-DE3B-4231-B740-9D0C8030D291}">
      <dgm:prSet/>
      <dgm:spPr/>
      <dgm:t>
        <a:bodyPr/>
        <a:lstStyle/>
        <a:p>
          <a:endParaRPr lang="en-US"/>
        </a:p>
      </dgm:t>
    </dgm:pt>
    <dgm:pt modelId="{62812567-7DB1-4AB5-8573-95D50967A17E}">
      <dgm:prSet/>
      <dgm:spPr>
        <a:xfrm>
          <a:off x="0" y="3301694"/>
          <a:ext cx="3785616" cy="1047465"/>
        </a:xfrm>
        <a:solidFill>
          <a:schemeClr val="bg1">
            <a:lumMod val="65000"/>
          </a:schemeClr>
        </a:solidFill>
        <a:ln w="12700" cap="flat" cmpd="sng" algn="ctr">
          <a:solidFill>
            <a:sysClr val="window" lastClr="FFFFFF">
              <a:hueOff val="0"/>
              <a:satOff val="0"/>
              <a:lumOff val="0"/>
              <a:alphaOff val="0"/>
            </a:sysClr>
          </a:solidFill>
          <a:prstDash val="solid"/>
          <a:miter lim="800000"/>
        </a:ln>
        <a:effectLst/>
      </dgm:spPr>
      <dgm:t>
        <a:bodyPr/>
        <a:lstStyle/>
        <a:p>
          <a:pPr rtl="0"/>
          <a:r>
            <a:rPr lang="en-US">
              <a:solidFill>
                <a:sysClr val="window" lastClr="FFFFFF"/>
              </a:solidFill>
              <a:latin typeface="Calibri" panose="020F0502020204030204"/>
              <a:ea typeface="+mn-ea"/>
              <a:cs typeface="+mn-cs"/>
            </a:rPr>
            <a:t>Reporting and Monitoring “Early Warning System” Indicators</a:t>
          </a:r>
        </a:p>
      </dgm:t>
    </dgm:pt>
    <dgm:pt modelId="{6DEED1C1-DD1C-4CF8-A708-AE0D15D639D7}" type="parTrans" cxnId="{D414F848-8709-4C34-97F8-20089A2247A2}">
      <dgm:prSet/>
      <dgm:spPr/>
      <dgm:t>
        <a:bodyPr/>
        <a:lstStyle/>
        <a:p>
          <a:endParaRPr lang="en-US"/>
        </a:p>
      </dgm:t>
    </dgm:pt>
    <dgm:pt modelId="{E3E623FD-700A-42CB-8DD9-F619CEB813FA}" type="sibTrans" cxnId="{D414F848-8709-4C34-97F8-20089A2247A2}">
      <dgm:prSet/>
      <dgm:spPr/>
      <dgm:t>
        <a:bodyPr/>
        <a:lstStyle/>
        <a:p>
          <a:endParaRPr lang="en-US"/>
        </a:p>
      </dgm:t>
    </dgm:pt>
    <dgm:pt modelId="{0634DFDD-3D43-4A21-8001-B5C23ADC8F2D}">
      <dgm:prSet/>
      <dgm:spPr>
        <a:xfrm rot="5400000">
          <a:off x="6731621" y="460435"/>
          <a:ext cx="837972" cy="6729984"/>
        </a:xfrm>
        <a:solidFill>
          <a:srgbClr val="A6A6A6">
            <a:alpha val="90000"/>
          </a:srgbClr>
        </a:solidFill>
        <a:ln w="12700" cap="flat" cmpd="sng" algn="ctr">
          <a:noFill/>
          <a:prstDash val="solid"/>
          <a:miter lim="800000"/>
        </a:ln>
        <a:effectLst/>
      </dgm:spPr>
      <dgm:t>
        <a:bodyPr/>
        <a:lstStyle/>
        <a:p>
          <a:pPr rtl="0"/>
          <a:r>
            <a:rPr lang="en-US" dirty="0">
              <a:solidFill>
                <a:sysClr val="windowText" lastClr="000000">
                  <a:hueOff val="0"/>
                  <a:satOff val="0"/>
                  <a:lumOff val="0"/>
                  <a:alphaOff val="0"/>
                </a:sysClr>
              </a:solidFill>
              <a:latin typeface="Calibri" panose="020F0502020204030204"/>
              <a:ea typeface="+mn-ea"/>
              <a:cs typeface="+mn-cs"/>
            </a:rPr>
            <a:t>Including claims payment and denials, grievances, ED visits</a:t>
          </a:r>
        </a:p>
      </dgm:t>
    </dgm:pt>
    <dgm:pt modelId="{7CA6027D-EF62-4DC8-97BA-E481195DE052}" type="parTrans" cxnId="{0571B61B-5158-40EF-B2D6-E26EAF8DE3CF}">
      <dgm:prSet/>
      <dgm:spPr/>
      <dgm:t>
        <a:bodyPr/>
        <a:lstStyle/>
        <a:p>
          <a:endParaRPr lang="en-US"/>
        </a:p>
      </dgm:t>
    </dgm:pt>
    <dgm:pt modelId="{22744EFE-13A9-45CB-84BD-9C7307F79CF7}" type="sibTrans" cxnId="{0571B61B-5158-40EF-B2D6-E26EAF8DE3CF}">
      <dgm:prSet/>
      <dgm:spPr/>
      <dgm:t>
        <a:bodyPr/>
        <a:lstStyle/>
        <a:p>
          <a:endParaRPr lang="en-US"/>
        </a:p>
      </dgm:t>
    </dgm:pt>
    <dgm:pt modelId="{F951D9E3-7B56-41C7-932D-9C9DA9FF4A40}" type="pres">
      <dgm:prSet presAssocID="{1A3C36DD-3800-4812-BC16-F42D99799FEA}" presName="Name0" presStyleCnt="0">
        <dgm:presLayoutVars>
          <dgm:dir/>
          <dgm:animLvl val="lvl"/>
          <dgm:resizeHandles val="exact"/>
        </dgm:presLayoutVars>
      </dgm:prSet>
      <dgm:spPr/>
    </dgm:pt>
    <dgm:pt modelId="{FBF1F96C-DA7F-4247-AC52-C1FE0BEFA384}" type="pres">
      <dgm:prSet presAssocID="{138EC7A4-3FCE-4550-BA77-276FFECBDE75}" presName="linNode" presStyleCnt="0"/>
      <dgm:spPr/>
    </dgm:pt>
    <dgm:pt modelId="{4508A15B-A5AA-40E0-A045-F0D2B8FC9F75}" type="pres">
      <dgm:prSet presAssocID="{138EC7A4-3FCE-4550-BA77-276FFECBDE75}" presName="parentText" presStyleLbl="node1" presStyleIdx="0" presStyleCnt="4" custLinFactNeighborY="-208">
        <dgm:presLayoutVars>
          <dgm:chMax val="1"/>
          <dgm:bulletEnabled val="1"/>
        </dgm:presLayoutVars>
      </dgm:prSet>
      <dgm:spPr>
        <a:prstGeom prst="roundRect">
          <a:avLst/>
        </a:prstGeom>
      </dgm:spPr>
    </dgm:pt>
    <dgm:pt modelId="{60FDFB32-332D-4C5B-8630-0A98AB4784A6}" type="pres">
      <dgm:prSet presAssocID="{138EC7A4-3FCE-4550-BA77-276FFECBDE75}" presName="descendantText" presStyleLbl="alignAccFollowNode1" presStyleIdx="0" presStyleCnt="4" custLinFactNeighborX="309" custLinFactNeighborY="-2591">
        <dgm:presLayoutVars>
          <dgm:bulletEnabled val="1"/>
        </dgm:presLayoutVars>
      </dgm:prSet>
      <dgm:spPr>
        <a:prstGeom prst="round2SameRect">
          <a:avLst/>
        </a:prstGeom>
      </dgm:spPr>
    </dgm:pt>
    <dgm:pt modelId="{E19C5A1F-6670-46F5-8AED-93C5630ED30C}" type="pres">
      <dgm:prSet presAssocID="{D9DFA080-F108-464E-8A11-6998DF2767A6}" presName="sp" presStyleCnt="0"/>
      <dgm:spPr/>
    </dgm:pt>
    <dgm:pt modelId="{825C287C-CD51-4D2C-A803-070E0B2CBF4F}" type="pres">
      <dgm:prSet presAssocID="{B806ABE2-48E4-4013-8A72-51AE61C86246}" presName="linNode" presStyleCnt="0"/>
      <dgm:spPr/>
    </dgm:pt>
    <dgm:pt modelId="{147777EA-0FB2-409B-8441-B50721A99350}" type="pres">
      <dgm:prSet presAssocID="{B806ABE2-48E4-4013-8A72-51AE61C86246}" presName="parentText" presStyleLbl="node1" presStyleIdx="1" presStyleCnt="4">
        <dgm:presLayoutVars>
          <dgm:chMax val="1"/>
          <dgm:bulletEnabled val="1"/>
        </dgm:presLayoutVars>
      </dgm:prSet>
      <dgm:spPr>
        <a:prstGeom prst="roundRect">
          <a:avLst/>
        </a:prstGeom>
      </dgm:spPr>
    </dgm:pt>
    <dgm:pt modelId="{F520DD2D-5937-4B8A-B7C5-B630CB7403EA}" type="pres">
      <dgm:prSet presAssocID="{B806ABE2-48E4-4013-8A72-51AE61C86246}" presName="descendantText" presStyleLbl="alignAccFollowNode1" presStyleIdx="1" presStyleCnt="4">
        <dgm:presLayoutVars>
          <dgm:bulletEnabled val="1"/>
        </dgm:presLayoutVars>
      </dgm:prSet>
      <dgm:spPr>
        <a:prstGeom prst="round2SameRect">
          <a:avLst/>
        </a:prstGeom>
      </dgm:spPr>
    </dgm:pt>
    <dgm:pt modelId="{495F9212-D759-4ACC-AFE8-0A1B257BB289}" type="pres">
      <dgm:prSet presAssocID="{C017EAE4-6DB2-4167-8410-946A2E970AF6}" presName="sp" presStyleCnt="0"/>
      <dgm:spPr/>
    </dgm:pt>
    <dgm:pt modelId="{089486B3-D11E-44DF-923C-05BC3943FF72}" type="pres">
      <dgm:prSet presAssocID="{43103CDD-4157-4E4D-AA22-0B4B53E3D6E1}" presName="linNode" presStyleCnt="0"/>
      <dgm:spPr/>
    </dgm:pt>
    <dgm:pt modelId="{9A2668EF-DE3E-4F76-919E-F5DC9B5FAEE6}" type="pres">
      <dgm:prSet presAssocID="{43103CDD-4157-4E4D-AA22-0B4B53E3D6E1}" presName="parentText" presStyleLbl="node1" presStyleIdx="2" presStyleCnt="4">
        <dgm:presLayoutVars>
          <dgm:chMax val="1"/>
          <dgm:bulletEnabled val="1"/>
        </dgm:presLayoutVars>
      </dgm:prSet>
      <dgm:spPr>
        <a:prstGeom prst="roundRect">
          <a:avLst/>
        </a:prstGeom>
      </dgm:spPr>
    </dgm:pt>
    <dgm:pt modelId="{C5ACD14F-0CEE-4056-A7AF-57E6EEEA5DFD}" type="pres">
      <dgm:prSet presAssocID="{43103CDD-4157-4E4D-AA22-0B4B53E3D6E1}" presName="descendantText" presStyleLbl="alignAccFollowNode1" presStyleIdx="2" presStyleCnt="4">
        <dgm:presLayoutVars>
          <dgm:bulletEnabled val="1"/>
        </dgm:presLayoutVars>
      </dgm:prSet>
      <dgm:spPr>
        <a:prstGeom prst="round2SameRect">
          <a:avLst/>
        </a:prstGeom>
      </dgm:spPr>
    </dgm:pt>
    <dgm:pt modelId="{810CA837-B7DC-466E-BCCD-41EB7A5535F1}" type="pres">
      <dgm:prSet presAssocID="{24E2BF78-7B08-4AC1-898E-3355804ABDB0}" presName="sp" presStyleCnt="0"/>
      <dgm:spPr/>
    </dgm:pt>
    <dgm:pt modelId="{91F0B31C-1987-4E56-8D8E-C9AB0E0A5151}" type="pres">
      <dgm:prSet presAssocID="{62812567-7DB1-4AB5-8573-95D50967A17E}" presName="linNode" presStyleCnt="0"/>
      <dgm:spPr/>
    </dgm:pt>
    <dgm:pt modelId="{76A19AD5-407D-439B-9AF9-625F0946C2B3}" type="pres">
      <dgm:prSet presAssocID="{62812567-7DB1-4AB5-8573-95D50967A17E}" presName="parentText" presStyleLbl="node1" presStyleIdx="3" presStyleCnt="4">
        <dgm:presLayoutVars>
          <dgm:chMax val="1"/>
          <dgm:bulletEnabled val="1"/>
        </dgm:presLayoutVars>
      </dgm:prSet>
      <dgm:spPr>
        <a:prstGeom prst="roundRect">
          <a:avLst/>
        </a:prstGeom>
      </dgm:spPr>
    </dgm:pt>
    <dgm:pt modelId="{6353F30F-5B82-4D2D-838D-B03899AE6008}" type="pres">
      <dgm:prSet presAssocID="{62812567-7DB1-4AB5-8573-95D50967A17E}" presName="descendantText" presStyleLbl="alignAccFollowNode1" presStyleIdx="3" presStyleCnt="4">
        <dgm:presLayoutVars>
          <dgm:bulletEnabled val="1"/>
        </dgm:presLayoutVars>
      </dgm:prSet>
      <dgm:spPr>
        <a:prstGeom prst="round2SameRect">
          <a:avLst/>
        </a:prstGeom>
      </dgm:spPr>
    </dgm:pt>
  </dgm:ptLst>
  <dgm:cxnLst>
    <dgm:cxn modelId="{C634E604-2F4A-F44F-B380-546C65DE711E}" type="presOf" srcId="{564D6F08-DBAF-497C-801A-969EE9B68959}" destId="{60FDFB32-332D-4C5B-8630-0A98AB4784A6}" srcOrd="0" destOrd="0" presId="urn:microsoft.com/office/officeart/2005/8/layout/vList5"/>
    <dgm:cxn modelId="{B1121C0E-A085-4B13-AFD2-B700D789F63A}" srcId="{138EC7A4-3FCE-4550-BA77-276FFECBDE75}" destId="{564D6F08-DBAF-497C-801A-969EE9B68959}" srcOrd="0" destOrd="0" parTransId="{B91FD065-698B-48A8-BD56-8DFB769617B0}" sibTransId="{2E6642F3-9A70-4113-81E9-863866664194}"/>
    <dgm:cxn modelId="{60007417-2886-6A4A-83A8-0E0706F0E314}" type="presOf" srcId="{B806ABE2-48E4-4013-8A72-51AE61C86246}" destId="{147777EA-0FB2-409B-8441-B50721A99350}" srcOrd="0" destOrd="0" presId="urn:microsoft.com/office/officeart/2005/8/layout/vList5"/>
    <dgm:cxn modelId="{7B6B441B-94A2-E44C-A8E9-174E31B2F36A}" type="presOf" srcId="{1A3C36DD-3800-4812-BC16-F42D99799FEA}" destId="{F951D9E3-7B56-41C7-932D-9C9DA9FF4A40}" srcOrd="0" destOrd="0" presId="urn:microsoft.com/office/officeart/2005/8/layout/vList5"/>
    <dgm:cxn modelId="{0571B61B-5158-40EF-B2D6-E26EAF8DE3CF}" srcId="{62812567-7DB1-4AB5-8573-95D50967A17E}" destId="{0634DFDD-3D43-4A21-8001-B5C23ADC8F2D}" srcOrd="0" destOrd="0" parTransId="{7CA6027D-EF62-4DC8-97BA-E481195DE052}" sibTransId="{22744EFE-13A9-45CB-84BD-9C7307F79CF7}"/>
    <dgm:cxn modelId="{8959A31F-78C5-4A8E-86A8-D741C179DA54}" srcId="{1A3C36DD-3800-4812-BC16-F42D99799FEA}" destId="{138EC7A4-3FCE-4550-BA77-276FFECBDE75}" srcOrd="0" destOrd="0" parTransId="{CFD36997-E87F-47F4-A621-FF5FBF3044F5}" sibTransId="{D9DFA080-F108-464E-8A11-6998DF2767A6}"/>
    <dgm:cxn modelId="{68BDEA36-266B-544B-9CD5-F0F0911AB45C}" type="presOf" srcId="{138EC7A4-3FCE-4550-BA77-276FFECBDE75}" destId="{4508A15B-A5AA-40E0-A045-F0D2B8FC9F75}" srcOrd="0" destOrd="0" presId="urn:microsoft.com/office/officeart/2005/8/layout/vList5"/>
    <dgm:cxn modelId="{7C198347-A262-B547-9BE4-C15D879D2B46}" type="presOf" srcId="{DA908672-5243-46F2-87F6-A0E12BB79528}" destId="{F520DD2D-5937-4B8A-B7C5-B630CB7403EA}" srcOrd="0" destOrd="0" presId="urn:microsoft.com/office/officeart/2005/8/layout/vList5"/>
    <dgm:cxn modelId="{D414F848-8709-4C34-97F8-20089A2247A2}" srcId="{1A3C36DD-3800-4812-BC16-F42D99799FEA}" destId="{62812567-7DB1-4AB5-8573-95D50967A17E}" srcOrd="3" destOrd="0" parTransId="{6DEED1C1-DD1C-4CF8-A708-AE0D15D639D7}" sibTransId="{E3E623FD-700A-42CB-8DD9-F619CEB813FA}"/>
    <dgm:cxn modelId="{51445173-0165-7E44-8095-FCD3D4327E75}" type="presOf" srcId="{43103CDD-4157-4E4D-AA22-0B4B53E3D6E1}" destId="{9A2668EF-DE3E-4F76-919E-F5DC9B5FAEE6}" srcOrd="0" destOrd="0" presId="urn:microsoft.com/office/officeart/2005/8/layout/vList5"/>
    <dgm:cxn modelId="{0B7D3956-FBF4-4745-9704-2B58468203B7}" srcId="{B806ABE2-48E4-4013-8A72-51AE61C86246}" destId="{DA908672-5243-46F2-87F6-A0E12BB79528}" srcOrd="0" destOrd="0" parTransId="{51D5FFA9-A672-4CA8-AA58-512A350B6652}" sibTransId="{A98B11DE-2306-47FC-B5A4-821A9BEBBE67}"/>
    <dgm:cxn modelId="{E93397A3-2AB2-C246-9C02-419003BEFC9A}" type="presOf" srcId="{62812567-7DB1-4AB5-8573-95D50967A17E}" destId="{76A19AD5-407D-439B-9AF9-625F0946C2B3}" srcOrd="0" destOrd="0" presId="urn:microsoft.com/office/officeart/2005/8/layout/vList5"/>
    <dgm:cxn modelId="{A40973B9-DE3B-4231-B740-9D0C8030D291}" srcId="{43103CDD-4157-4E4D-AA22-0B4B53E3D6E1}" destId="{FBF34813-19BC-4E20-9F45-6E96BE21F8D8}" srcOrd="0" destOrd="0" parTransId="{56A595AA-225F-435F-A8F9-AE33595D9431}" sibTransId="{7B54DC1C-5C1C-48ED-9CF4-295B85AEE9E6}"/>
    <dgm:cxn modelId="{00CFFABF-EFDE-4489-B7E6-B903268856C4}" srcId="{1A3C36DD-3800-4812-BC16-F42D99799FEA}" destId="{43103CDD-4157-4E4D-AA22-0B4B53E3D6E1}" srcOrd="2" destOrd="0" parTransId="{575C600C-4550-4A65-BA2F-E397295F85D4}" sibTransId="{24E2BF78-7B08-4AC1-898E-3355804ABDB0}"/>
    <dgm:cxn modelId="{1FFBE7C2-4C3F-4835-BBFA-A720476E6644}" srcId="{1A3C36DD-3800-4812-BC16-F42D99799FEA}" destId="{B806ABE2-48E4-4013-8A72-51AE61C86246}" srcOrd="1" destOrd="0" parTransId="{88894704-784A-41FF-91FC-AC8C866018FA}" sibTransId="{C017EAE4-6DB2-4167-8410-946A2E970AF6}"/>
    <dgm:cxn modelId="{B49FB9D6-D960-7347-8FFB-57B17F30CC5F}" type="presOf" srcId="{FBF34813-19BC-4E20-9F45-6E96BE21F8D8}" destId="{C5ACD14F-0CEE-4056-A7AF-57E6EEEA5DFD}" srcOrd="0" destOrd="0" presId="urn:microsoft.com/office/officeart/2005/8/layout/vList5"/>
    <dgm:cxn modelId="{2174E2F7-A7DB-A842-A616-409E49BF7555}" type="presOf" srcId="{0634DFDD-3D43-4A21-8001-B5C23ADC8F2D}" destId="{6353F30F-5B82-4D2D-838D-B03899AE6008}" srcOrd="0" destOrd="0" presId="urn:microsoft.com/office/officeart/2005/8/layout/vList5"/>
    <dgm:cxn modelId="{DB8B2B81-B409-FB42-BCE8-3A537D589890}" type="presParOf" srcId="{F951D9E3-7B56-41C7-932D-9C9DA9FF4A40}" destId="{FBF1F96C-DA7F-4247-AC52-C1FE0BEFA384}" srcOrd="0" destOrd="0" presId="urn:microsoft.com/office/officeart/2005/8/layout/vList5"/>
    <dgm:cxn modelId="{9988E467-A6B4-434E-BCCE-887B398FD0D3}" type="presParOf" srcId="{FBF1F96C-DA7F-4247-AC52-C1FE0BEFA384}" destId="{4508A15B-A5AA-40E0-A045-F0D2B8FC9F75}" srcOrd="0" destOrd="0" presId="urn:microsoft.com/office/officeart/2005/8/layout/vList5"/>
    <dgm:cxn modelId="{B5481D09-DA1D-7B45-B685-FFFEC8231905}" type="presParOf" srcId="{FBF1F96C-DA7F-4247-AC52-C1FE0BEFA384}" destId="{60FDFB32-332D-4C5B-8630-0A98AB4784A6}" srcOrd="1" destOrd="0" presId="urn:microsoft.com/office/officeart/2005/8/layout/vList5"/>
    <dgm:cxn modelId="{E4BE3335-48C1-E14B-A0A1-935AAF8C02BC}" type="presParOf" srcId="{F951D9E3-7B56-41C7-932D-9C9DA9FF4A40}" destId="{E19C5A1F-6670-46F5-8AED-93C5630ED30C}" srcOrd="1" destOrd="0" presId="urn:microsoft.com/office/officeart/2005/8/layout/vList5"/>
    <dgm:cxn modelId="{CC9D1BAE-56AB-4A4C-9AF0-B896FB1F9A27}" type="presParOf" srcId="{F951D9E3-7B56-41C7-932D-9C9DA9FF4A40}" destId="{825C287C-CD51-4D2C-A803-070E0B2CBF4F}" srcOrd="2" destOrd="0" presId="urn:microsoft.com/office/officeart/2005/8/layout/vList5"/>
    <dgm:cxn modelId="{2661F7DF-1AA1-854B-B1CA-58B187AF5186}" type="presParOf" srcId="{825C287C-CD51-4D2C-A803-070E0B2CBF4F}" destId="{147777EA-0FB2-409B-8441-B50721A99350}" srcOrd="0" destOrd="0" presId="urn:microsoft.com/office/officeart/2005/8/layout/vList5"/>
    <dgm:cxn modelId="{0F6D9652-7ED4-F145-9503-EABA70F0D0B8}" type="presParOf" srcId="{825C287C-CD51-4D2C-A803-070E0B2CBF4F}" destId="{F520DD2D-5937-4B8A-B7C5-B630CB7403EA}" srcOrd="1" destOrd="0" presId="urn:microsoft.com/office/officeart/2005/8/layout/vList5"/>
    <dgm:cxn modelId="{7E8C5068-9B81-3646-8867-F4E71FAED114}" type="presParOf" srcId="{F951D9E3-7B56-41C7-932D-9C9DA9FF4A40}" destId="{495F9212-D759-4ACC-AFE8-0A1B257BB289}" srcOrd="3" destOrd="0" presId="urn:microsoft.com/office/officeart/2005/8/layout/vList5"/>
    <dgm:cxn modelId="{82ADD746-E355-C143-AA5B-FE6F40B46BC0}" type="presParOf" srcId="{F951D9E3-7B56-41C7-932D-9C9DA9FF4A40}" destId="{089486B3-D11E-44DF-923C-05BC3943FF72}" srcOrd="4" destOrd="0" presId="urn:microsoft.com/office/officeart/2005/8/layout/vList5"/>
    <dgm:cxn modelId="{D798F3C6-D6F4-CB4D-B074-7FFE2AEAABA0}" type="presParOf" srcId="{089486B3-D11E-44DF-923C-05BC3943FF72}" destId="{9A2668EF-DE3E-4F76-919E-F5DC9B5FAEE6}" srcOrd="0" destOrd="0" presId="urn:microsoft.com/office/officeart/2005/8/layout/vList5"/>
    <dgm:cxn modelId="{911AC829-E09D-6D43-B16E-283EF6D183FD}" type="presParOf" srcId="{089486B3-D11E-44DF-923C-05BC3943FF72}" destId="{C5ACD14F-0CEE-4056-A7AF-57E6EEEA5DFD}" srcOrd="1" destOrd="0" presId="urn:microsoft.com/office/officeart/2005/8/layout/vList5"/>
    <dgm:cxn modelId="{5D58C049-3396-1A42-B028-B3B65CF055D4}" type="presParOf" srcId="{F951D9E3-7B56-41C7-932D-9C9DA9FF4A40}" destId="{810CA837-B7DC-466E-BCCD-41EB7A5535F1}" srcOrd="5" destOrd="0" presId="urn:microsoft.com/office/officeart/2005/8/layout/vList5"/>
    <dgm:cxn modelId="{F91311E5-F030-EB43-B92B-3EB15F31028B}" type="presParOf" srcId="{F951D9E3-7B56-41C7-932D-9C9DA9FF4A40}" destId="{91F0B31C-1987-4E56-8D8E-C9AB0E0A5151}" srcOrd="6" destOrd="0" presId="urn:microsoft.com/office/officeart/2005/8/layout/vList5"/>
    <dgm:cxn modelId="{3F436BE6-A6E3-3047-8FFC-09273306AAD1}" type="presParOf" srcId="{91F0B31C-1987-4E56-8D8E-C9AB0E0A5151}" destId="{76A19AD5-407D-439B-9AF9-625F0946C2B3}" srcOrd="0" destOrd="0" presId="urn:microsoft.com/office/officeart/2005/8/layout/vList5"/>
    <dgm:cxn modelId="{640B517D-8352-204E-9B66-EA0BCF5DFA7A}" type="presParOf" srcId="{91F0B31C-1987-4E56-8D8E-C9AB0E0A5151}" destId="{6353F30F-5B82-4D2D-838D-B03899AE600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F6A98-930C-437F-9325-E07AB1E7B51D}">
      <dsp:nvSpPr>
        <dsp:cNvPr id="0" name=""/>
        <dsp:cNvSpPr/>
      </dsp:nvSpPr>
      <dsp:spPr>
        <a:xfrm rot="16200000">
          <a:off x="-1041169" y="1042971"/>
          <a:ext cx="3854189" cy="1768245"/>
        </a:xfrm>
        <a:prstGeom prst="flowChartManualOperation">
          <a:avLst/>
        </a:prstGeom>
        <a:solidFill>
          <a:srgbClr val="1EB2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769" bIns="0" numCol="1" spcCol="1270" anchor="t" anchorCtr="0">
          <a:noAutofit/>
        </a:bodyPr>
        <a:lstStyle/>
        <a:p>
          <a:pPr marL="0" lvl="0" indent="0" algn="l" defTabSz="889000" rtl="0">
            <a:lnSpc>
              <a:spcPct val="90000"/>
            </a:lnSpc>
            <a:spcBef>
              <a:spcPct val="0"/>
            </a:spcBef>
            <a:spcAft>
              <a:spcPct val="35000"/>
            </a:spcAft>
            <a:buNone/>
          </a:pPr>
          <a:r>
            <a:rPr lang="en-US" sz="2000" kern="1200"/>
            <a:t>Crisis services for all members of the community</a:t>
          </a:r>
        </a:p>
        <a:p>
          <a:pPr marL="171450" lvl="1" indent="-171450" algn="l" defTabSz="711200" rtl="0">
            <a:lnSpc>
              <a:spcPct val="90000"/>
            </a:lnSpc>
            <a:spcBef>
              <a:spcPct val="0"/>
            </a:spcBef>
            <a:spcAft>
              <a:spcPct val="15000"/>
            </a:spcAft>
            <a:buChar char="•"/>
          </a:pPr>
          <a:r>
            <a:rPr lang="en-US" sz="1600" kern="1200"/>
            <a:t>Includes DMHPs</a:t>
          </a:r>
        </a:p>
      </dsp:txBody>
      <dsp:txXfrm rot="5400000">
        <a:off x="1803" y="770837"/>
        <a:ext cx="1768245" cy="2312513"/>
      </dsp:txXfrm>
    </dsp:sp>
    <dsp:sp modelId="{11F8A83B-7D66-4F71-8447-1F03A48B238D}">
      <dsp:nvSpPr>
        <dsp:cNvPr id="0" name=""/>
        <dsp:cNvSpPr/>
      </dsp:nvSpPr>
      <dsp:spPr>
        <a:xfrm rot="16200000">
          <a:off x="847074" y="1042971"/>
          <a:ext cx="3854189" cy="1768245"/>
        </a:xfrm>
        <a:prstGeom prst="flowChartManualOperation">
          <a:avLst/>
        </a:prstGeom>
        <a:solidFill>
          <a:srgbClr val="6DCFF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769" bIns="0" numCol="1" spcCol="1270" anchor="ctr" anchorCtr="0">
          <a:noAutofit/>
        </a:bodyPr>
        <a:lstStyle/>
        <a:p>
          <a:pPr marL="0" lvl="0" indent="0" algn="ctr" defTabSz="889000" rtl="0">
            <a:lnSpc>
              <a:spcPct val="90000"/>
            </a:lnSpc>
            <a:spcBef>
              <a:spcPct val="0"/>
            </a:spcBef>
            <a:spcAft>
              <a:spcPct val="35000"/>
            </a:spcAft>
            <a:buNone/>
          </a:pPr>
          <a:r>
            <a:rPr lang="en-US" sz="2000" kern="1200" dirty="0"/>
            <a:t>State-funded services for Non-Medicaid beneficiaries</a:t>
          </a:r>
        </a:p>
      </dsp:txBody>
      <dsp:txXfrm rot="5400000">
        <a:off x="1890046" y="770837"/>
        <a:ext cx="1768245" cy="2312513"/>
      </dsp:txXfrm>
    </dsp:sp>
    <dsp:sp modelId="{F4803061-A639-4950-A7B3-F01DE9A3256C}">
      <dsp:nvSpPr>
        <dsp:cNvPr id="0" name=""/>
        <dsp:cNvSpPr/>
      </dsp:nvSpPr>
      <dsp:spPr>
        <a:xfrm rot="16200000">
          <a:off x="2760559" y="1042971"/>
          <a:ext cx="3854189" cy="1768245"/>
        </a:xfrm>
        <a:prstGeom prst="flowChartManualOperation">
          <a:avLst/>
        </a:prstGeom>
        <a:solidFill>
          <a:srgbClr val="FFA61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769" bIns="0" numCol="1" spcCol="1270" anchor="ctr" anchorCtr="0">
          <a:noAutofit/>
        </a:bodyPr>
        <a:lstStyle/>
        <a:p>
          <a:pPr marL="0" lvl="0" indent="0" algn="ctr" defTabSz="889000" rtl="0">
            <a:lnSpc>
              <a:spcPct val="90000"/>
            </a:lnSpc>
            <a:spcBef>
              <a:spcPct val="0"/>
            </a:spcBef>
            <a:spcAft>
              <a:spcPct val="35000"/>
            </a:spcAft>
            <a:buNone/>
          </a:pPr>
          <a:r>
            <a:rPr lang="en-US" sz="2000" kern="1200"/>
            <a:t>County-funded services for Medicaid and Non-Medicaid</a:t>
          </a:r>
        </a:p>
      </dsp:txBody>
      <dsp:txXfrm rot="5400000">
        <a:off x="3803531" y="770837"/>
        <a:ext cx="1768245" cy="2312513"/>
      </dsp:txXfrm>
    </dsp:sp>
    <dsp:sp modelId="{445C64D8-2687-4E3D-9C93-5CBCAE00E2F7}">
      <dsp:nvSpPr>
        <dsp:cNvPr id="0" name=""/>
        <dsp:cNvSpPr/>
      </dsp:nvSpPr>
      <dsp:spPr>
        <a:xfrm rot="16200000">
          <a:off x="4661423" y="1042971"/>
          <a:ext cx="3854189" cy="1768245"/>
        </a:xfrm>
        <a:prstGeom prst="flowChartManualOperation">
          <a:avLst/>
        </a:prstGeom>
        <a:solidFill>
          <a:srgbClr val="F5822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769" bIns="0" numCol="1" spcCol="1270" anchor="t" anchorCtr="0">
          <a:noAutofit/>
        </a:bodyPr>
        <a:lstStyle/>
        <a:p>
          <a:pPr marL="0" lvl="0" indent="0" algn="l" defTabSz="889000" rtl="0">
            <a:lnSpc>
              <a:spcPct val="90000"/>
            </a:lnSpc>
            <a:spcBef>
              <a:spcPct val="0"/>
            </a:spcBef>
            <a:spcAft>
              <a:spcPct val="35000"/>
            </a:spcAft>
            <a:buNone/>
          </a:pPr>
          <a:r>
            <a:rPr lang="en-US" sz="2000" kern="1200" dirty="0"/>
            <a:t>Miscellaneous</a:t>
          </a:r>
        </a:p>
        <a:p>
          <a:pPr marL="171450" lvl="1" indent="-171450" algn="l" defTabSz="711200" rtl="0">
            <a:lnSpc>
              <a:spcPct val="90000"/>
            </a:lnSpc>
            <a:spcBef>
              <a:spcPct val="0"/>
            </a:spcBef>
            <a:spcAft>
              <a:spcPct val="15000"/>
            </a:spcAft>
            <a:buChar char="•"/>
          </a:pPr>
          <a:r>
            <a:rPr lang="en-US" sz="1600" kern="1200" dirty="0"/>
            <a:t>BH Ombudsman</a:t>
          </a:r>
        </a:p>
        <a:p>
          <a:pPr marL="171450" lvl="1" indent="-171450" algn="l" defTabSz="711200" rtl="0">
            <a:lnSpc>
              <a:spcPct val="90000"/>
            </a:lnSpc>
            <a:spcBef>
              <a:spcPct val="0"/>
            </a:spcBef>
            <a:spcAft>
              <a:spcPct val="15000"/>
            </a:spcAft>
            <a:buChar char="•"/>
          </a:pPr>
          <a:r>
            <a:rPr lang="en-US" sz="1600" kern="1200" dirty="0"/>
            <a:t>Committees formerly led by BHO  – </a:t>
          </a:r>
          <a:r>
            <a:rPr lang="en-US" sz="1600" kern="1200" dirty="0" err="1"/>
            <a:t>WISe</a:t>
          </a:r>
          <a:r>
            <a:rPr lang="en-US" sz="1600" kern="1200" dirty="0"/>
            <a:t>, CLIP, Behavioral Health Advisory Board, etc.</a:t>
          </a:r>
        </a:p>
      </dsp:txBody>
      <dsp:txXfrm rot="5400000">
        <a:off x="5704395" y="770837"/>
        <a:ext cx="1768245" cy="2312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DFB32-332D-4C5B-8630-0A98AB4784A6}">
      <dsp:nvSpPr>
        <dsp:cNvPr id="0" name=""/>
        <dsp:cNvSpPr/>
      </dsp:nvSpPr>
      <dsp:spPr>
        <a:xfrm rot="5400000">
          <a:off x="5221470" y="-2182617"/>
          <a:ext cx="749314" cy="5266944"/>
        </a:xfrm>
        <a:prstGeom prst="round2SameRect">
          <a:avLst/>
        </a:prstGeom>
        <a:solidFill>
          <a:srgbClr val="B2D23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a:solidFill>
                <a:sysClr val="windowText" lastClr="000000">
                  <a:hueOff val="0"/>
                  <a:satOff val="0"/>
                  <a:lumOff val="0"/>
                  <a:alphaOff val="0"/>
                </a:sysClr>
              </a:solidFill>
              <a:latin typeface="Calibri" panose="020F0502020204030204"/>
              <a:ea typeface="+mn-ea"/>
              <a:cs typeface="+mn-cs"/>
            </a:rPr>
            <a:t>Bi-weekly operational meetings; clinical information exchange; strategic planning</a:t>
          </a:r>
        </a:p>
      </dsp:txBody>
      <dsp:txXfrm rot="-5400000">
        <a:off x="2962655" y="112776"/>
        <a:ext cx="5230366" cy="676158"/>
      </dsp:txXfrm>
    </dsp:sp>
    <dsp:sp modelId="{4508A15B-A5AA-40E0-A045-F0D2B8FC9F75}">
      <dsp:nvSpPr>
        <dsp:cNvPr id="0" name=""/>
        <dsp:cNvSpPr/>
      </dsp:nvSpPr>
      <dsp:spPr>
        <a:xfrm>
          <a:off x="0" y="0"/>
          <a:ext cx="2962656" cy="936642"/>
        </a:xfrm>
        <a:prstGeom prst="roundRect">
          <a:avLst/>
        </a:prstGeom>
        <a:solidFill>
          <a:srgbClr val="B2D23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Collaboration between MCOs and BH-ASO</a:t>
          </a:r>
        </a:p>
      </dsp:txBody>
      <dsp:txXfrm>
        <a:off x="45723" y="45723"/>
        <a:ext cx="2871210" cy="845196"/>
      </dsp:txXfrm>
    </dsp:sp>
    <dsp:sp modelId="{F520DD2D-5937-4B8A-B7C5-B630CB7403EA}">
      <dsp:nvSpPr>
        <dsp:cNvPr id="0" name=""/>
        <dsp:cNvSpPr/>
      </dsp:nvSpPr>
      <dsp:spPr>
        <a:xfrm rot="5400000">
          <a:off x="5221470" y="-1179728"/>
          <a:ext cx="749314" cy="5266944"/>
        </a:xfrm>
        <a:prstGeom prst="round2SameRect">
          <a:avLst/>
        </a:prstGeom>
        <a:solidFill>
          <a:srgbClr val="FFCB0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a:solidFill>
                <a:sysClr val="windowText" lastClr="000000">
                  <a:hueOff val="0"/>
                  <a:satOff val="0"/>
                  <a:lumOff val="0"/>
                  <a:alphaOff val="0"/>
                </a:sysClr>
              </a:solidFill>
              <a:latin typeface="Calibri" panose="020F0502020204030204"/>
              <a:ea typeface="+mn-ea"/>
              <a:cs typeface="+mn-cs"/>
            </a:rPr>
            <a:t>Cross system vehicle for system improvement planning</a:t>
          </a:r>
        </a:p>
      </dsp:txBody>
      <dsp:txXfrm rot="-5400000">
        <a:off x="2962655" y="1115665"/>
        <a:ext cx="5230366" cy="676158"/>
      </dsp:txXfrm>
    </dsp:sp>
    <dsp:sp modelId="{147777EA-0FB2-409B-8441-B50721A99350}">
      <dsp:nvSpPr>
        <dsp:cNvPr id="0" name=""/>
        <dsp:cNvSpPr/>
      </dsp:nvSpPr>
      <dsp:spPr>
        <a:xfrm>
          <a:off x="0" y="985422"/>
          <a:ext cx="2962656" cy="936642"/>
        </a:xfrm>
        <a:prstGeom prst="roundRect">
          <a:avLst/>
        </a:prstGeom>
        <a:solidFill>
          <a:srgbClr val="FFCB0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Behavioral Health Planning Council </a:t>
          </a:r>
        </a:p>
      </dsp:txBody>
      <dsp:txXfrm>
        <a:off x="45723" y="1031145"/>
        <a:ext cx="2871210" cy="845196"/>
      </dsp:txXfrm>
    </dsp:sp>
    <dsp:sp modelId="{C5ACD14F-0CEE-4056-A7AF-57E6EEEA5DFD}">
      <dsp:nvSpPr>
        <dsp:cNvPr id="0" name=""/>
        <dsp:cNvSpPr/>
      </dsp:nvSpPr>
      <dsp:spPr>
        <a:xfrm rot="5400000">
          <a:off x="5221470" y="-196252"/>
          <a:ext cx="749314" cy="5266944"/>
        </a:xfrm>
        <a:prstGeom prst="round2SameRect">
          <a:avLst/>
        </a:prstGeom>
        <a:solidFill>
          <a:srgbClr val="FF99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a:solidFill>
                <a:sysClr val="windowText" lastClr="000000">
                  <a:hueOff val="0"/>
                  <a:satOff val="0"/>
                  <a:lumOff val="0"/>
                  <a:alphaOff val="0"/>
                </a:sysClr>
              </a:solidFill>
              <a:latin typeface="Calibri" panose="020F0502020204030204"/>
              <a:ea typeface="+mn-ea"/>
              <a:cs typeface="+mn-cs"/>
            </a:rPr>
            <a:t>MCO/BH-ASO collaboration to align clinical processes and standards</a:t>
          </a:r>
        </a:p>
      </dsp:txBody>
      <dsp:txXfrm rot="-5400000">
        <a:off x="2962655" y="2099141"/>
        <a:ext cx="5230366" cy="676158"/>
      </dsp:txXfrm>
    </dsp:sp>
    <dsp:sp modelId="{9A2668EF-DE3E-4F76-919E-F5DC9B5FAEE6}">
      <dsp:nvSpPr>
        <dsp:cNvPr id="0" name=""/>
        <dsp:cNvSpPr/>
      </dsp:nvSpPr>
      <dsp:spPr>
        <a:xfrm>
          <a:off x="0" y="1968897"/>
          <a:ext cx="2962656" cy="936642"/>
        </a:xfrm>
        <a:prstGeom prst="roundRect">
          <a:avLst/>
        </a:prstGeom>
        <a:solidFill>
          <a:srgbClr val="FF99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Clinical Alignment Group</a:t>
          </a:r>
        </a:p>
      </dsp:txBody>
      <dsp:txXfrm>
        <a:off x="45723" y="2014620"/>
        <a:ext cx="2871210" cy="845196"/>
      </dsp:txXfrm>
    </dsp:sp>
    <dsp:sp modelId="{6353F30F-5B82-4D2D-838D-B03899AE6008}">
      <dsp:nvSpPr>
        <dsp:cNvPr id="0" name=""/>
        <dsp:cNvSpPr/>
      </dsp:nvSpPr>
      <dsp:spPr>
        <a:xfrm rot="5400000">
          <a:off x="5221470" y="787222"/>
          <a:ext cx="749314" cy="5266944"/>
        </a:xfrm>
        <a:prstGeom prst="round2SameRect">
          <a:avLst/>
        </a:prstGeom>
        <a:solidFill>
          <a:srgbClr val="A6A6A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a:solidFill>
                <a:sysClr val="windowText" lastClr="000000">
                  <a:hueOff val="0"/>
                  <a:satOff val="0"/>
                  <a:lumOff val="0"/>
                  <a:alphaOff val="0"/>
                </a:sysClr>
              </a:solidFill>
              <a:latin typeface="Calibri" panose="020F0502020204030204"/>
              <a:ea typeface="+mn-ea"/>
              <a:cs typeface="+mn-cs"/>
            </a:rPr>
            <a:t>Including claims payment and denials, grievances, ED visits</a:t>
          </a:r>
        </a:p>
      </dsp:txBody>
      <dsp:txXfrm rot="-5400000">
        <a:off x="2962655" y="3082615"/>
        <a:ext cx="5230366" cy="676158"/>
      </dsp:txXfrm>
    </dsp:sp>
    <dsp:sp modelId="{76A19AD5-407D-439B-9AF9-625F0946C2B3}">
      <dsp:nvSpPr>
        <dsp:cNvPr id="0" name=""/>
        <dsp:cNvSpPr/>
      </dsp:nvSpPr>
      <dsp:spPr>
        <a:xfrm>
          <a:off x="0" y="2952372"/>
          <a:ext cx="2962656" cy="936642"/>
        </a:xfrm>
        <a:prstGeom prst="roundRect">
          <a:avLst/>
        </a:prstGeom>
        <a:solidFill>
          <a:schemeClr val="bg1">
            <a:lumMod val="6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Reporting and Monitoring “Early Warning System” Indicators</a:t>
          </a:r>
        </a:p>
      </dsp:txBody>
      <dsp:txXfrm>
        <a:off x="45723" y="2998095"/>
        <a:ext cx="2871210" cy="84519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7851DA2-13FE-421A-A968-49C2B2860C2C}" type="datetimeFigureOut">
              <a:rPr lang="en-US" smtClean="0"/>
              <a:t>3/23/2018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4783A12-780A-4A2C-B869-37CA20DDBAD5}" type="slidenum">
              <a:rPr lang="en-US" smtClean="0"/>
              <a:t>‹#›</a:t>
            </a:fld>
            <a:endParaRPr lang="en-US"/>
          </a:p>
        </p:txBody>
      </p:sp>
    </p:spTree>
    <p:extLst>
      <p:ext uri="{BB962C8B-B14F-4D97-AF65-F5344CB8AC3E}">
        <p14:creationId xmlns:p14="http://schemas.microsoft.com/office/powerpoint/2010/main" val="752919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C761D5C-B4A7-4222-9512-3601D3385EB1}" type="datetimeFigureOut">
              <a:rPr lang="en-US" smtClean="0"/>
              <a:t>3/23/2018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AFF3A89-B189-4EA2-914A-07B4BFAC7733}" type="slidenum">
              <a:rPr lang="en-US" smtClean="0"/>
              <a:t>‹#›</a:t>
            </a:fld>
            <a:endParaRPr lang="en-US"/>
          </a:p>
        </p:txBody>
      </p:sp>
    </p:spTree>
    <p:extLst>
      <p:ext uri="{BB962C8B-B14F-4D97-AF65-F5344CB8AC3E}">
        <p14:creationId xmlns:p14="http://schemas.microsoft.com/office/powerpoint/2010/main" val="1320108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ヒラギノ角ゴ Pro W3" pitchFamily="127" charset="-128"/>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7" charset="-128"/>
              </a:defRPr>
            </a:lvl1pPr>
            <a:lvl2pPr marL="742950" indent="-285750" eaLnBrk="0" hangingPunct="0">
              <a:spcBef>
                <a:spcPct val="30000"/>
              </a:spcBef>
              <a:defRPr sz="1200">
                <a:solidFill>
                  <a:schemeClr val="tx1"/>
                </a:solidFill>
                <a:latin typeface="Calibri" pitchFamily="34" charset="0"/>
                <a:ea typeface="ヒラギノ角ゴ Pro W3" pitchFamily="127" charset="-128"/>
              </a:defRPr>
            </a:lvl2pPr>
            <a:lvl3pPr marL="1143000" indent="-228600" eaLnBrk="0" hangingPunct="0">
              <a:spcBef>
                <a:spcPct val="30000"/>
              </a:spcBef>
              <a:defRPr sz="1200">
                <a:solidFill>
                  <a:schemeClr val="tx1"/>
                </a:solidFill>
                <a:latin typeface="Calibri" pitchFamily="34" charset="0"/>
                <a:ea typeface="ヒラギノ角ゴ Pro W3" pitchFamily="127" charset="-128"/>
              </a:defRPr>
            </a:lvl3pPr>
            <a:lvl4pPr marL="1600200" indent="-228600" eaLnBrk="0" hangingPunct="0">
              <a:spcBef>
                <a:spcPct val="30000"/>
              </a:spcBef>
              <a:defRPr sz="1200">
                <a:solidFill>
                  <a:schemeClr val="tx1"/>
                </a:solidFill>
                <a:latin typeface="Calibri" pitchFamily="34" charset="0"/>
                <a:ea typeface="ヒラギノ角ゴ Pro W3" pitchFamily="127" charset="-128"/>
              </a:defRPr>
            </a:lvl4pPr>
            <a:lvl5pPr marL="2057400" indent="-228600" eaLnBrk="0" hangingPunct="0">
              <a:spcBef>
                <a:spcPct val="30000"/>
              </a:spcBef>
              <a:defRPr sz="1200">
                <a:solidFill>
                  <a:schemeClr val="tx1"/>
                </a:solidFill>
                <a:latin typeface="Calibri" pitchFamily="34" charset="0"/>
                <a:ea typeface="ヒラギノ角ゴ Pro W3" pitchFamily="127"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pitchFamily="127"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pitchFamily="127"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pitchFamily="127"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pitchFamily="127" charset="-128"/>
              </a:defRPr>
            </a:lvl9pPr>
          </a:lstStyle>
          <a:p>
            <a:pPr eaLnBrk="1" hangingPunct="1">
              <a:spcBef>
                <a:spcPct val="0"/>
              </a:spcBef>
            </a:pPr>
            <a:fld id="{F2671916-6228-40AD-AEE8-3510A4584BED}" type="slidenum">
              <a:rPr lang="en-US" altLang="en-US" smtClean="0"/>
              <a:pPr eaLnBrk="1" hangingPunct="1">
                <a:spcBef>
                  <a:spcPct val="0"/>
                </a:spcBef>
              </a:pPr>
              <a:t>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EAFF3A89-B189-4EA2-914A-07B4BFAC7733}" type="slidenum">
              <a:rPr lang="en-US" smtClean="0"/>
              <a:t>14</a:t>
            </a:fld>
            <a:endParaRPr lang="en-US"/>
          </a:p>
        </p:txBody>
      </p:sp>
    </p:spTree>
    <p:extLst>
      <p:ext uri="{BB962C8B-B14F-4D97-AF65-F5344CB8AC3E}">
        <p14:creationId xmlns:p14="http://schemas.microsoft.com/office/powerpoint/2010/main" val="110914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EAFF3A89-B189-4EA2-914A-07B4BFAC7733}" type="slidenum">
              <a:rPr lang="en-US" smtClean="0"/>
              <a:t>15</a:t>
            </a:fld>
            <a:endParaRPr lang="en-US"/>
          </a:p>
        </p:txBody>
      </p:sp>
    </p:spTree>
    <p:extLst>
      <p:ext uri="{BB962C8B-B14F-4D97-AF65-F5344CB8AC3E}">
        <p14:creationId xmlns:p14="http://schemas.microsoft.com/office/powerpoint/2010/main" val="3247030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F3A89-B189-4EA2-914A-07B4BFAC7733}" type="slidenum">
              <a:rPr lang="en-US" smtClean="0"/>
              <a:t>16</a:t>
            </a:fld>
            <a:endParaRPr lang="en-US"/>
          </a:p>
        </p:txBody>
      </p:sp>
    </p:spTree>
    <p:extLst>
      <p:ext uri="{BB962C8B-B14F-4D97-AF65-F5344CB8AC3E}">
        <p14:creationId xmlns:p14="http://schemas.microsoft.com/office/powerpoint/2010/main" val="40069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F3A89-B189-4EA2-914A-07B4BFAC7733}" type="slidenum">
              <a:rPr lang="en-US" smtClean="0"/>
              <a:t>17</a:t>
            </a:fld>
            <a:endParaRPr lang="en-US"/>
          </a:p>
        </p:txBody>
      </p:sp>
    </p:spTree>
    <p:extLst>
      <p:ext uri="{BB962C8B-B14F-4D97-AF65-F5344CB8AC3E}">
        <p14:creationId xmlns:p14="http://schemas.microsoft.com/office/powerpoint/2010/main" val="3580775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ヒラギノ角ゴ Pro W3" pitchFamily="127"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7" charset="-128"/>
              </a:defRPr>
            </a:lvl1pPr>
            <a:lvl2pPr marL="742950" indent="-285750" eaLnBrk="0" hangingPunct="0">
              <a:spcBef>
                <a:spcPct val="30000"/>
              </a:spcBef>
              <a:defRPr sz="1200">
                <a:solidFill>
                  <a:schemeClr val="tx1"/>
                </a:solidFill>
                <a:latin typeface="Calibri" pitchFamily="34" charset="0"/>
                <a:ea typeface="ヒラギノ角ゴ Pro W3" pitchFamily="127" charset="-128"/>
              </a:defRPr>
            </a:lvl2pPr>
            <a:lvl3pPr marL="1143000" indent="-228600" eaLnBrk="0" hangingPunct="0">
              <a:spcBef>
                <a:spcPct val="30000"/>
              </a:spcBef>
              <a:defRPr sz="1200">
                <a:solidFill>
                  <a:schemeClr val="tx1"/>
                </a:solidFill>
                <a:latin typeface="Calibri" pitchFamily="34" charset="0"/>
                <a:ea typeface="ヒラギノ角ゴ Pro W3" pitchFamily="127" charset="-128"/>
              </a:defRPr>
            </a:lvl3pPr>
            <a:lvl4pPr marL="1600200" indent="-228600" eaLnBrk="0" hangingPunct="0">
              <a:spcBef>
                <a:spcPct val="30000"/>
              </a:spcBef>
              <a:defRPr sz="1200">
                <a:solidFill>
                  <a:schemeClr val="tx1"/>
                </a:solidFill>
                <a:latin typeface="Calibri" pitchFamily="34" charset="0"/>
                <a:ea typeface="ヒラギノ角ゴ Pro W3" pitchFamily="127" charset="-128"/>
              </a:defRPr>
            </a:lvl4pPr>
            <a:lvl5pPr marL="2057400" indent="-228600" eaLnBrk="0" hangingPunct="0">
              <a:spcBef>
                <a:spcPct val="30000"/>
              </a:spcBef>
              <a:defRPr sz="1200">
                <a:solidFill>
                  <a:schemeClr val="tx1"/>
                </a:solidFill>
                <a:latin typeface="Calibri" pitchFamily="34" charset="0"/>
                <a:ea typeface="ヒラギノ角ゴ Pro W3" pitchFamily="127"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pitchFamily="127"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pitchFamily="127"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pitchFamily="127"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pitchFamily="127" charset="-128"/>
              </a:defRPr>
            </a:lvl9pPr>
          </a:lstStyle>
          <a:p>
            <a:pPr eaLnBrk="1" hangingPunct="1">
              <a:spcBef>
                <a:spcPct val="0"/>
              </a:spcBef>
            </a:pPr>
            <a:fld id="{BB985E24-FF1C-4AC4-BA51-8DD3DF852AD1}" type="slidenum">
              <a:rPr lang="en-US" altLang="en-US">
                <a:solidFill>
                  <a:prstClr val="black"/>
                </a:solidFill>
              </a:rPr>
              <a:pPr eaLnBrk="1" hangingPunct="1">
                <a:spcBef>
                  <a:spcPct val="0"/>
                </a:spcBef>
              </a:pPr>
              <a:t>18</a:t>
            </a:fld>
            <a:endParaRPr lang="en-US"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EAFF3A89-B189-4EA2-914A-07B4BFAC7733}" type="slidenum">
              <a:rPr lang="en-US" smtClean="0"/>
              <a:t>19</a:t>
            </a:fld>
            <a:endParaRPr lang="en-US"/>
          </a:p>
        </p:txBody>
      </p:sp>
    </p:spTree>
    <p:extLst>
      <p:ext uri="{BB962C8B-B14F-4D97-AF65-F5344CB8AC3E}">
        <p14:creationId xmlns:p14="http://schemas.microsoft.com/office/powerpoint/2010/main" val="1115280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B1FADC-F9D3-4A0E-92C2-55EA710F19A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5521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B1FADC-F9D3-4A0E-92C2-55EA710F19A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55219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4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4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4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4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4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4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4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4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4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4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91875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5922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75EF56-5D6F-AE48-A4D8-81A26943F746}"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69BB2-FA88-C742-8CDC-7C0E02AF18C8}" type="slidenum">
              <a:rPr lang="en-US" smtClean="0"/>
              <a:t>‹#›</a:t>
            </a:fld>
            <a:endParaRPr lang="en-US"/>
          </a:p>
        </p:txBody>
      </p:sp>
    </p:spTree>
    <p:extLst>
      <p:ext uri="{BB962C8B-B14F-4D97-AF65-F5344CB8AC3E}">
        <p14:creationId xmlns:p14="http://schemas.microsoft.com/office/powerpoint/2010/main" val="3247225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D4A4D8-031D-7142-AFA8-7663730E24EF}"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F3A80-E447-E643-ADAA-BCD210B8CBAE}" type="slidenum">
              <a:rPr lang="en-US" smtClean="0"/>
              <a:t>‹#›</a:t>
            </a:fld>
            <a:endParaRPr lang="en-US"/>
          </a:p>
        </p:txBody>
      </p:sp>
    </p:spTree>
    <p:extLst>
      <p:ext uri="{BB962C8B-B14F-4D97-AF65-F5344CB8AC3E}">
        <p14:creationId xmlns:p14="http://schemas.microsoft.com/office/powerpoint/2010/main" val="2666176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D0429-62F0-E446-B651-8F1F3A249969}"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30A39-B649-BE44-ACA7-CB4B481274B8}" type="slidenum">
              <a:rPr lang="en-US" smtClean="0"/>
              <a:t>‹#›</a:t>
            </a:fld>
            <a:endParaRPr lang="en-US"/>
          </a:p>
        </p:txBody>
      </p:sp>
    </p:spTree>
    <p:extLst>
      <p:ext uri="{BB962C8B-B14F-4D97-AF65-F5344CB8AC3E}">
        <p14:creationId xmlns:p14="http://schemas.microsoft.com/office/powerpoint/2010/main" val="58090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8BF632-03EF-1D4E-986D-1BAD5BE2F56E}"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8624D-9B13-1549-92C8-37CC350902E0}" type="slidenum">
              <a:rPr lang="en-US" smtClean="0"/>
              <a:t>‹#›</a:t>
            </a:fld>
            <a:endParaRPr lang="en-US"/>
          </a:p>
        </p:txBody>
      </p:sp>
    </p:spTree>
    <p:extLst>
      <p:ext uri="{BB962C8B-B14F-4D97-AF65-F5344CB8AC3E}">
        <p14:creationId xmlns:p14="http://schemas.microsoft.com/office/powerpoint/2010/main" val="1999103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B97893-7038-884F-8FD4-081390318D34}"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E5EA8-72D1-164B-88BF-82C48123A90D}" type="slidenum">
              <a:rPr lang="en-US" smtClean="0"/>
              <a:t>‹#›</a:t>
            </a:fld>
            <a:endParaRPr lang="en-US"/>
          </a:p>
        </p:txBody>
      </p:sp>
    </p:spTree>
    <p:extLst>
      <p:ext uri="{BB962C8B-B14F-4D97-AF65-F5344CB8AC3E}">
        <p14:creationId xmlns:p14="http://schemas.microsoft.com/office/powerpoint/2010/main" val="846719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2FBB01-1273-CF40-B956-54BE959D4D0E}"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040C3-99A4-7F41-A690-48902E587095}" type="slidenum">
              <a:rPr lang="en-US" smtClean="0"/>
              <a:t>‹#›</a:t>
            </a:fld>
            <a:endParaRPr lang="en-US"/>
          </a:p>
        </p:txBody>
      </p:sp>
    </p:spTree>
    <p:extLst>
      <p:ext uri="{BB962C8B-B14F-4D97-AF65-F5344CB8AC3E}">
        <p14:creationId xmlns:p14="http://schemas.microsoft.com/office/powerpoint/2010/main" val="4240813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ADBEB2-A3FB-A14E-A636-2E905AD3E234}"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72EE1-9541-FB49-B018-F54661315293}" type="slidenum">
              <a:rPr lang="en-US" smtClean="0"/>
              <a:t>‹#›</a:t>
            </a:fld>
            <a:endParaRPr lang="en-US"/>
          </a:p>
        </p:txBody>
      </p:sp>
    </p:spTree>
    <p:extLst>
      <p:ext uri="{BB962C8B-B14F-4D97-AF65-F5344CB8AC3E}">
        <p14:creationId xmlns:p14="http://schemas.microsoft.com/office/powerpoint/2010/main" val="1773296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F3F83E-0A88-3246-99FD-C067CDEF4504}"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4DBC3-8564-C049-BB7F-B2E5EDAC5254}" type="slidenum">
              <a:rPr lang="en-US" smtClean="0"/>
              <a:t>‹#›</a:t>
            </a:fld>
            <a:endParaRPr lang="en-US"/>
          </a:p>
        </p:txBody>
      </p:sp>
    </p:spTree>
    <p:extLst>
      <p:ext uri="{BB962C8B-B14F-4D97-AF65-F5344CB8AC3E}">
        <p14:creationId xmlns:p14="http://schemas.microsoft.com/office/powerpoint/2010/main" val="1920923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B0CEBF-1B15-C741-8647-62BC580757B3}"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48C5A-5621-C542-B1A7-0FBBBA5BEFF9}" type="slidenum">
              <a:rPr lang="en-US" smtClean="0"/>
              <a:t>‹#›</a:t>
            </a:fld>
            <a:endParaRPr lang="en-US"/>
          </a:p>
        </p:txBody>
      </p:sp>
    </p:spTree>
    <p:extLst>
      <p:ext uri="{BB962C8B-B14F-4D97-AF65-F5344CB8AC3E}">
        <p14:creationId xmlns:p14="http://schemas.microsoft.com/office/powerpoint/2010/main" val="404265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7028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CFDE4C-873E-FA40-A941-290166912D65}"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A255A-DB7D-4741-B70C-0379A0728B84}" type="slidenum">
              <a:rPr lang="en-US" smtClean="0"/>
              <a:t>‹#›</a:t>
            </a:fld>
            <a:endParaRPr lang="en-US"/>
          </a:p>
        </p:txBody>
      </p:sp>
    </p:spTree>
    <p:extLst>
      <p:ext uri="{BB962C8B-B14F-4D97-AF65-F5344CB8AC3E}">
        <p14:creationId xmlns:p14="http://schemas.microsoft.com/office/powerpoint/2010/main" val="1116781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6D6BA-5F68-AB4A-987B-0010C0A8A699}"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50801-8C58-A44C-B7B4-43B4E680B4AB}" type="slidenum">
              <a:rPr lang="en-US" smtClean="0"/>
              <a:t>‹#›</a:t>
            </a:fld>
            <a:endParaRPr lang="en-US"/>
          </a:p>
        </p:txBody>
      </p:sp>
    </p:spTree>
    <p:extLst>
      <p:ext uri="{BB962C8B-B14F-4D97-AF65-F5344CB8AC3E}">
        <p14:creationId xmlns:p14="http://schemas.microsoft.com/office/powerpoint/2010/main" val="274254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CE8E8D-1638-D341-8695-FE42C2CA17D1}"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4A045-3C37-7B4C-8F2F-AF709231A523}" type="slidenum">
              <a:rPr lang="en-US" smtClean="0"/>
              <a:t>‹#›</a:t>
            </a:fld>
            <a:endParaRPr lang="en-US"/>
          </a:p>
        </p:txBody>
      </p:sp>
    </p:spTree>
    <p:extLst>
      <p:ext uri="{BB962C8B-B14F-4D97-AF65-F5344CB8AC3E}">
        <p14:creationId xmlns:p14="http://schemas.microsoft.com/office/powerpoint/2010/main" val="2995917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AE24E3-331C-384F-BC1F-0EE3703CF239}"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DBC46-0774-0C43-920A-E704BFA0041A}" type="slidenum">
              <a:rPr lang="en-US" smtClean="0"/>
              <a:t>‹#›</a:t>
            </a:fld>
            <a:endParaRPr lang="en-US"/>
          </a:p>
        </p:txBody>
      </p:sp>
    </p:spTree>
    <p:extLst>
      <p:ext uri="{BB962C8B-B14F-4D97-AF65-F5344CB8AC3E}">
        <p14:creationId xmlns:p14="http://schemas.microsoft.com/office/powerpoint/2010/main" val="946966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6A295D-701D-1B42-B328-BB1CBDC7E506}"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1E55F-7DE7-1148-94EF-7D6A58B36C9B}" type="slidenum">
              <a:rPr lang="en-US" smtClean="0"/>
              <a:t>‹#›</a:t>
            </a:fld>
            <a:endParaRPr lang="en-US"/>
          </a:p>
        </p:txBody>
      </p:sp>
    </p:spTree>
    <p:extLst>
      <p:ext uri="{BB962C8B-B14F-4D97-AF65-F5344CB8AC3E}">
        <p14:creationId xmlns:p14="http://schemas.microsoft.com/office/powerpoint/2010/main" val="4038198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5BBEDF-2CD0-B846-BC4B-E714AB85C9B0}"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E6045-3037-834B-8568-8D452D920188}" type="slidenum">
              <a:rPr lang="en-US" smtClean="0"/>
              <a:t>‹#›</a:t>
            </a:fld>
            <a:endParaRPr lang="en-US"/>
          </a:p>
        </p:txBody>
      </p:sp>
    </p:spTree>
    <p:extLst>
      <p:ext uri="{BB962C8B-B14F-4D97-AF65-F5344CB8AC3E}">
        <p14:creationId xmlns:p14="http://schemas.microsoft.com/office/powerpoint/2010/main" val="172688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55D698-FCEF-D944-BF4E-7E1B0567C203}"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297B-99C6-B44F-99C5-5E50A5D53434}" type="slidenum">
              <a:rPr lang="en-US" smtClean="0"/>
              <a:t>‹#›</a:t>
            </a:fld>
            <a:endParaRPr lang="en-US"/>
          </a:p>
        </p:txBody>
      </p:sp>
    </p:spTree>
    <p:extLst>
      <p:ext uri="{BB962C8B-B14F-4D97-AF65-F5344CB8AC3E}">
        <p14:creationId xmlns:p14="http://schemas.microsoft.com/office/powerpoint/2010/main" val="2971755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9F1CFC-F84B-C047-9F19-612EDCF8794C}"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28221-8AB2-7342-A6C5-02D805025378}" type="slidenum">
              <a:rPr lang="en-US" smtClean="0"/>
              <a:t>‹#›</a:t>
            </a:fld>
            <a:endParaRPr lang="en-US"/>
          </a:p>
        </p:txBody>
      </p:sp>
    </p:spTree>
    <p:extLst>
      <p:ext uri="{BB962C8B-B14F-4D97-AF65-F5344CB8AC3E}">
        <p14:creationId xmlns:p14="http://schemas.microsoft.com/office/powerpoint/2010/main" val="2107419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875100-6628-244F-931B-47FE66E47462}"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20C47-3BCC-3C4E-855A-DF51C5C32DC8}" type="slidenum">
              <a:rPr lang="en-US" smtClean="0"/>
              <a:t>‹#›</a:t>
            </a:fld>
            <a:endParaRPr lang="en-US"/>
          </a:p>
        </p:txBody>
      </p:sp>
    </p:spTree>
    <p:extLst>
      <p:ext uri="{BB962C8B-B14F-4D97-AF65-F5344CB8AC3E}">
        <p14:creationId xmlns:p14="http://schemas.microsoft.com/office/powerpoint/2010/main" val="3196098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314EB6-9BF0-764C-A7C3-C88B2BF8358A}"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01C87-938E-E94D-A51C-2BB8FA0CBBAC}" type="slidenum">
              <a:rPr lang="en-US" smtClean="0"/>
              <a:t>‹#›</a:t>
            </a:fld>
            <a:endParaRPr lang="en-US"/>
          </a:p>
        </p:txBody>
      </p:sp>
    </p:spTree>
    <p:extLst>
      <p:ext uri="{BB962C8B-B14F-4D97-AF65-F5344CB8AC3E}">
        <p14:creationId xmlns:p14="http://schemas.microsoft.com/office/powerpoint/2010/main" val="355099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352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B17789-E4E4-6345-9668-9BE592B114DD}"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2C170-6950-BE47-8712-D29B55042906}" type="slidenum">
              <a:rPr lang="en-US" smtClean="0"/>
              <a:t>‹#›</a:t>
            </a:fld>
            <a:endParaRPr lang="en-US"/>
          </a:p>
        </p:txBody>
      </p:sp>
    </p:spTree>
    <p:extLst>
      <p:ext uri="{BB962C8B-B14F-4D97-AF65-F5344CB8AC3E}">
        <p14:creationId xmlns:p14="http://schemas.microsoft.com/office/powerpoint/2010/main" val="2633449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F18D85-87C3-B34A-9B04-3DF6C86B09A0}"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CA09C-6E01-F845-AEF4-6B6229AA6A3E}" type="slidenum">
              <a:rPr lang="en-US" smtClean="0"/>
              <a:t>‹#›</a:t>
            </a:fld>
            <a:endParaRPr lang="en-US"/>
          </a:p>
        </p:txBody>
      </p:sp>
    </p:spTree>
    <p:extLst>
      <p:ext uri="{BB962C8B-B14F-4D97-AF65-F5344CB8AC3E}">
        <p14:creationId xmlns:p14="http://schemas.microsoft.com/office/powerpoint/2010/main" val="512168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82A9F0-8AD4-9A47-8CA3-5FF19ADC63FD}"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8C093-BA7C-A340-90CD-CC1FDE0FC940}" type="slidenum">
              <a:rPr lang="en-US" smtClean="0"/>
              <a:t>‹#›</a:t>
            </a:fld>
            <a:endParaRPr lang="en-US"/>
          </a:p>
        </p:txBody>
      </p:sp>
    </p:spTree>
    <p:extLst>
      <p:ext uri="{BB962C8B-B14F-4D97-AF65-F5344CB8AC3E}">
        <p14:creationId xmlns:p14="http://schemas.microsoft.com/office/powerpoint/2010/main" val="3759714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CF2B6C-81C0-E241-851E-85BC3B7D2089}"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66BAE-DCAD-2C4E-87BA-5CB342C6810E}" type="slidenum">
              <a:rPr lang="en-US" smtClean="0"/>
              <a:t>‹#›</a:t>
            </a:fld>
            <a:endParaRPr lang="en-US"/>
          </a:p>
        </p:txBody>
      </p:sp>
    </p:spTree>
    <p:extLst>
      <p:ext uri="{BB962C8B-B14F-4D97-AF65-F5344CB8AC3E}">
        <p14:creationId xmlns:p14="http://schemas.microsoft.com/office/powerpoint/2010/main" val="3361162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7A20F6-5765-114B-AFBE-193400D9684B}"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05D68-77A3-F249-8C71-038A2A9E3406}" type="slidenum">
              <a:rPr lang="en-US" smtClean="0"/>
              <a:t>‹#›</a:t>
            </a:fld>
            <a:endParaRPr lang="en-US"/>
          </a:p>
        </p:txBody>
      </p:sp>
    </p:spTree>
    <p:extLst>
      <p:ext uri="{BB962C8B-B14F-4D97-AF65-F5344CB8AC3E}">
        <p14:creationId xmlns:p14="http://schemas.microsoft.com/office/powerpoint/2010/main" val="443662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DD9B16-E7E3-6744-A937-3B5B79C47DEA}"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5F23-0C3B-B84F-A86B-600F827C0773}" type="slidenum">
              <a:rPr lang="en-US" smtClean="0"/>
              <a:t>‹#›</a:t>
            </a:fld>
            <a:endParaRPr lang="en-US"/>
          </a:p>
        </p:txBody>
      </p:sp>
    </p:spTree>
    <p:extLst>
      <p:ext uri="{BB962C8B-B14F-4D97-AF65-F5344CB8AC3E}">
        <p14:creationId xmlns:p14="http://schemas.microsoft.com/office/powerpoint/2010/main" val="1324009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F24651-0DE3-4344-AA15-96A5F714744E}"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1B46D-0D55-B44A-B17D-BA590FFBAC67}" type="slidenum">
              <a:rPr lang="en-US" smtClean="0"/>
              <a:t>‹#›</a:t>
            </a:fld>
            <a:endParaRPr lang="en-US"/>
          </a:p>
        </p:txBody>
      </p:sp>
    </p:spTree>
    <p:extLst>
      <p:ext uri="{BB962C8B-B14F-4D97-AF65-F5344CB8AC3E}">
        <p14:creationId xmlns:p14="http://schemas.microsoft.com/office/powerpoint/2010/main" val="1267706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026CFC-857D-534F-ADD9-F94C7C6F1626}"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3053B-EE10-B34D-9D3C-2DB674E40616}" type="slidenum">
              <a:rPr lang="en-US" smtClean="0"/>
              <a:t>‹#›</a:t>
            </a:fld>
            <a:endParaRPr lang="en-US"/>
          </a:p>
        </p:txBody>
      </p:sp>
    </p:spTree>
    <p:extLst>
      <p:ext uri="{BB962C8B-B14F-4D97-AF65-F5344CB8AC3E}">
        <p14:creationId xmlns:p14="http://schemas.microsoft.com/office/powerpoint/2010/main" val="3727793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729D60-ADA6-1A47-829A-0A1A5370279E}"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101FF-5A8F-7449-804B-66BBA4CEDF04}" type="slidenum">
              <a:rPr lang="en-US" smtClean="0"/>
              <a:t>‹#›</a:t>
            </a:fld>
            <a:endParaRPr lang="en-US"/>
          </a:p>
        </p:txBody>
      </p:sp>
    </p:spTree>
    <p:extLst>
      <p:ext uri="{BB962C8B-B14F-4D97-AF65-F5344CB8AC3E}">
        <p14:creationId xmlns:p14="http://schemas.microsoft.com/office/powerpoint/2010/main" val="1374505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AB66AB-3C71-FB4C-97E8-A7B51A180502}"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A7351-A3D8-5644-A114-B4A172D146A0}" type="slidenum">
              <a:rPr lang="en-US" smtClean="0"/>
              <a:t>‹#›</a:t>
            </a:fld>
            <a:endParaRPr lang="en-US"/>
          </a:p>
        </p:txBody>
      </p:sp>
    </p:spTree>
    <p:extLst>
      <p:ext uri="{BB962C8B-B14F-4D97-AF65-F5344CB8AC3E}">
        <p14:creationId xmlns:p14="http://schemas.microsoft.com/office/powerpoint/2010/main" val="767851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440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610280-960C-5C44-AB4E-5D730E3C6B9F}"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BD674-C3EF-F443-AE4C-D7BAC444D7F0}" type="slidenum">
              <a:rPr lang="en-US" smtClean="0"/>
              <a:t>‹#›</a:t>
            </a:fld>
            <a:endParaRPr lang="en-US"/>
          </a:p>
        </p:txBody>
      </p:sp>
    </p:spTree>
    <p:extLst>
      <p:ext uri="{BB962C8B-B14F-4D97-AF65-F5344CB8AC3E}">
        <p14:creationId xmlns:p14="http://schemas.microsoft.com/office/powerpoint/2010/main" val="3448823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9F6A87-64EA-0045-92BF-D1C2A740BA3F}"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601A6-306C-584A-AF59-5835F48FD725}" type="slidenum">
              <a:rPr lang="en-US" smtClean="0"/>
              <a:t>‹#›</a:t>
            </a:fld>
            <a:endParaRPr lang="en-US"/>
          </a:p>
        </p:txBody>
      </p:sp>
    </p:spTree>
    <p:extLst>
      <p:ext uri="{BB962C8B-B14F-4D97-AF65-F5344CB8AC3E}">
        <p14:creationId xmlns:p14="http://schemas.microsoft.com/office/powerpoint/2010/main" val="696445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2F5F84-F4AB-8147-8085-7F5119339EC6}"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CC57A-576A-D444-BC23-1B6D539EF2D3}" type="slidenum">
              <a:rPr lang="en-US" smtClean="0"/>
              <a:t>‹#›</a:t>
            </a:fld>
            <a:endParaRPr lang="en-US"/>
          </a:p>
        </p:txBody>
      </p:sp>
    </p:spTree>
    <p:extLst>
      <p:ext uri="{BB962C8B-B14F-4D97-AF65-F5344CB8AC3E}">
        <p14:creationId xmlns:p14="http://schemas.microsoft.com/office/powerpoint/2010/main" val="3881244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367A9E-E4FD-BE4A-91A7-24BF269F7685}"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539D9-B9AF-2C4B-8308-523C74AADEB5}" type="slidenum">
              <a:rPr lang="en-US" smtClean="0"/>
              <a:t>‹#›</a:t>
            </a:fld>
            <a:endParaRPr lang="en-US"/>
          </a:p>
        </p:txBody>
      </p:sp>
    </p:spTree>
    <p:extLst>
      <p:ext uri="{BB962C8B-B14F-4D97-AF65-F5344CB8AC3E}">
        <p14:creationId xmlns:p14="http://schemas.microsoft.com/office/powerpoint/2010/main" val="3784899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5"/>
          <p:cNvSpPr>
            <a:spLocks noGrp="1"/>
          </p:cNvSpPr>
          <p:nvPr>
            <p:ph type="dt" sz="half" idx="10"/>
          </p:nvPr>
        </p:nvSpPr>
        <p:spPr/>
        <p:txBody>
          <a:bodyPr/>
          <a:lstStyle/>
          <a:p>
            <a:fld id="{5649DAF2-69AA-4B94-AEA0-ED0894401BCF}"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5723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p>
            <a:fld id="{3F7CF841-C3B5-49BA-9482-3CCCC252017F}"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921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5"/>
          <p:cNvSpPr>
            <a:spLocks noGrp="1"/>
          </p:cNvSpPr>
          <p:nvPr>
            <p:ph type="dt" sz="half" idx="10"/>
          </p:nvPr>
        </p:nvSpPr>
        <p:spPr/>
        <p:txBody>
          <a:bodyPr/>
          <a:lstStyle/>
          <a:p>
            <a:fld id="{2D5E7797-5D41-4702-9631-CF034B74928A}"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766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BB4913-A6F7-4B18-B33E-4C175D06BBC4}" type="datetime1">
              <a:rPr lang="en-US" smtClean="0">
                <a:solidFill>
                  <a:prstClr val="black">
                    <a:tint val="75000"/>
                  </a:prstClr>
                </a:solidFill>
              </a:rPr>
              <a:pPr/>
              <a:t>3/23/2018</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4030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fld id="{F8916FB0-A419-478F-9298-64BD57D6C009}" type="datetime1">
              <a:rPr lang="en-US" smtClean="0">
                <a:solidFill>
                  <a:prstClr val="black">
                    <a:tint val="75000"/>
                  </a:prstClr>
                </a:solidFill>
              </a:rPr>
              <a:pPr/>
              <a:t>3/23/2018</a:t>
            </a:fld>
            <a:endParaRPr lang="en-US">
              <a:solidFill>
                <a:prstClr val="black">
                  <a:tint val="75000"/>
                </a:prstClr>
              </a:solidFill>
            </a:endParaRPr>
          </a:p>
        </p:txBody>
      </p:sp>
      <p:sp>
        <p:nvSpPr>
          <p:cNvPr id="11" name="Slide Number Placeholder 10"/>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0396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376153F6-9E17-44E8-A220-1F42BC4D11BA}" type="datetime1">
              <a:rPr lang="en-US" smtClean="0">
                <a:solidFill>
                  <a:prstClr val="black">
                    <a:tint val="75000"/>
                  </a:prstClr>
                </a:solidFill>
              </a:rPr>
              <a:pPr/>
              <a:t>3/23/2018</a:t>
            </a:fld>
            <a:endParaRPr lang="en-US">
              <a:solidFill>
                <a:prstClr val="black">
                  <a:tint val="75000"/>
                </a:prstClr>
              </a:solidFill>
            </a:endParaRPr>
          </a:p>
        </p:txBody>
      </p:sp>
      <p:sp>
        <p:nvSpPr>
          <p:cNvPr id="6" name="Slide Number Placeholder 5"/>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4053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26041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B2BFD3-49EC-4D82-8EC7-508644E6A0F5}" type="datetime1">
              <a:rPr lang="en-US" smtClean="0">
                <a:solidFill>
                  <a:prstClr val="black">
                    <a:tint val="75000"/>
                  </a:prstClr>
                </a:solidFill>
              </a:rPr>
              <a:pPr/>
              <a:t>3/23/2018</a:t>
            </a:fld>
            <a:endParaRPr lang="en-US">
              <a:solidFill>
                <a:prstClr val="black">
                  <a:tint val="75000"/>
                </a:prstClr>
              </a:solidFill>
            </a:endParaRPr>
          </a:p>
        </p:txBody>
      </p:sp>
      <p:sp>
        <p:nvSpPr>
          <p:cNvPr id="6" name="Slide Number Placeholder 5"/>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225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p:cNvSpPr>
          <p:nvPr>
            <p:ph type="dt" sz="half" idx="10"/>
          </p:nvPr>
        </p:nvSpPr>
        <p:spPr/>
        <p:txBody>
          <a:bodyPr/>
          <a:lstStyle/>
          <a:p>
            <a:fld id="{F60261CB-F6EC-400F-9CFE-E7B181ACF47E}" type="datetime1">
              <a:rPr lang="en-US" smtClean="0">
                <a:solidFill>
                  <a:prstClr val="black">
                    <a:tint val="75000"/>
                  </a:prstClr>
                </a:solidFill>
              </a:rPr>
              <a:pPr/>
              <a:t>3/23/2018</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8791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D8EDF472-B805-41D9-B62C-FBE6B71F87C1}" type="datetime1">
              <a:rPr lang="en-US" smtClean="0">
                <a:solidFill>
                  <a:prstClr val="black">
                    <a:tint val="75000"/>
                  </a:prstClr>
                </a:solidFill>
              </a:rPr>
              <a:pPr/>
              <a:t>3/23/2018</a:t>
            </a:fld>
            <a:endParaRPr lang="en-US">
              <a:solidFill>
                <a:prstClr val="black">
                  <a:tint val="75000"/>
                </a:prstClr>
              </a:solidFill>
            </a:endParaRPr>
          </a:p>
        </p:txBody>
      </p:sp>
      <p:sp>
        <p:nvSpPr>
          <p:cNvPr id="9" name="Slide Number Placeholder 8"/>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287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68CCC2-9224-4122-B443-D3500E1AA8FD}" type="datetime1">
              <a:rPr lang="en-US" smtClean="0">
                <a:solidFill>
                  <a:prstClr val="black">
                    <a:tint val="75000"/>
                  </a:prstClr>
                </a:solidFill>
              </a:rPr>
              <a:pPr/>
              <a:t>3/23/2018</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7118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66FAA5-A54C-4378-837D-DD563B9C87B6}" type="datetime1">
              <a:rPr lang="en-US" smtClean="0">
                <a:solidFill>
                  <a:prstClr val="black">
                    <a:tint val="75000"/>
                  </a:prstClr>
                </a:solidFill>
              </a:rPr>
              <a:pPr/>
              <a:t>3/23/2018</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8111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5"/>
          <p:cNvSpPr>
            <a:spLocks noGrp="1"/>
          </p:cNvSpPr>
          <p:nvPr>
            <p:ph type="dt" sz="half" idx="10"/>
          </p:nvPr>
        </p:nvSpPr>
        <p:spPr/>
        <p:txBody>
          <a:bodyPr/>
          <a:lstStyle/>
          <a:p>
            <a:fld id="{07C05111-2F48-472C-A5AC-AB7C4F656A95}"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11"/>
          </p:nvPr>
        </p:nvSpPr>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9409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p>
            <a:fld id="{3085ACCE-E5A4-4F26-AAD2-328D85B2253E}"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11"/>
          </p:nvPr>
        </p:nvSpPr>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1274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5"/>
          <p:cNvSpPr>
            <a:spLocks noGrp="1"/>
          </p:cNvSpPr>
          <p:nvPr>
            <p:ph type="dt" sz="half" idx="10"/>
          </p:nvPr>
        </p:nvSpPr>
        <p:spPr/>
        <p:txBody>
          <a:bodyPr/>
          <a:lstStyle/>
          <a:p>
            <a:fld id="{3433142E-5AAC-4CED-9E9C-9344E1D58117}"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11"/>
          </p:nvPr>
        </p:nvSpPr>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87513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D18689F2-1ED0-423D-A396-37298DE187B1}" type="datetime1">
              <a:rPr lang="en-US" smtClean="0">
                <a:solidFill>
                  <a:prstClr val="black">
                    <a:tint val="75000"/>
                  </a:prstClr>
                </a:solidFill>
              </a:rPr>
              <a:pPr/>
              <a:t>3/23/2018</a:t>
            </a:fld>
            <a:endParaRPr lang="en-US">
              <a:solidFill>
                <a:prstClr val="black">
                  <a:tint val="75000"/>
                </a:prstClr>
              </a:solidFill>
            </a:endParaRPr>
          </a:p>
        </p:txBody>
      </p:sp>
      <p:sp>
        <p:nvSpPr>
          <p:cNvPr id="9" name="Slide Number Placeholder 8"/>
          <p:cNvSpPr>
            <a:spLocks noGrp="1"/>
          </p:cNvSpPr>
          <p:nvPr>
            <p:ph type="sldNum" sz="quarter" idx="11"/>
          </p:nvPr>
        </p:nvSpPr>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7538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fld id="{D22F01E1-B9E4-4F2D-8D97-CDE3FAB8011E}" type="datetime1">
              <a:rPr lang="en-US" smtClean="0">
                <a:solidFill>
                  <a:prstClr val="black">
                    <a:tint val="75000"/>
                  </a:prstClr>
                </a:solidFill>
              </a:rPr>
              <a:pPr/>
              <a:t>3/23/2018</a:t>
            </a:fld>
            <a:endParaRPr lang="en-US">
              <a:solidFill>
                <a:prstClr val="black">
                  <a:tint val="75000"/>
                </a:prstClr>
              </a:solidFill>
            </a:endParaRPr>
          </a:p>
        </p:txBody>
      </p:sp>
      <p:sp>
        <p:nvSpPr>
          <p:cNvPr id="11" name="Slide Number Placeholder 10"/>
          <p:cNvSpPr>
            <a:spLocks noGrp="1"/>
          </p:cNvSpPr>
          <p:nvPr>
            <p:ph type="sldNum" sz="quarter" idx="11"/>
          </p:nvPr>
        </p:nvSpPr>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666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213225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D150DCC6-0AFF-4A01-A7B7-482938478C4B}"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11"/>
          </p:nvPr>
        </p:nvSpPr>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6798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DACF691-D193-48CE-9148-5F316EB85334}" type="datetime1">
              <a:rPr lang="en-US" smtClean="0">
                <a:solidFill>
                  <a:prstClr val="black">
                    <a:tint val="75000"/>
                  </a:prstClr>
                </a:solidFill>
              </a:rPr>
              <a:pPr/>
              <a:t>3/23/2018</a:t>
            </a:fld>
            <a:endParaRPr lang="en-US">
              <a:solidFill>
                <a:prstClr val="black">
                  <a:tint val="75000"/>
                </a:prstClr>
              </a:solidFill>
            </a:endParaRPr>
          </a:p>
        </p:txBody>
      </p:sp>
      <p:sp>
        <p:nvSpPr>
          <p:cNvPr id="6" name="Slide Number Placeholder 5"/>
          <p:cNvSpPr>
            <a:spLocks noGrp="1"/>
          </p:cNvSpPr>
          <p:nvPr>
            <p:ph type="sldNum" sz="quarter" idx="11"/>
          </p:nvPr>
        </p:nvSpPr>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102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C41E5C-4B03-4F5F-AF29-6840F92DAC27}" type="datetime1">
              <a:rPr lang="en-US" smtClean="0">
                <a:solidFill>
                  <a:prstClr val="black">
                    <a:tint val="75000"/>
                  </a:prstClr>
                </a:solidFill>
              </a:rPr>
              <a:pPr/>
              <a:t>3/23/2018</a:t>
            </a:fld>
            <a:endParaRPr lang="en-US">
              <a:solidFill>
                <a:prstClr val="black">
                  <a:tint val="75000"/>
                </a:prstClr>
              </a:solidFill>
            </a:endParaRPr>
          </a:p>
        </p:txBody>
      </p:sp>
      <p:sp>
        <p:nvSpPr>
          <p:cNvPr id="9" name="Slide Number Placeholder 8"/>
          <p:cNvSpPr>
            <a:spLocks noGrp="1"/>
          </p:cNvSpPr>
          <p:nvPr>
            <p:ph type="sldNum" sz="quarter" idx="11"/>
          </p:nvPr>
        </p:nvSpPr>
        <p:spPr>
          <a:xfrm>
            <a:off x="3813048" y="6355080"/>
            <a:ext cx="2133600" cy="365125"/>
          </a:xfrm>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43840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p:cNvSpPr>
          <p:nvPr>
            <p:ph type="dt" sz="half" idx="10"/>
          </p:nvPr>
        </p:nvSpPr>
        <p:spPr/>
        <p:txBody>
          <a:bodyPr/>
          <a:lstStyle/>
          <a:p>
            <a:fld id="{156DD315-924F-4E36-9786-5AF444EE7970}" type="datetime1">
              <a:rPr lang="en-US" smtClean="0">
                <a:solidFill>
                  <a:prstClr val="black">
                    <a:tint val="75000"/>
                  </a:prstClr>
                </a:solidFill>
              </a:rPr>
              <a:pPr/>
              <a:t>3/23/2018</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9268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p>
            <a:fld id="{8AE9A634-3DC6-413D-9B5D-8A0D3FA5645A}"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11"/>
          </p:nvPr>
        </p:nvSpPr>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14518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p>
            <a:fld id="{8705E1E3-439E-4198-85CF-BB908E2783E4}"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11"/>
          </p:nvPr>
        </p:nvSpPr>
        <p:spPr/>
        <p:txBody>
          <a:body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8435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4B91CA1-885B-492D-A8FE-EB8D5D4F4460}"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23F1FBE-D9E3-4E18-A46E-804182F88725}" type="slidenum">
              <a:rPr lang="en-US" altLang="en-US"/>
              <a:pPr>
                <a:defRPr/>
              </a:pPr>
              <a:t>‹#›</a:t>
            </a:fld>
            <a:endParaRPr lang="en-US" altLang="en-US" dirty="0"/>
          </a:p>
        </p:txBody>
      </p:sp>
    </p:spTree>
    <p:extLst>
      <p:ext uri="{BB962C8B-B14F-4D97-AF65-F5344CB8AC3E}">
        <p14:creationId xmlns:p14="http://schemas.microsoft.com/office/powerpoint/2010/main" val="1576763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8A9434AE-2BF4-4305-B231-92E7B5B77DFB}"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D4AEB9-0E61-4BA1-A543-16C3DF4C850C}" type="slidenum">
              <a:rPr lang="en-US" altLang="en-US"/>
              <a:pPr>
                <a:defRPr/>
              </a:pPr>
              <a:t>‹#›</a:t>
            </a:fld>
            <a:endParaRPr lang="en-US" altLang="en-US" dirty="0"/>
          </a:p>
        </p:txBody>
      </p:sp>
    </p:spTree>
    <p:extLst>
      <p:ext uri="{BB962C8B-B14F-4D97-AF65-F5344CB8AC3E}">
        <p14:creationId xmlns:p14="http://schemas.microsoft.com/office/powerpoint/2010/main" val="3864547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F601321-7F19-4A20-A036-AD3AF9206F33}"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345853-3088-4DFD-9E4D-5B27A08B2FFF}" type="slidenum">
              <a:rPr lang="en-US" altLang="en-US"/>
              <a:pPr>
                <a:defRPr/>
              </a:pPr>
              <a:t>‹#›</a:t>
            </a:fld>
            <a:endParaRPr lang="en-US" altLang="en-US" dirty="0"/>
          </a:p>
        </p:txBody>
      </p:sp>
    </p:spTree>
    <p:extLst>
      <p:ext uri="{BB962C8B-B14F-4D97-AF65-F5344CB8AC3E}">
        <p14:creationId xmlns:p14="http://schemas.microsoft.com/office/powerpoint/2010/main" val="3670478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E617166-6553-4F8F-97E9-A3EC60283D09}" type="datetime1">
              <a:rPr lang="en-US" altLang="en-US"/>
              <a:pPr>
                <a:defRPr/>
              </a:pPr>
              <a:t>3/23/2018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EC5249F-BF44-4026-BB69-0794B815717F}" type="slidenum">
              <a:rPr lang="en-US" altLang="en-US"/>
              <a:pPr>
                <a:defRPr/>
              </a:pPr>
              <a:t>‹#›</a:t>
            </a:fld>
            <a:endParaRPr lang="en-US" altLang="en-US" dirty="0"/>
          </a:p>
        </p:txBody>
      </p:sp>
    </p:spTree>
    <p:extLst>
      <p:ext uri="{BB962C8B-B14F-4D97-AF65-F5344CB8AC3E}">
        <p14:creationId xmlns:p14="http://schemas.microsoft.com/office/powerpoint/2010/main" val="2363502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1C87A438-8FB8-4F12-B3AC-DA98D5DDAB5E}"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E407DE-9938-4F19-AE64-DC74EDB1F135}" type="slidenum">
              <a:rPr lang="en-US" altLang="en-US"/>
              <a:pPr>
                <a:defRPr/>
              </a:pPr>
              <a:t>‹#›</a:t>
            </a:fld>
            <a:endParaRPr lang="en-US" altLang="en-US" dirty="0"/>
          </a:p>
        </p:txBody>
      </p:sp>
    </p:spTree>
    <p:extLst>
      <p:ext uri="{BB962C8B-B14F-4D97-AF65-F5344CB8AC3E}">
        <p14:creationId xmlns:p14="http://schemas.microsoft.com/office/powerpoint/2010/main" val="24336124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7042F46-E294-48B7-85C0-EB5768A9DD04}" type="datetime1">
              <a:rPr lang="en-US" altLang="en-US"/>
              <a:pPr>
                <a:defRPr/>
              </a:pPr>
              <a:t>3/23/2018</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1DC54EA-6242-4D77-8EF7-7006CF7C1965}" type="slidenum">
              <a:rPr lang="en-US" altLang="en-US"/>
              <a:pPr>
                <a:defRPr/>
              </a:pPr>
              <a:t>‹#›</a:t>
            </a:fld>
            <a:endParaRPr lang="en-US" altLang="en-US" dirty="0"/>
          </a:p>
        </p:txBody>
      </p:sp>
    </p:spTree>
    <p:extLst>
      <p:ext uri="{BB962C8B-B14F-4D97-AF65-F5344CB8AC3E}">
        <p14:creationId xmlns:p14="http://schemas.microsoft.com/office/powerpoint/2010/main" val="20912684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A40689B-B714-40F2-870E-C0FE5DE757C2}" type="datetime1">
              <a:rPr lang="en-US" altLang="en-US"/>
              <a:pPr>
                <a:defRPr/>
              </a:pPr>
              <a:t>3/23/2018</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CA802C4-3D7A-4956-AE18-90904E5C6633}" type="slidenum">
              <a:rPr lang="en-US" altLang="en-US"/>
              <a:pPr>
                <a:defRPr/>
              </a:pPr>
              <a:t>‹#›</a:t>
            </a:fld>
            <a:endParaRPr lang="en-US" altLang="en-US" dirty="0"/>
          </a:p>
        </p:txBody>
      </p:sp>
    </p:spTree>
    <p:extLst>
      <p:ext uri="{BB962C8B-B14F-4D97-AF65-F5344CB8AC3E}">
        <p14:creationId xmlns:p14="http://schemas.microsoft.com/office/powerpoint/2010/main" val="7797253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0C9F1C-B47C-470F-9447-902E63E1EBC4}" type="datetime1">
              <a:rPr lang="en-US" altLang="en-US"/>
              <a:pPr>
                <a:defRPr/>
              </a:pPr>
              <a:t>3/23/2018</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0E8C4D1-06C3-4286-87CA-375F16345DD4}" type="slidenum">
              <a:rPr lang="en-US" altLang="en-US"/>
              <a:pPr>
                <a:defRPr/>
              </a:pPr>
              <a:t>‹#›</a:t>
            </a:fld>
            <a:endParaRPr lang="en-US" altLang="en-US" dirty="0"/>
          </a:p>
        </p:txBody>
      </p:sp>
    </p:spTree>
    <p:extLst>
      <p:ext uri="{BB962C8B-B14F-4D97-AF65-F5344CB8AC3E}">
        <p14:creationId xmlns:p14="http://schemas.microsoft.com/office/powerpoint/2010/main" val="3840352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EABF3E-F813-48BA-8E3E-3752057A5648}" type="datetime1">
              <a:rPr lang="en-US" altLang="en-US"/>
              <a:pPr>
                <a:defRPr/>
              </a:pPr>
              <a:t>3/23/2018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D27D9F-A306-4B68-92FE-ED70398D0ADE}" type="slidenum">
              <a:rPr lang="en-US" altLang="en-US"/>
              <a:pPr>
                <a:defRPr/>
              </a:pPr>
              <a:t>‹#›</a:t>
            </a:fld>
            <a:endParaRPr lang="en-US" altLang="en-US" dirty="0"/>
          </a:p>
        </p:txBody>
      </p:sp>
    </p:spTree>
    <p:extLst>
      <p:ext uri="{BB962C8B-B14F-4D97-AF65-F5344CB8AC3E}">
        <p14:creationId xmlns:p14="http://schemas.microsoft.com/office/powerpoint/2010/main" val="4233757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7FEBF4E-3982-486C-94BE-15B25009D625}" type="datetime1">
              <a:rPr lang="en-US" altLang="en-US"/>
              <a:pPr>
                <a:defRPr/>
              </a:pPr>
              <a:t>3/23/2018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14EA91-DF88-4785-A89C-6563786E5065}" type="slidenum">
              <a:rPr lang="en-US" altLang="en-US"/>
              <a:pPr>
                <a:defRPr/>
              </a:pPr>
              <a:t>‹#›</a:t>
            </a:fld>
            <a:endParaRPr lang="en-US" altLang="en-US" dirty="0"/>
          </a:p>
        </p:txBody>
      </p:sp>
    </p:spTree>
    <p:extLst>
      <p:ext uri="{BB962C8B-B14F-4D97-AF65-F5344CB8AC3E}">
        <p14:creationId xmlns:p14="http://schemas.microsoft.com/office/powerpoint/2010/main" val="955985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4C75F3-27CC-4FFB-94B3-35042578867B}"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2C8119-921F-44BE-926C-0598E3CC9BE1}" type="slidenum">
              <a:rPr lang="en-US" altLang="en-US"/>
              <a:pPr>
                <a:defRPr/>
              </a:pPr>
              <a:t>‹#›</a:t>
            </a:fld>
            <a:endParaRPr lang="en-US" altLang="en-US" dirty="0"/>
          </a:p>
        </p:txBody>
      </p:sp>
    </p:spTree>
    <p:extLst>
      <p:ext uri="{BB962C8B-B14F-4D97-AF65-F5344CB8AC3E}">
        <p14:creationId xmlns:p14="http://schemas.microsoft.com/office/powerpoint/2010/main" val="35923176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49A9E14-5513-468D-8023-9AB12C378B9C}"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F6070FD-E857-48F0-B8CF-B38F57495145}" type="slidenum">
              <a:rPr lang="en-US" altLang="en-US"/>
              <a:pPr>
                <a:defRPr/>
              </a:pPr>
              <a:t>‹#›</a:t>
            </a:fld>
            <a:endParaRPr lang="en-US" altLang="en-US" dirty="0"/>
          </a:p>
        </p:txBody>
      </p:sp>
    </p:spTree>
    <p:extLst>
      <p:ext uri="{BB962C8B-B14F-4D97-AF65-F5344CB8AC3E}">
        <p14:creationId xmlns:p14="http://schemas.microsoft.com/office/powerpoint/2010/main" val="3474152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DB620A-E3FE-4816-A33D-0D162B244595}"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E4DE9A-F30E-4466-9323-5C185CAA6D54}" type="slidenum">
              <a:rPr lang="en-US" altLang="en-US"/>
              <a:pPr>
                <a:defRPr/>
              </a:pPr>
              <a:t>‹#›</a:t>
            </a:fld>
            <a:endParaRPr lang="en-US" altLang="en-US" dirty="0"/>
          </a:p>
        </p:txBody>
      </p:sp>
    </p:spTree>
    <p:extLst>
      <p:ext uri="{BB962C8B-B14F-4D97-AF65-F5344CB8AC3E}">
        <p14:creationId xmlns:p14="http://schemas.microsoft.com/office/powerpoint/2010/main" val="33350543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7DBB80-3D72-4CDA-8F3C-2B911E131702}"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9C6668C-9BB3-4D4B-BA2E-012BB3714DAF}" type="slidenum">
              <a:rPr lang="en-US" altLang="en-US"/>
              <a:pPr>
                <a:defRPr/>
              </a:pPr>
              <a:t>‹#›</a:t>
            </a:fld>
            <a:endParaRPr lang="en-US" altLang="en-US" dirty="0"/>
          </a:p>
        </p:txBody>
      </p:sp>
    </p:spTree>
    <p:extLst>
      <p:ext uri="{BB962C8B-B14F-4D97-AF65-F5344CB8AC3E}">
        <p14:creationId xmlns:p14="http://schemas.microsoft.com/office/powerpoint/2010/main" val="13774636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5AC239-AEE3-4452-B253-32AC42FF3A7B}"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6FED3E-49CC-47E1-B048-D31A909F874E}" type="slidenum">
              <a:rPr lang="en-US" altLang="en-US"/>
              <a:pPr>
                <a:defRPr/>
              </a:pPr>
              <a:t>‹#›</a:t>
            </a:fld>
            <a:endParaRPr lang="en-US" altLang="en-US" dirty="0"/>
          </a:p>
        </p:txBody>
      </p:sp>
    </p:spTree>
    <p:extLst>
      <p:ext uri="{BB962C8B-B14F-4D97-AF65-F5344CB8AC3E}">
        <p14:creationId xmlns:p14="http://schemas.microsoft.com/office/powerpoint/2010/main" val="49022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60777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4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235164-8050-48E1-A013-74A6D7E38D15}"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A4F324-9372-410F-84DF-6B90835F6CFE}" type="slidenum">
              <a:rPr lang="en-US" altLang="en-US"/>
              <a:pPr>
                <a:defRPr/>
              </a:pPr>
              <a:t>‹#›</a:t>
            </a:fld>
            <a:endParaRPr lang="en-US" altLang="en-US" dirty="0"/>
          </a:p>
        </p:txBody>
      </p:sp>
    </p:spTree>
    <p:extLst>
      <p:ext uri="{BB962C8B-B14F-4D97-AF65-F5344CB8AC3E}">
        <p14:creationId xmlns:p14="http://schemas.microsoft.com/office/powerpoint/2010/main" val="3337493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5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54AB8ED-F391-4F1B-9818-AF210947D38E}"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409069-CC1E-4ED3-A401-A1B20334CC82}" type="slidenum">
              <a:rPr lang="en-US" altLang="en-US"/>
              <a:pPr>
                <a:defRPr/>
              </a:pPr>
              <a:t>‹#›</a:t>
            </a:fld>
            <a:endParaRPr lang="en-US" altLang="en-US" dirty="0"/>
          </a:p>
        </p:txBody>
      </p:sp>
    </p:spTree>
    <p:extLst>
      <p:ext uri="{BB962C8B-B14F-4D97-AF65-F5344CB8AC3E}">
        <p14:creationId xmlns:p14="http://schemas.microsoft.com/office/powerpoint/2010/main" val="6134367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6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D1716D-31FB-4D0B-8C18-B7736DA93B90}"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94F9732-F1E1-41B6-B1EC-1F6EDCB7506E}" type="slidenum">
              <a:rPr lang="en-US" altLang="en-US"/>
              <a:pPr>
                <a:defRPr/>
              </a:pPr>
              <a:t>‹#›</a:t>
            </a:fld>
            <a:endParaRPr lang="en-US" altLang="en-US" dirty="0"/>
          </a:p>
        </p:txBody>
      </p:sp>
    </p:spTree>
    <p:extLst>
      <p:ext uri="{BB962C8B-B14F-4D97-AF65-F5344CB8AC3E}">
        <p14:creationId xmlns:p14="http://schemas.microsoft.com/office/powerpoint/2010/main" val="2628268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7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0C2DA19-5AD4-43CC-A5BC-C215824E297A}"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80C67-2B66-4D21-95F0-70AFC1F7B760}" type="slidenum">
              <a:rPr lang="en-US" altLang="en-US"/>
              <a:pPr>
                <a:defRPr/>
              </a:pPr>
              <a:t>‹#›</a:t>
            </a:fld>
            <a:endParaRPr lang="en-US" altLang="en-US" dirty="0"/>
          </a:p>
        </p:txBody>
      </p:sp>
    </p:spTree>
    <p:extLst>
      <p:ext uri="{BB962C8B-B14F-4D97-AF65-F5344CB8AC3E}">
        <p14:creationId xmlns:p14="http://schemas.microsoft.com/office/powerpoint/2010/main" val="10526466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8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BDF143D-BD98-483B-B4EC-0E83C15714B1}"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D05EC5-71B2-4278-B145-E28DF45E9C9E}" type="slidenum">
              <a:rPr lang="en-US" altLang="en-US"/>
              <a:pPr>
                <a:defRPr/>
              </a:pPr>
              <a:t>‹#›</a:t>
            </a:fld>
            <a:endParaRPr lang="en-US" altLang="en-US" dirty="0"/>
          </a:p>
        </p:txBody>
      </p:sp>
    </p:spTree>
    <p:extLst>
      <p:ext uri="{BB962C8B-B14F-4D97-AF65-F5344CB8AC3E}">
        <p14:creationId xmlns:p14="http://schemas.microsoft.com/office/powerpoint/2010/main" val="11268672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9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632A02-AA78-4728-8C5B-849EA340B78A}"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3AC371-0B3D-4562-881A-2151F0845257}" type="slidenum">
              <a:rPr lang="en-US" altLang="en-US"/>
              <a:pPr>
                <a:defRPr/>
              </a:pPr>
              <a:t>‹#›</a:t>
            </a:fld>
            <a:endParaRPr lang="en-US" altLang="en-US" dirty="0"/>
          </a:p>
        </p:txBody>
      </p:sp>
    </p:spTree>
    <p:extLst>
      <p:ext uri="{BB962C8B-B14F-4D97-AF65-F5344CB8AC3E}">
        <p14:creationId xmlns:p14="http://schemas.microsoft.com/office/powerpoint/2010/main" val="1073133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10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BB6F2DB-F4A5-47F9-99EC-1C2CD848952F}"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EEE987-EE96-429A-9DF8-BE8A665251B5}" type="slidenum">
              <a:rPr lang="en-US" altLang="en-US"/>
              <a:pPr>
                <a:defRPr/>
              </a:pPr>
              <a:t>‹#›</a:t>
            </a:fld>
            <a:endParaRPr lang="en-US" altLang="en-US" dirty="0"/>
          </a:p>
        </p:txBody>
      </p:sp>
    </p:spTree>
    <p:extLst>
      <p:ext uri="{BB962C8B-B14F-4D97-AF65-F5344CB8AC3E}">
        <p14:creationId xmlns:p14="http://schemas.microsoft.com/office/powerpoint/2010/main" val="992549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11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6D87A8-B16E-4487-87D7-36256E242859}"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1F21F1-27E2-491A-AB39-E9CB570A67BA}" type="slidenum">
              <a:rPr lang="en-US" altLang="en-US"/>
              <a:pPr>
                <a:defRPr/>
              </a:pPr>
              <a:t>‹#›</a:t>
            </a:fld>
            <a:endParaRPr lang="en-US" altLang="en-US" dirty="0"/>
          </a:p>
        </p:txBody>
      </p:sp>
    </p:spTree>
    <p:extLst>
      <p:ext uri="{BB962C8B-B14F-4D97-AF65-F5344CB8AC3E}">
        <p14:creationId xmlns:p14="http://schemas.microsoft.com/office/powerpoint/2010/main" val="10230899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2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6C2E9E7-9BD9-4EA4-8A82-111CE20E8DEA}"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D9CE8E-F5EE-4490-928C-72FE238F8E23}" type="slidenum">
              <a:rPr lang="en-US" altLang="en-US"/>
              <a:pPr>
                <a:defRPr/>
              </a:pPr>
              <a:t>‹#›</a:t>
            </a:fld>
            <a:endParaRPr lang="en-US" altLang="en-US" dirty="0"/>
          </a:p>
        </p:txBody>
      </p:sp>
    </p:spTree>
    <p:extLst>
      <p:ext uri="{BB962C8B-B14F-4D97-AF65-F5344CB8AC3E}">
        <p14:creationId xmlns:p14="http://schemas.microsoft.com/office/powerpoint/2010/main" val="21558189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13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BD9F0C-B1C2-4CD3-B446-BA33E5716C08}"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6AB3AD-E8D8-4F7D-8E85-35F3C93D208D}" type="slidenum">
              <a:rPr lang="en-US" altLang="en-US"/>
              <a:pPr>
                <a:defRPr/>
              </a:pPr>
              <a:t>‹#›</a:t>
            </a:fld>
            <a:endParaRPr lang="en-US" altLang="en-US" dirty="0"/>
          </a:p>
        </p:txBody>
      </p:sp>
    </p:spTree>
    <p:extLst>
      <p:ext uri="{BB962C8B-B14F-4D97-AF65-F5344CB8AC3E}">
        <p14:creationId xmlns:p14="http://schemas.microsoft.com/office/powerpoint/2010/main" val="81912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466347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14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5DC9443-312B-4D24-AF7F-95A7AEDE50FC}"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60D670-7A9D-45A1-BEEF-197DB74381B1}" type="slidenum">
              <a:rPr lang="en-US" altLang="en-US"/>
              <a:pPr>
                <a:defRPr/>
              </a:pPr>
              <a:t>‹#›</a:t>
            </a:fld>
            <a:endParaRPr lang="en-US" altLang="en-US" dirty="0"/>
          </a:p>
        </p:txBody>
      </p:sp>
    </p:spTree>
    <p:extLst>
      <p:ext uri="{BB962C8B-B14F-4D97-AF65-F5344CB8AC3E}">
        <p14:creationId xmlns:p14="http://schemas.microsoft.com/office/powerpoint/2010/main" val="4036609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15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A65AAD-FCB6-4D82-A833-FDC3A788C4BC}" type="datetime1">
              <a:rPr lang="en-US" altLang="en-US"/>
              <a:pPr>
                <a:defRPr/>
              </a:pPr>
              <a:t>3/23/2018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8BC812-83EF-41DE-96B4-55783C8DD326}" type="slidenum">
              <a:rPr lang="en-US" altLang="en-US"/>
              <a:pPr>
                <a:defRPr/>
              </a:pPr>
              <a:t>‹#›</a:t>
            </a:fld>
            <a:endParaRPr lang="en-US" altLang="en-US" dirty="0"/>
          </a:p>
        </p:txBody>
      </p:sp>
    </p:spTree>
    <p:extLst>
      <p:ext uri="{BB962C8B-B14F-4D97-AF65-F5344CB8AC3E}">
        <p14:creationId xmlns:p14="http://schemas.microsoft.com/office/powerpoint/2010/main" val="7014201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5.xml"/><Relationship Id="rId1" Type="http://schemas.openxmlformats.org/officeDocument/2006/relationships/slideLayout" Target="../slideLayouts/slideLayout17.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16.xml"/><Relationship Id="rId1" Type="http://schemas.openxmlformats.org/officeDocument/2006/relationships/slideLayout" Target="../slideLayouts/slideLayout18.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theme" Target="../theme/theme17.xml"/><Relationship Id="rId1" Type="http://schemas.openxmlformats.org/officeDocument/2006/relationships/slideLayout" Target="../slideLayouts/slideLayout19.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theme" Target="../theme/theme18.xml"/><Relationship Id="rId1" Type="http://schemas.openxmlformats.org/officeDocument/2006/relationships/slideLayout" Target="../slideLayouts/slideLayout20.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theme" Target="../theme/theme19.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theme" Target="../theme/theme20.xml"/><Relationship Id="rId1" Type="http://schemas.openxmlformats.org/officeDocument/2006/relationships/slideLayout" Target="../slideLayouts/slideLayout2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theme" Target="../theme/theme21.xml"/><Relationship Id="rId1" Type="http://schemas.openxmlformats.org/officeDocument/2006/relationships/slideLayout" Target="../slideLayouts/slideLayout23.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theme" Target="../theme/theme22.xml"/><Relationship Id="rId1" Type="http://schemas.openxmlformats.org/officeDocument/2006/relationships/slideLayout" Target="../slideLayouts/slideLayout24.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theme" Target="../theme/theme23.xml"/><Relationship Id="rId1" Type="http://schemas.openxmlformats.org/officeDocument/2006/relationships/slideLayout" Target="../slideLayouts/slideLayout2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theme" Target="../theme/theme24.xml"/><Relationship Id="rId1" Type="http://schemas.openxmlformats.org/officeDocument/2006/relationships/slideLayout" Target="../slideLayouts/slideLayout26.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theme" Target="../theme/theme25.xml"/><Relationship Id="rId1" Type="http://schemas.openxmlformats.org/officeDocument/2006/relationships/slideLayout" Target="../slideLayouts/slideLayout27.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theme" Target="../theme/theme26.xml"/><Relationship Id="rId1" Type="http://schemas.openxmlformats.org/officeDocument/2006/relationships/slideLayout" Target="../slideLayouts/slideLayout2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theme" Target="../theme/theme27.xml"/><Relationship Id="rId1" Type="http://schemas.openxmlformats.org/officeDocument/2006/relationships/slideLayout" Target="../slideLayouts/slideLayout2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28.xml"/><Relationship Id="rId1" Type="http://schemas.openxmlformats.org/officeDocument/2006/relationships/slideLayout" Target="../slideLayouts/slideLayout3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theme" Target="../theme/theme29.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theme" Target="../theme/theme30.xml"/><Relationship Id="rId1" Type="http://schemas.openxmlformats.org/officeDocument/2006/relationships/slideLayout" Target="../slideLayouts/slideLayout32.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theme" Target="../theme/theme31.xml"/><Relationship Id="rId1" Type="http://schemas.openxmlformats.org/officeDocument/2006/relationships/slideLayout" Target="../slideLayouts/slideLayout33.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theme" Target="../theme/theme32.xml"/><Relationship Id="rId1" Type="http://schemas.openxmlformats.org/officeDocument/2006/relationships/slideLayout" Target="../slideLayouts/slideLayout34.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theme" Target="../theme/theme33.xml"/><Relationship Id="rId1" Type="http://schemas.openxmlformats.org/officeDocument/2006/relationships/slideLayout" Target="../slideLayouts/slideLayout35.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theme" Target="../theme/theme34.xml"/><Relationship Id="rId1" Type="http://schemas.openxmlformats.org/officeDocument/2006/relationships/slideLayout" Target="../slideLayouts/slideLayout3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theme" Target="../theme/theme35.xml"/><Relationship Id="rId1" Type="http://schemas.openxmlformats.org/officeDocument/2006/relationships/slideLayout" Target="../slideLayouts/slideLayout37.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theme" Target="../theme/theme36.xml"/><Relationship Id="rId1" Type="http://schemas.openxmlformats.org/officeDocument/2006/relationships/slideLayout" Target="../slideLayouts/slideLayout38.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theme" Target="../theme/theme37.xml"/><Relationship Id="rId1" Type="http://schemas.openxmlformats.org/officeDocument/2006/relationships/slideLayout" Target="../slideLayouts/slideLayout39.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theme" Target="../theme/theme38.xml"/><Relationship Id="rId1" Type="http://schemas.openxmlformats.org/officeDocument/2006/relationships/slideLayout" Target="../slideLayouts/slideLayout40.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theme" Target="../theme/theme39.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theme" Target="../theme/theme40.xml"/><Relationship Id="rId1" Type="http://schemas.openxmlformats.org/officeDocument/2006/relationships/slideLayout" Target="../slideLayouts/slideLayout42.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theme" Target="../theme/theme41.xml"/><Relationship Id="rId1" Type="http://schemas.openxmlformats.org/officeDocument/2006/relationships/slideLayout" Target="../slideLayouts/slideLayout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2.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43.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image" Target="../media/image44.jpeg"/><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theme" Target="../theme/theme4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50268-2390-3A4A-8AD7-45896FFAEA17}"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CE3413-7593-D747-8252-2476533381E0}" type="slidenum">
              <a:rPr lang="en-US" smtClean="0"/>
              <a:t>‹#›</a:t>
            </a:fld>
            <a:endParaRPr lang="en-US"/>
          </a:p>
        </p:txBody>
      </p:sp>
    </p:spTree>
    <p:extLst>
      <p:ext uri="{BB962C8B-B14F-4D97-AF65-F5344CB8AC3E}">
        <p14:creationId xmlns:p14="http://schemas.microsoft.com/office/powerpoint/2010/main" val="240069423"/>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4A4D8-031D-7142-AFA8-7663730E24EF}"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F3A80-E447-E643-ADAA-BCD210B8CBAE}" type="slidenum">
              <a:rPr lang="en-US" smtClean="0"/>
              <a:t>‹#›</a:t>
            </a:fld>
            <a:endParaRPr lang="en-US"/>
          </a:p>
        </p:txBody>
      </p:sp>
    </p:spTree>
    <p:extLst>
      <p:ext uri="{BB962C8B-B14F-4D97-AF65-F5344CB8AC3E}">
        <p14:creationId xmlns:p14="http://schemas.microsoft.com/office/powerpoint/2010/main" val="4117228688"/>
      </p:ext>
    </p:extLst>
  </p:cSld>
  <p:clrMap bg1="lt1" tx1="dk1" bg2="lt2" tx2="dk2" accent1="accent1" accent2="accent2" accent3="accent3" accent4="accent4" accent5="accent5" accent6="accent6" hlink="hlink" folHlink="folHlink"/>
  <p:sldLayoutIdLst>
    <p:sldLayoutId id="214748373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D0429-62F0-E446-B651-8F1F3A249969}"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E30A39-B649-BE44-ACA7-CB4B481274B8}" type="slidenum">
              <a:rPr lang="en-US" smtClean="0"/>
              <a:t>‹#›</a:t>
            </a:fld>
            <a:endParaRPr lang="en-US"/>
          </a:p>
        </p:txBody>
      </p:sp>
    </p:spTree>
    <p:extLst>
      <p:ext uri="{BB962C8B-B14F-4D97-AF65-F5344CB8AC3E}">
        <p14:creationId xmlns:p14="http://schemas.microsoft.com/office/powerpoint/2010/main" val="284711367"/>
      </p:ext>
    </p:extLst>
  </p:cSld>
  <p:clrMap bg1="lt1" tx1="dk1" bg2="lt2" tx2="dk2" accent1="accent1" accent2="accent2" accent3="accent3" accent4="accent4" accent5="accent5" accent6="accent6" hlink="hlink" folHlink="folHlink"/>
  <p:sldLayoutIdLst>
    <p:sldLayoutId id="214748373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BF632-03EF-1D4E-986D-1BAD5BE2F56E}"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98624D-9B13-1549-92C8-37CC350902E0}" type="slidenum">
              <a:rPr lang="en-US" smtClean="0"/>
              <a:t>‹#›</a:t>
            </a:fld>
            <a:endParaRPr lang="en-US"/>
          </a:p>
        </p:txBody>
      </p:sp>
    </p:spTree>
    <p:extLst>
      <p:ext uri="{BB962C8B-B14F-4D97-AF65-F5344CB8AC3E}">
        <p14:creationId xmlns:p14="http://schemas.microsoft.com/office/powerpoint/2010/main" val="483868665"/>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97893-7038-884F-8FD4-081390318D34}"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E5EA8-72D1-164B-88BF-82C48123A90D}" type="slidenum">
              <a:rPr lang="en-US" smtClean="0"/>
              <a:t>‹#›</a:t>
            </a:fld>
            <a:endParaRPr lang="en-US"/>
          </a:p>
        </p:txBody>
      </p:sp>
    </p:spTree>
    <p:extLst>
      <p:ext uri="{BB962C8B-B14F-4D97-AF65-F5344CB8AC3E}">
        <p14:creationId xmlns:p14="http://schemas.microsoft.com/office/powerpoint/2010/main" val="2897725401"/>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2FBB01-1273-CF40-B956-54BE959D4D0E}"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040C3-99A4-7F41-A690-48902E587095}" type="slidenum">
              <a:rPr lang="en-US" smtClean="0"/>
              <a:t>‹#›</a:t>
            </a:fld>
            <a:endParaRPr lang="en-US"/>
          </a:p>
        </p:txBody>
      </p:sp>
    </p:spTree>
    <p:extLst>
      <p:ext uri="{BB962C8B-B14F-4D97-AF65-F5344CB8AC3E}">
        <p14:creationId xmlns:p14="http://schemas.microsoft.com/office/powerpoint/2010/main" val="4134080442"/>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DBEB2-A3FB-A14E-A636-2E905AD3E234}"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72EE1-9541-FB49-B018-F54661315293}" type="slidenum">
              <a:rPr lang="en-US" smtClean="0"/>
              <a:t>‹#›</a:t>
            </a:fld>
            <a:endParaRPr lang="en-US"/>
          </a:p>
        </p:txBody>
      </p:sp>
    </p:spTree>
    <p:extLst>
      <p:ext uri="{BB962C8B-B14F-4D97-AF65-F5344CB8AC3E}">
        <p14:creationId xmlns:p14="http://schemas.microsoft.com/office/powerpoint/2010/main" val="3743376229"/>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3F83E-0A88-3246-99FD-C067CDEF4504}"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4DBC3-8564-C049-BB7F-B2E5EDAC5254}" type="slidenum">
              <a:rPr lang="en-US" smtClean="0"/>
              <a:t>‹#›</a:t>
            </a:fld>
            <a:endParaRPr lang="en-US"/>
          </a:p>
        </p:txBody>
      </p:sp>
    </p:spTree>
    <p:extLst>
      <p:ext uri="{BB962C8B-B14F-4D97-AF65-F5344CB8AC3E}">
        <p14:creationId xmlns:p14="http://schemas.microsoft.com/office/powerpoint/2010/main" val="3905143859"/>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0CEBF-1B15-C741-8647-62BC580757B3}"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48C5A-5621-C542-B1A7-0FBBBA5BEFF9}" type="slidenum">
              <a:rPr lang="en-US" smtClean="0"/>
              <a:t>‹#›</a:t>
            </a:fld>
            <a:endParaRPr lang="en-US"/>
          </a:p>
        </p:txBody>
      </p:sp>
    </p:spTree>
    <p:extLst>
      <p:ext uri="{BB962C8B-B14F-4D97-AF65-F5344CB8AC3E}">
        <p14:creationId xmlns:p14="http://schemas.microsoft.com/office/powerpoint/2010/main" val="1968797246"/>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FDE4C-873E-FA40-A941-290166912D65}"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AA255A-DB7D-4741-B70C-0379A0728B84}" type="slidenum">
              <a:rPr lang="en-US" smtClean="0"/>
              <a:t>‹#›</a:t>
            </a:fld>
            <a:endParaRPr lang="en-US"/>
          </a:p>
        </p:txBody>
      </p:sp>
    </p:spTree>
    <p:extLst>
      <p:ext uri="{BB962C8B-B14F-4D97-AF65-F5344CB8AC3E}">
        <p14:creationId xmlns:p14="http://schemas.microsoft.com/office/powerpoint/2010/main" val="1541460533"/>
      </p:ext>
    </p:extLst>
  </p:cSld>
  <p:clrMap bg1="lt1" tx1="dk1" bg2="lt2" tx2="dk2" accent1="accent1" accent2="accent2" accent3="accent3" accent4="accent4" accent5="accent5" accent6="accent6" hlink="hlink" folHlink="folHlink"/>
  <p:sldLayoutIdLst>
    <p:sldLayoutId id="21474837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6D6BA-5F68-AB4A-987B-0010C0A8A699}"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50801-8C58-A44C-B7B4-43B4E680B4AB}" type="slidenum">
              <a:rPr lang="en-US" smtClean="0"/>
              <a:t>‹#›</a:t>
            </a:fld>
            <a:endParaRPr lang="en-US"/>
          </a:p>
        </p:txBody>
      </p:sp>
    </p:spTree>
    <p:extLst>
      <p:ext uri="{BB962C8B-B14F-4D97-AF65-F5344CB8AC3E}">
        <p14:creationId xmlns:p14="http://schemas.microsoft.com/office/powerpoint/2010/main" val="247655299"/>
      </p:ext>
    </p:extLst>
  </p:cSld>
  <p:clrMap bg1="lt1" tx1="dk1" bg2="lt2" tx2="dk2" accent1="accent1" accent2="accent2" accent3="accent3" accent4="accent4" accent5="accent5" accent6="accent6" hlink="hlink" folHlink="folHlink"/>
  <p:sldLayoutIdLst>
    <p:sldLayoutId id="21474837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16D92-D29E-8440-AE83-8CD8709FD41D}"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D1A9A-7E81-1648-BCC8-177DE09C20CC}" type="slidenum">
              <a:rPr lang="en-US" smtClean="0"/>
              <a:t>‹#›</a:t>
            </a:fld>
            <a:endParaRPr lang="en-US"/>
          </a:p>
        </p:txBody>
      </p:sp>
    </p:spTree>
    <p:extLst>
      <p:ext uri="{BB962C8B-B14F-4D97-AF65-F5344CB8AC3E}">
        <p14:creationId xmlns:p14="http://schemas.microsoft.com/office/powerpoint/2010/main" val="57249594"/>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E8E8D-1638-D341-8695-FE42C2CA17D1}"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4A045-3C37-7B4C-8F2F-AF709231A523}" type="slidenum">
              <a:rPr lang="en-US" smtClean="0"/>
              <a:t>‹#›</a:t>
            </a:fld>
            <a:endParaRPr lang="en-US"/>
          </a:p>
        </p:txBody>
      </p:sp>
    </p:spTree>
    <p:extLst>
      <p:ext uri="{BB962C8B-B14F-4D97-AF65-F5344CB8AC3E}">
        <p14:creationId xmlns:p14="http://schemas.microsoft.com/office/powerpoint/2010/main" val="2327359942"/>
      </p:ext>
    </p:extLst>
  </p:cSld>
  <p:clrMap bg1="lt1" tx1="dk1" bg2="lt2" tx2="dk2" accent1="accent1" accent2="accent2" accent3="accent3" accent4="accent4" accent5="accent5" accent6="accent6" hlink="hlink" folHlink="folHlink"/>
  <p:sldLayoutIdLst>
    <p:sldLayoutId id="21474837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E24E3-331C-384F-BC1F-0EE3703CF239}"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DBC46-0774-0C43-920A-E704BFA0041A}" type="slidenum">
              <a:rPr lang="en-US" smtClean="0"/>
              <a:t>‹#›</a:t>
            </a:fld>
            <a:endParaRPr lang="en-US"/>
          </a:p>
        </p:txBody>
      </p:sp>
    </p:spTree>
    <p:extLst>
      <p:ext uri="{BB962C8B-B14F-4D97-AF65-F5344CB8AC3E}">
        <p14:creationId xmlns:p14="http://schemas.microsoft.com/office/powerpoint/2010/main" val="1830319078"/>
      </p:ext>
    </p:extLst>
  </p:cSld>
  <p:clrMap bg1="lt1" tx1="dk1" bg2="lt2" tx2="dk2" accent1="accent1" accent2="accent2" accent3="accent3" accent4="accent4" accent5="accent5" accent6="accent6" hlink="hlink" folHlink="folHlink"/>
  <p:sldLayoutIdLst>
    <p:sldLayoutId id="214748375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A295D-701D-1B42-B328-BB1CBDC7E506}"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1E55F-7DE7-1148-94EF-7D6A58B36C9B}" type="slidenum">
              <a:rPr lang="en-US" smtClean="0"/>
              <a:t>‹#›</a:t>
            </a:fld>
            <a:endParaRPr lang="en-US"/>
          </a:p>
        </p:txBody>
      </p:sp>
    </p:spTree>
    <p:extLst>
      <p:ext uri="{BB962C8B-B14F-4D97-AF65-F5344CB8AC3E}">
        <p14:creationId xmlns:p14="http://schemas.microsoft.com/office/powerpoint/2010/main" val="321656902"/>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BBEDF-2CD0-B846-BC4B-E714AB85C9B0}"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E6045-3037-834B-8568-8D452D920188}" type="slidenum">
              <a:rPr lang="en-US" smtClean="0"/>
              <a:t>‹#›</a:t>
            </a:fld>
            <a:endParaRPr lang="en-US"/>
          </a:p>
        </p:txBody>
      </p:sp>
    </p:spTree>
    <p:extLst>
      <p:ext uri="{BB962C8B-B14F-4D97-AF65-F5344CB8AC3E}">
        <p14:creationId xmlns:p14="http://schemas.microsoft.com/office/powerpoint/2010/main" val="1895467724"/>
      </p:ext>
    </p:extLst>
  </p:cSld>
  <p:clrMap bg1="lt1" tx1="dk1" bg2="lt2" tx2="dk2" accent1="accent1" accent2="accent2" accent3="accent3" accent4="accent4" accent5="accent5" accent6="accent6" hlink="hlink" folHlink="folHlink"/>
  <p:sldLayoutIdLst>
    <p:sldLayoutId id="21474837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5D698-FCEF-D944-BF4E-7E1B0567C203}"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2297B-99C6-B44F-99C5-5E50A5D53434}" type="slidenum">
              <a:rPr lang="en-US" smtClean="0"/>
              <a:t>‹#›</a:t>
            </a:fld>
            <a:endParaRPr lang="en-US"/>
          </a:p>
        </p:txBody>
      </p:sp>
    </p:spTree>
    <p:extLst>
      <p:ext uri="{BB962C8B-B14F-4D97-AF65-F5344CB8AC3E}">
        <p14:creationId xmlns:p14="http://schemas.microsoft.com/office/powerpoint/2010/main" val="2591716438"/>
      </p:ext>
    </p:extLst>
  </p:cSld>
  <p:clrMap bg1="lt1" tx1="dk1" bg2="lt2" tx2="dk2" accent1="accent1" accent2="accent2" accent3="accent3" accent4="accent4" accent5="accent5" accent6="accent6" hlink="hlink" folHlink="folHlink"/>
  <p:sldLayoutIdLst>
    <p:sldLayoutId id="21474837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F1CFC-F84B-C047-9F19-612EDCF8794C}"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28221-8AB2-7342-A6C5-02D805025378}" type="slidenum">
              <a:rPr lang="en-US" smtClean="0"/>
              <a:t>‹#›</a:t>
            </a:fld>
            <a:endParaRPr lang="en-US"/>
          </a:p>
        </p:txBody>
      </p:sp>
    </p:spTree>
    <p:extLst>
      <p:ext uri="{BB962C8B-B14F-4D97-AF65-F5344CB8AC3E}">
        <p14:creationId xmlns:p14="http://schemas.microsoft.com/office/powerpoint/2010/main" val="3178628154"/>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75100-6628-244F-931B-47FE66E47462}"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20C47-3BCC-3C4E-855A-DF51C5C32DC8}" type="slidenum">
              <a:rPr lang="en-US" smtClean="0"/>
              <a:t>‹#›</a:t>
            </a:fld>
            <a:endParaRPr lang="en-US"/>
          </a:p>
        </p:txBody>
      </p:sp>
    </p:spTree>
    <p:extLst>
      <p:ext uri="{BB962C8B-B14F-4D97-AF65-F5344CB8AC3E}">
        <p14:creationId xmlns:p14="http://schemas.microsoft.com/office/powerpoint/2010/main" val="425686119"/>
      </p:ext>
    </p:extLst>
  </p:cSld>
  <p:clrMap bg1="lt1" tx1="dk1" bg2="lt2" tx2="dk2" accent1="accent1" accent2="accent2" accent3="accent3" accent4="accent4" accent5="accent5" accent6="accent6" hlink="hlink" folHlink="folHlink"/>
  <p:sldLayoutIdLst>
    <p:sldLayoutId id="21474837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14EB6-9BF0-764C-A7C3-C88B2BF8358A}"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1C87-938E-E94D-A51C-2BB8FA0CBBAC}" type="slidenum">
              <a:rPr lang="en-US" smtClean="0"/>
              <a:t>‹#›</a:t>
            </a:fld>
            <a:endParaRPr lang="en-US"/>
          </a:p>
        </p:txBody>
      </p:sp>
    </p:spTree>
    <p:extLst>
      <p:ext uri="{BB962C8B-B14F-4D97-AF65-F5344CB8AC3E}">
        <p14:creationId xmlns:p14="http://schemas.microsoft.com/office/powerpoint/2010/main" val="2533340934"/>
      </p:ext>
    </p:extLst>
  </p:cSld>
  <p:clrMap bg1="lt1" tx1="dk1" bg2="lt2" tx2="dk2" accent1="accent1" accent2="accent2" accent3="accent3" accent4="accent4" accent5="accent5" accent6="accent6" hlink="hlink" folHlink="folHlink"/>
  <p:sldLayoutIdLst>
    <p:sldLayoutId id="21474837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B17789-E4E4-6345-9668-9BE592B114DD}"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2C170-6950-BE47-8712-D29B55042906}" type="slidenum">
              <a:rPr lang="en-US" smtClean="0"/>
              <a:t>‹#›</a:t>
            </a:fld>
            <a:endParaRPr lang="en-US"/>
          </a:p>
        </p:txBody>
      </p:sp>
    </p:spTree>
    <p:extLst>
      <p:ext uri="{BB962C8B-B14F-4D97-AF65-F5344CB8AC3E}">
        <p14:creationId xmlns:p14="http://schemas.microsoft.com/office/powerpoint/2010/main" val="2285327414"/>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18D85-87C3-B34A-9B04-3DF6C86B09A0}"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CA09C-6E01-F845-AEF4-6B6229AA6A3E}" type="slidenum">
              <a:rPr lang="en-US" smtClean="0"/>
              <a:t>‹#›</a:t>
            </a:fld>
            <a:endParaRPr lang="en-US"/>
          </a:p>
        </p:txBody>
      </p:sp>
    </p:spTree>
    <p:extLst>
      <p:ext uri="{BB962C8B-B14F-4D97-AF65-F5344CB8AC3E}">
        <p14:creationId xmlns:p14="http://schemas.microsoft.com/office/powerpoint/2010/main" val="3373045283"/>
      </p:ext>
    </p:extLst>
  </p:cSld>
  <p:clrMap bg1="lt1" tx1="dk1" bg2="lt2" tx2="dk2" accent1="accent1" accent2="accent2" accent3="accent3" accent4="accent4" accent5="accent5" accent6="accent6" hlink="hlink" folHlink="folHlink"/>
  <p:sldLayoutIdLst>
    <p:sldLayoutId id="21474837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BDE8B-E76D-024B-940B-D8D61B35C756}"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C71B2-C6CB-814A-BDBF-A535A6C3702E}" type="slidenum">
              <a:rPr lang="en-US" smtClean="0"/>
              <a:t>‹#›</a:t>
            </a:fld>
            <a:endParaRPr lang="en-US"/>
          </a:p>
        </p:txBody>
      </p:sp>
    </p:spTree>
    <p:extLst>
      <p:ext uri="{BB962C8B-B14F-4D97-AF65-F5344CB8AC3E}">
        <p14:creationId xmlns:p14="http://schemas.microsoft.com/office/powerpoint/2010/main" val="1496970271"/>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2A9F0-8AD4-9A47-8CA3-5FF19ADC63FD}"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8C093-BA7C-A340-90CD-CC1FDE0FC940}" type="slidenum">
              <a:rPr lang="en-US" smtClean="0"/>
              <a:t>‹#›</a:t>
            </a:fld>
            <a:endParaRPr lang="en-US"/>
          </a:p>
        </p:txBody>
      </p:sp>
    </p:spTree>
    <p:extLst>
      <p:ext uri="{BB962C8B-B14F-4D97-AF65-F5344CB8AC3E}">
        <p14:creationId xmlns:p14="http://schemas.microsoft.com/office/powerpoint/2010/main" val="2249716252"/>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F2B6C-81C0-E241-851E-85BC3B7D2089}"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66BAE-DCAD-2C4E-87BA-5CB342C6810E}" type="slidenum">
              <a:rPr lang="en-US" smtClean="0"/>
              <a:t>‹#›</a:t>
            </a:fld>
            <a:endParaRPr lang="en-US"/>
          </a:p>
        </p:txBody>
      </p:sp>
    </p:spTree>
    <p:extLst>
      <p:ext uri="{BB962C8B-B14F-4D97-AF65-F5344CB8AC3E}">
        <p14:creationId xmlns:p14="http://schemas.microsoft.com/office/powerpoint/2010/main" val="4180475116"/>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A20F6-5765-114B-AFBE-193400D9684B}"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05D68-77A3-F249-8C71-038A2A9E3406}" type="slidenum">
              <a:rPr lang="en-US" smtClean="0"/>
              <a:t>‹#›</a:t>
            </a:fld>
            <a:endParaRPr lang="en-US"/>
          </a:p>
        </p:txBody>
      </p:sp>
    </p:spTree>
    <p:extLst>
      <p:ext uri="{BB962C8B-B14F-4D97-AF65-F5344CB8AC3E}">
        <p14:creationId xmlns:p14="http://schemas.microsoft.com/office/powerpoint/2010/main" val="4051474468"/>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D9B16-E7E3-6744-A937-3B5B79C47DEA}"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F5F23-0C3B-B84F-A86B-600F827C0773}" type="slidenum">
              <a:rPr lang="en-US" smtClean="0"/>
              <a:t>‹#›</a:t>
            </a:fld>
            <a:endParaRPr lang="en-US"/>
          </a:p>
        </p:txBody>
      </p:sp>
    </p:spTree>
    <p:extLst>
      <p:ext uri="{BB962C8B-B14F-4D97-AF65-F5344CB8AC3E}">
        <p14:creationId xmlns:p14="http://schemas.microsoft.com/office/powerpoint/2010/main" val="26470085"/>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24651-0DE3-4344-AA15-96A5F714744E}"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1B46D-0D55-B44A-B17D-BA590FFBAC67}" type="slidenum">
              <a:rPr lang="en-US" smtClean="0"/>
              <a:t>‹#›</a:t>
            </a:fld>
            <a:endParaRPr lang="en-US"/>
          </a:p>
        </p:txBody>
      </p:sp>
    </p:spTree>
    <p:extLst>
      <p:ext uri="{BB962C8B-B14F-4D97-AF65-F5344CB8AC3E}">
        <p14:creationId xmlns:p14="http://schemas.microsoft.com/office/powerpoint/2010/main" val="1556747149"/>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26CFC-857D-534F-ADD9-F94C7C6F1626}"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3053B-EE10-B34D-9D3C-2DB674E40616}" type="slidenum">
              <a:rPr lang="en-US" smtClean="0"/>
              <a:t>‹#›</a:t>
            </a:fld>
            <a:endParaRPr lang="en-US"/>
          </a:p>
        </p:txBody>
      </p:sp>
    </p:spTree>
    <p:extLst>
      <p:ext uri="{BB962C8B-B14F-4D97-AF65-F5344CB8AC3E}">
        <p14:creationId xmlns:p14="http://schemas.microsoft.com/office/powerpoint/2010/main" val="3120271693"/>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29D60-ADA6-1A47-829A-0A1A5370279E}"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101FF-5A8F-7449-804B-66BBA4CEDF04}" type="slidenum">
              <a:rPr lang="en-US" smtClean="0"/>
              <a:t>‹#›</a:t>
            </a:fld>
            <a:endParaRPr lang="en-US"/>
          </a:p>
        </p:txBody>
      </p:sp>
    </p:spTree>
    <p:extLst>
      <p:ext uri="{BB962C8B-B14F-4D97-AF65-F5344CB8AC3E}">
        <p14:creationId xmlns:p14="http://schemas.microsoft.com/office/powerpoint/2010/main" val="1916878921"/>
      </p:ext>
    </p:extLst>
  </p:cSld>
  <p:clrMap bg1="lt1" tx1="dk1" bg2="lt2" tx2="dk2" accent1="accent1" accent2="accent2" accent3="accent3" accent4="accent4" accent5="accent5" accent6="accent6" hlink="hlink" folHlink="folHlink"/>
  <p:sldLayoutIdLst>
    <p:sldLayoutId id="21474837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B66AB-3C71-FB4C-97E8-A7B51A180502}"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A7351-A3D8-5644-A114-B4A172D146A0}" type="slidenum">
              <a:rPr lang="en-US" smtClean="0"/>
              <a:t>‹#›</a:t>
            </a:fld>
            <a:endParaRPr lang="en-US"/>
          </a:p>
        </p:txBody>
      </p:sp>
    </p:spTree>
    <p:extLst>
      <p:ext uri="{BB962C8B-B14F-4D97-AF65-F5344CB8AC3E}">
        <p14:creationId xmlns:p14="http://schemas.microsoft.com/office/powerpoint/2010/main" val="2220685589"/>
      </p:ext>
    </p:extLst>
  </p:cSld>
  <p:clrMap bg1="lt1" tx1="dk1" bg2="lt2" tx2="dk2" accent1="accent1" accent2="accent2" accent3="accent3" accent4="accent4" accent5="accent5" accent6="accent6" hlink="hlink" folHlink="folHlink"/>
  <p:sldLayoutIdLst>
    <p:sldLayoutId id="214748378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10280-960C-5C44-AB4E-5D730E3C6B9F}"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BD674-C3EF-F443-AE4C-D7BAC444D7F0}" type="slidenum">
              <a:rPr lang="en-US" smtClean="0"/>
              <a:t>‹#›</a:t>
            </a:fld>
            <a:endParaRPr lang="en-US"/>
          </a:p>
        </p:txBody>
      </p:sp>
    </p:spTree>
    <p:extLst>
      <p:ext uri="{BB962C8B-B14F-4D97-AF65-F5344CB8AC3E}">
        <p14:creationId xmlns:p14="http://schemas.microsoft.com/office/powerpoint/2010/main" val="4227234829"/>
      </p:ext>
    </p:extLst>
  </p:cSld>
  <p:clrMap bg1="lt1" tx1="dk1" bg2="lt2" tx2="dk2" accent1="accent1" accent2="accent2" accent3="accent3" accent4="accent4" accent5="accent5" accent6="accent6" hlink="hlink" folHlink="folHlink"/>
  <p:sldLayoutIdLst>
    <p:sldLayoutId id="214748379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9F6A87-64EA-0045-92BF-D1C2A740BA3F}"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601A6-306C-584A-AF59-5835F48FD725}" type="slidenum">
              <a:rPr lang="en-US" smtClean="0"/>
              <a:t>‹#›</a:t>
            </a:fld>
            <a:endParaRPr lang="en-US"/>
          </a:p>
        </p:txBody>
      </p:sp>
    </p:spTree>
    <p:extLst>
      <p:ext uri="{BB962C8B-B14F-4D97-AF65-F5344CB8AC3E}">
        <p14:creationId xmlns:p14="http://schemas.microsoft.com/office/powerpoint/2010/main" val="874434692"/>
      </p:ext>
    </p:extLst>
  </p:cSld>
  <p:clrMap bg1="lt1" tx1="dk1" bg2="lt2" tx2="dk2" accent1="accent1" accent2="accent2" accent3="accent3" accent4="accent4" accent5="accent5" accent6="accent6" hlink="hlink" folHlink="folHlink"/>
  <p:sldLayoutIdLst>
    <p:sldLayoutId id="214748379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03D93-F989-6140-A230-7E310F9EFA5F}"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50F03-24B7-BD45-ADEB-7CDF1BD8E69A}" type="slidenum">
              <a:rPr lang="en-US" smtClean="0"/>
              <a:t>‹#›</a:t>
            </a:fld>
            <a:endParaRPr lang="en-US"/>
          </a:p>
        </p:txBody>
      </p:sp>
    </p:spTree>
    <p:extLst>
      <p:ext uri="{BB962C8B-B14F-4D97-AF65-F5344CB8AC3E}">
        <p14:creationId xmlns:p14="http://schemas.microsoft.com/office/powerpoint/2010/main" val="1653798732"/>
      </p:ext>
    </p:extLst>
  </p:cSld>
  <p:clrMap bg1="lt1" tx1="dk1" bg2="lt2" tx2="dk2" accent1="accent1" accent2="accent2" accent3="accent3" accent4="accent4" accent5="accent5" accent6="accent6" hlink="hlink" folHlink="folHlink"/>
  <p:sldLayoutIdLst>
    <p:sldLayoutId id="214748372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F5F84-F4AB-8147-8085-7F5119339EC6}"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CC57A-576A-D444-BC23-1B6D539EF2D3}" type="slidenum">
              <a:rPr lang="en-US" smtClean="0"/>
              <a:t>‹#›</a:t>
            </a:fld>
            <a:endParaRPr lang="en-US"/>
          </a:p>
        </p:txBody>
      </p:sp>
    </p:spTree>
    <p:extLst>
      <p:ext uri="{BB962C8B-B14F-4D97-AF65-F5344CB8AC3E}">
        <p14:creationId xmlns:p14="http://schemas.microsoft.com/office/powerpoint/2010/main" val="55132851"/>
      </p:ext>
    </p:extLst>
  </p:cSld>
  <p:clrMap bg1="lt1" tx1="dk1" bg2="lt2" tx2="dk2" accent1="accent1" accent2="accent2" accent3="accent3" accent4="accent4" accent5="accent5" accent6="accent6" hlink="hlink" folHlink="folHlink"/>
  <p:sldLayoutIdLst>
    <p:sldLayoutId id="214748379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67A9E-E4FD-BE4A-91A7-24BF269F7685}"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539D9-B9AF-2C4B-8308-523C74AADEB5}" type="slidenum">
              <a:rPr lang="en-US" smtClean="0"/>
              <a:t>‹#›</a:t>
            </a:fld>
            <a:endParaRPr lang="en-US"/>
          </a:p>
        </p:txBody>
      </p:sp>
    </p:spTree>
    <p:extLst>
      <p:ext uri="{BB962C8B-B14F-4D97-AF65-F5344CB8AC3E}">
        <p14:creationId xmlns:p14="http://schemas.microsoft.com/office/powerpoint/2010/main" val="4195566929"/>
      </p:ext>
    </p:extLst>
  </p:cSld>
  <p:clrMap bg1="lt1" tx1="dk1" bg2="lt2" tx2="dk2" accent1="accent1" accent2="accent2" accent3="accent3" accent4="accent4" accent5="accent5" accent6="accent6" hlink="hlink" folHlink="folHlink"/>
  <p:sldLayoutIdLst>
    <p:sldLayoutId id="214748379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74A63-3D71-439F-9E55-AC46A7BBE8C2}"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4"/>
          </p:nvPr>
        </p:nvSpPr>
        <p:spPr>
          <a:xfrm>
            <a:off x="3810000" y="6355080"/>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58860369-E60E-4826-82D5-62BAF830CD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78208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71B11-B0A9-46D9-98C1-EFD41CCE3C97}" type="datetime1">
              <a:rPr lang="en-US" smtClean="0">
                <a:solidFill>
                  <a:prstClr val="black">
                    <a:tint val="75000"/>
                  </a:prstClr>
                </a:solidFill>
              </a:rPr>
              <a:pPr/>
              <a:t>3/23/2018</a:t>
            </a:fld>
            <a:endParaRPr lang="en-US">
              <a:solidFill>
                <a:prstClr val="black">
                  <a:tint val="75000"/>
                </a:prstClr>
              </a:solidFill>
            </a:endParaRPr>
          </a:p>
        </p:txBody>
      </p:sp>
      <p:sp>
        <p:nvSpPr>
          <p:cNvPr id="7" name="Slide Number Placeholder 6"/>
          <p:cNvSpPr>
            <a:spLocks noGrp="1"/>
          </p:cNvSpPr>
          <p:nvPr>
            <p:ph type="sldNum" sz="quarter" idx="4"/>
          </p:nvPr>
        </p:nvSpPr>
        <p:spPr>
          <a:xfrm>
            <a:off x="3813048" y="6355080"/>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3EDEAED-1129-4C75-A4F9-FDB13B69EC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707328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2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fld id="{E3391F5E-29EC-4BDA-84C8-287471CF3C4B}" type="datetime1">
              <a:rPr lang="en-US" altLang="en-US">
                <a:ea typeface="ヒラギノ角ゴ Pro W3" pitchFamily="127" charset="-128"/>
              </a:rPr>
              <a:pPr fontAlgn="base">
                <a:spcBef>
                  <a:spcPct val="0"/>
                </a:spcBef>
                <a:spcAft>
                  <a:spcPct val="0"/>
                </a:spcAft>
                <a:defRPr/>
              </a:pPr>
              <a:t>3/23/2018</a:t>
            </a:fld>
            <a:endParaRPr lang="en-US" altLang="en-US" dirty="0">
              <a:ea typeface="ヒラギノ角ゴ Pro W3" pitchFamily="127"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564C89FD-2C91-4182-B5D1-38779D57742B}" type="slidenum">
              <a:rPr lang="en-US" altLang="en-US">
                <a:ea typeface="ヒラギノ角ゴ Pro W3" pitchFamily="127" charset="-128"/>
              </a:rPr>
              <a:pPr fontAlgn="base">
                <a:spcBef>
                  <a:spcPct val="0"/>
                </a:spcBef>
                <a:spcAft>
                  <a:spcPct val="0"/>
                </a:spcAft>
                <a:defRPr/>
              </a:pPr>
              <a:t>‹#›</a:t>
            </a:fld>
            <a:endParaRPr lang="en-US" altLang="en-US" dirty="0">
              <a:ea typeface="ヒラギノ角ゴ Pro W3" pitchFamily="127" charset="-128"/>
            </a:endParaRPr>
          </a:p>
        </p:txBody>
      </p:sp>
    </p:spTree>
    <p:extLst>
      <p:ext uri="{BB962C8B-B14F-4D97-AF65-F5344CB8AC3E}">
        <p14:creationId xmlns:p14="http://schemas.microsoft.com/office/powerpoint/2010/main" val="7297415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Lst>
  <p:hf sldNum="0" hdr="0" ftr="0" dt="0"/>
  <p:txStyles>
    <p:titleStyle>
      <a:lvl1pPr algn="ctr"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rtl="0" fontAlgn="base">
        <a:spcBef>
          <a:spcPct val="0"/>
        </a:spcBef>
        <a:spcAft>
          <a:spcPct val="0"/>
        </a:spcAft>
        <a:defRPr sz="4400">
          <a:solidFill>
            <a:schemeClr val="tx1"/>
          </a:solidFill>
          <a:latin typeface="Calibri" charset="0"/>
          <a:ea typeface="ヒラギノ角ゴ Pro W3" charset="0"/>
        </a:defRPr>
      </a:lvl6pPr>
      <a:lvl7pPr marL="914400" algn="ctr" rtl="0" fontAlgn="base">
        <a:spcBef>
          <a:spcPct val="0"/>
        </a:spcBef>
        <a:spcAft>
          <a:spcPct val="0"/>
        </a:spcAft>
        <a:defRPr sz="4400">
          <a:solidFill>
            <a:schemeClr val="tx1"/>
          </a:solidFill>
          <a:latin typeface="Calibri" charset="0"/>
          <a:ea typeface="ヒラギノ角ゴ Pro W3" charset="0"/>
        </a:defRPr>
      </a:lvl7pPr>
      <a:lvl8pPr marL="1371600" algn="ctr" rtl="0" fontAlgn="base">
        <a:spcBef>
          <a:spcPct val="0"/>
        </a:spcBef>
        <a:spcAft>
          <a:spcPct val="0"/>
        </a:spcAft>
        <a:defRPr sz="4400">
          <a:solidFill>
            <a:schemeClr val="tx1"/>
          </a:solidFill>
          <a:latin typeface="Calibri" charset="0"/>
          <a:ea typeface="ヒラギノ角ゴ Pro W3" charset="0"/>
        </a:defRPr>
      </a:lvl8pPr>
      <a:lvl9pPr marL="1828800" algn="ctr" rtl="0" fontAlgn="base">
        <a:spcBef>
          <a:spcPct val="0"/>
        </a:spcBef>
        <a:spcAft>
          <a:spcPct val="0"/>
        </a:spcAft>
        <a:defRPr sz="4400">
          <a:solidFill>
            <a:schemeClr val="tx1"/>
          </a:solidFill>
          <a:latin typeface="Calibri" charset="0"/>
          <a:ea typeface="ヒラギノ角ゴ Pro W3"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ヒラギノ角ゴ Pro W3" charset="0"/>
          <a:cs typeface="ヒラギノ角ゴ Pro W3"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9ECDF-46E4-D84A-A64B-136AFE141DD1}"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69B8E-EA0E-504E-AC4E-406CA1F53891}" type="slidenum">
              <a:rPr lang="en-US" smtClean="0"/>
              <a:t>‹#›</a:t>
            </a:fld>
            <a:endParaRPr lang="en-US"/>
          </a:p>
        </p:txBody>
      </p:sp>
    </p:spTree>
    <p:extLst>
      <p:ext uri="{BB962C8B-B14F-4D97-AF65-F5344CB8AC3E}">
        <p14:creationId xmlns:p14="http://schemas.microsoft.com/office/powerpoint/2010/main" val="1605586561"/>
      </p:ext>
    </p:extLst>
  </p:cSld>
  <p:clrMap bg1="lt1" tx1="dk1" bg2="lt2" tx2="dk2" accent1="accent1" accent2="accent2" accent3="accent3" accent4="accent4" accent5="accent5" accent6="accent6" hlink="hlink" folHlink="folHlink"/>
  <p:sldLayoutIdLst>
    <p:sldLayoutId id="2147483725" r:id="rId1"/>
    <p:sldLayoutId id="214748384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D1124-9D93-4948-8BB5-A490C58F9CF4}"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80491-A06E-5141-9203-2C66F3035114}" type="slidenum">
              <a:rPr lang="en-US" smtClean="0"/>
              <a:t>‹#›</a:t>
            </a:fld>
            <a:endParaRPr lang="en-US"/>
          </a:p>
        </p:txBody>
      </p:sp>
    </p:spTree>
    <p:extLst>
      <p:ext uri="{BB962C8B-B14F-4D97-AF65-F5344CB8AC3E}">
        <p14:creationId xmlns:p14="http://schemas.microsoft.com/office/powerpoint/2010/main" val="1347553333"/>
      </p:ext>
    </p:extLst>
  </p:cSld>
  <p:clrMap bg1="lt1" tx1="dk1" bg2="lt2" tx2="dk2" accent1="accent1" accent2="accent2" accent3="accent3" accent4="accent4" accent5="accent5" accent6="accent6" hlink="hlink" folHlink="folHlink"/>
  <p:sldLayoutIdLst>
    <p:sldLayoutId id="214748372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6EE4F-A698-0142-B750-C0A362D5DD88}"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DF4F-3B3E-DC40-B343-99D58C5FDBD6}" type="slidenum">
              <a:rPr lang="en-US" smtClean="0"/>
              <a:t>‹#›</a:t>
            </a:fld>
            <a:endParaRPr lang="en-US"/>
          </a:p>
        </p:txBody>
      </p:sp>
    </p:spTree>
    <p:extLst>
      <p:ext uri="{BB962C8B-B14F-4D97-AF65-F5344CB8AC3E}">
        <p14:creationId xmlns:p14="http://schemas.microsoft.com/office/powerpoint/2010/main" val="931889456"/>
      </p:ext>
    </p:extLst>
  </p:cSld>
  <p:clrMap bg1="lt1" tx1="dk1" bg2="lt2" tx2="dk2" accent1="accent1" accent2="accent2" accent3="accent3" accent4="accent4" accent5="accent5" accent6="accent6" hlink="hlink" folHlink="folHlink"/>
  <p:sldLayoutIdLst>
    <p:sldLayoutId id="214748372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6295E-612B-454D-9651-6555C9E483AD}"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70AF1-4CAB-8242-9F9B-DA023EB9A963}" type="slidenum">
              <a:rPr lang="en-US" smtClean="0"/>
              <a:t>‹#›</a:t>
            </a:fld>
            <a:endParaRPr lang="en-US"/>
          </a:p>
        </p:txBody>
      </p:sp>
    </p:spTree>
    <p:extLst>
      <p:ext uri="{BB962C8B-B14F-4D97-AF65-F5344CB8AC3E}">
        <p14:creationId xmlns:p14="http://schemas.microsoft.com/office/powerpoint/2010/main" val="3118942278"/>
      </p:ext>
    </p:extLst>
  </p:cSld>
  <p:clrMap bg1="lt1" tx1="dk1" bg2="lt2" tx2="dk2" accent1="accent1" accent2="accent2" accent3="accent3" accent4="accent4" accent5="accent5" accent6="accent6" hlink="hlink" folHlink="folHlink"/>
  <p:sldLayoutIdLst>
    <p:sldLayoutId id="214748373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5EF56-5D6F-AE48-A4D8-81A26943F746}" type="datetimeFigureOut">
              <a:rPr lang="en-US" smtClean="0"/>
              <a:t>3/23/2018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69BB2-FA88-C742-8CDC-7C0E02AF18C8}" type="slidenum">
              <a:rPr lang="en-US" smtClean="0"/>
              <a:t>‹#›</a:t>
            </a:fld>
            <a:endParaRPr lang="en-US"/>
          </a:p>
        </p:txBody>
      </p:sp>
    </p:spTree>
    <p:extLst>
      <p:ext uri="{BB962C8B-B14F-4D97-AF65-F5344CB8AC3E}">
        <p14:creationId xmlns:p14="http://schemas.microsoft.com/office/powerpoint/2010/main" val="2678094425"/>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67.xml"/><Relationship Id="rId4" Type="http://schemas.openxmlformats.org/officeDocument/2006/relationships/hyperlink" Target="https://www.hca.wa.gov/assets/program/FIMC-preliminary-first-year-findings.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file://localhost/Volumes/HAL/Moved%20User%20Folder/johnspitzer/Desktop/MMO%20Icons%20set%201.jpg" TargetMode="External"/><Relationship Id="rId7" Type="http://schemas.openxmlformats.org/officeDocument/2006/relationships/image" Target="file://localhost/Volumes/HAL/Moved%20User%20Folder/johnspitzer/Desktop/MMO%20Icons%20set%2013.jpg" TargetMode="External"/><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file://localhost/Volumes/HAL/Moved%20User%20Folder/johnspitzer/Desktop/MMO%20Icons%20set%2012.jpg" TargetMode="External"/><Relationship Id="rId10" Type="http://schemas.openxmlformats.org/officeDocument/2006/relationships/image" Target="../media/image69.jpeg"/><Relationship Id="rId4" Type="http://schemas.openxmlformats.org/officeDocument/2006/relationships/image" Target="../media/image66.jpeg"/><Relationship Id="rId9" Type="http://schemas.openxmlformats.org/officeDocument/2006/relationships/image" Target="file://localhost/Volumes/HAL/Moved%20User%20Folder/johnspitzer/Desktop/MMO%20Icons%20set%2014.jp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file://localhost/Volumes/HAL/Moved%20User%20Folder/johnspitzer/Desktop/State%20Slide%205.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3400" y="1371600"/>
            <a:ext cx="8229600" cy="3046988"/>
          </a:xfrm>
          <a:prstGeom prst="rect">
            <a:avLst/>
          </a:prstGeom>
          <a:noFill/>
        </p:spPr>
        <p:txBody>
          <a:bodyPr wrap="square" rtlCol="0">
            <a:spAutoFit/>
          </a:bodyPr>
          <a:lstStyle/>
          <a:p>
            <a:pPr algn="ctr"/>
            <a:r>
              <a:rPr lang="en-US" sz="4800" b="1" dirty="0">
                <a:solidFill>
                  <a:schemeClr val="tx1">
                    <a:lumMod val="65000"/>
                    <a:lumOff val="35000"/>
                  </a:schemeClr>
                </a:solidFill>
              </a:rPr>
              <a:t>Integrating Care in Washington to Drive Down Costs and Improve Health Measures</a:t>
            </a:r>
          </a:p>
          <a:p>
            <a:endParaRPr lang="en-US" sz="4800" b="1" dirty="0">
              <a:solidFill>
                <a:schemeClr val="tx1">
                  <a:lumMod val="65000"/>
                  <a:lumOff val="35000"/>
                </a:schemeClr>
              </a:solidFill>
            </a:endParaRPr>
          </a:p>
        </p:txBody>
      </p:sp>
    </p:spTree>
    <p:extLst>
      <p:ext uri="{BB962C8B-B14F-4D97-AF65-F5344CB8AC3E}">
        <p14:creationId xmlns:p14="http://schemas.microsoft.com/office/powerpoint/2010/main" val="2079976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0" y="381000"/>
            <a:ext cx="9372600" cy="1143000"/>
          </a:xfrm>
        </p:spPr>
        <p:txBody>
          <a:bodyPr>
            <a:noAutofit/>
          </a:bodyPr>
          <a:lstStyle/>
          <a:p>
            <a:pPr>
              <a:defRPr/>
            </a:pPr>
            <a:r>
              <a:rPr lang="en-US" altLang="en-US" sz="4000" b="1" dirty="0">
                <a:solidFill>
                  <a:srgbClr val="595959"/>
                </a:solidFill>
                <a:latin typeface="Lucida Sans" panose="020B0602030504020204" pitchFamily="34" charset="0"/>
                <a:cs typeface="Lucida Sans" panose="020B0602030504020204" pitchFamily="34" charset="0"/>
              </a:rPr>
              <a:t> </a:t>
            </a:r>
            <a:r>
              <a:rPr lang="en-US" altLang="en-US" sz="4000" b="1" dirty="0">
                <a:solidFill>
                  <a:srgbClr val="595959"/>
                </a:solidFill>
                <a:latin typeface="+mn-lt"/>
                <a:cs typeface="Lucida Sans" panose="020B0602030504020204" pitchFamily="34" charset="0"/>
              </a:rPr>
              <a:t>Services not included in MCO Contracts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1412591"/>
              </p:ext>
            </p:extLst>
          </p:nvPr>
        </p:nvGraphicFramePr>
        <p:xfrm>
          <a:off x="848372" y="1587824"/>
          <a:ext cx="7474443" cy="3854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0896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3352800"/>
            <a:ext cx="2362200" cy="1458861"/>
          </a:xfrm>
          <a:prstGeom prst="rect">
            <a:avLst/>
          </a:prstGeom>
          <a:noFill/>
        </p:spPr>
        <p:txBody>
          <a:bodyPr wrap="square" rtlCol="0">
            <a:spAutoFit/>
          </a:bodyPr>
          <a:lstStyle/>
          <a:p>
            <a:pPr algn="r" defTabSz="977900" fontAlgn="auto">
              <a:lnSpc>
                <a:spcPct val="90000"/>
              </a:lnSpc>
              <a:spcAft>
                <a:spcPct val="35000"/>
              </a:spcAft>
              <a:defRPr/>
            </a:pPr>
            <a:r>
              <a:rPr lang="en-US" sz="1400" dirty="0"/>
              <a:t>Better access to medical</a:t>
            </a:r>
            <a:br>
              <a:rPr lang="en-US" sz="1400" dirty="0"/>
            </a:br>
            <a:r>
              <a:rPr lang="en-US" sz="1400" dirty="0"/>
              <a:t>care for people living with</a:t>
            </a:r>
            <a:br>
              <a:rPr lang="en-US" sz="1400" dirty="0"/>
            </a:br>
            <a:r>
              <a:rPr lang="en-US" sz="1400" dirty="0"/>
              <a:t>chronic mental illness</a:t>
            </a:r>
          </a:p>
          <a:p>
            <a:pPr algn="r" defTabSz="977900" fontAlgn="auto">
              <a:lnSpc>
                <a:spcPct val="90000"/>
              </a:lnSpc>
              <a:spcAft>
                <a:spcPct val="35000"/>
              </a:spcAft>
              <a:defRPr/>
            </a:pPr>
            <a:r>
              <a:rPr lang="en-US" sz="1400" dirty="0"/>
              <a:t>Medical care embedded in</a:t>
            </a:r>
            <a:br>
              <a:rPr lang="en-US" sz="1400" dirty="0"/>
            </a:br>
            <a:r>
              <a:rPr lang="en-US" sz="1400" dirty="0"/>
              <a:t>behavioral health settings</a:t>
            </a:r>
          </a:p>
          <a:p>
            <a:endParaRPr lang="en-US" sz="1600" dirty="0"/>
          </a:p>
        </p:txBody>
      </p:sp>
      <p:sp>
        <p:nvSpPr>
          <p:cNvPr id="5" name="TextBox 4"/>
          <p:cNvSpPr txBox="1"/>
          <p:nvPr/>
        </p:nvSpPr>
        <p:spPr>
          <a:xfrm>
            <a:off x="1524000" y="5257800"/>
            <a:ext cx="3200400" cy="1083374"/>
          </a:xfrm>
          <a:prstGeom prst="rect">
            <a:avLst/>
          </a:prstGeom>
          <a:noFill/>
        </p:spPr>
        <p:txBody>
          <a:bodyPr wrap="square" rtlCol="0">
            <a:spAutoFit/>
          </a:bodyPr>
          <a:lstStyle/>
          <a:p>
            <a:pPr algn="ctr">
              <a:lnSpc>
                <a:spcPct val="90000"/>
              </a:lnSpc>
              <a:defRPr/>
            </a:pPr>
            <a:r>
              <a:rPr lang="en-US" sz="1400" dirty="0"/>
              <a:t>Better access to behavioral health care</a:t>
            </a:r>
            <a:br>
              <a:rPr lang="en-US" sz="1400" dirty="0"/>
            </a:br>
            <a:endParaRPr lang="en-US" sz="1400" dirty="0"/>
          </a:p>
          <a:p>
            <a:pPr algn="ctr">
              <a:lnSpc>
                <a:spcPct val="90000"/>
              </a:lnSpc>
              <a:defRPr/>
            </a:pPr>
            <a:r>
              <a:rPr lang="en-US" sz="1400" dirty="0"/>
              <a:t>Behavioral health embedded in</a:t>
            </a:r>
            <a:br>
              <a:rPr lang="en-US" sz="1400" dirty="0"/>
            </a:br>
            <a:r>
              <a:rPr lang="en-US" sz="1400" dirty="0"/>
              <a:t>primary care settings</a:t>
            </a:r>
          </a:p>
          <a:p>
            <a:pPr algn="ctr"/>
            <a:endParaRPr lang="en-US" sz="1400" dirty="0"/>
          </a:p>
        </p:txBody>
      </p:sp>
      <p:sp>
        <p:nvSpPr>
          <p:cNvPr id="6" name="TextBox 5"/>
          <p:cNvSpPr txBox="1"/>
          <p:nvPr/>
        </p:nvSpPr>
        <p:spPr>
          <a:xfrm>
            <a:off x="4572000" y="5257800"/>
            <a:ext cx="2590800" cy="954107"/>
          </a:xfrm>
          <a:prstGeom prst="rect">
            <a:avLst/>
          </a:prstGeom>
          <a:noFill/>
        </p:spPr>
        <p:txBody>
          <a:bodyPr wrap="square" rtlCol="0">
            <a:spAutoFit/>
          </a:bodyPr>
          <a:lstStyle/>
          <a:p>
            <a:pPr algn="ctr"/>
            <a:r>
              <a:rPr lang="en-US" sz="1400" dirty="0"/>
              <a:t>Strategic investment of total</a:t>
            </a:r>
            <a:br>
              <a:rPr lang="en-US" sz="1400" dirty="0"/>
            </a:br>
            <a:r>
              <a:rPr lang="en-US" sz="1400" dirty="0"/>
              <a:t>health care dollars to improve total outcomes and cost of care</a:t>
            </a:r>
          </a:p>
          <a:p>
            <a:pPr algn="ctr"/>
            <a:endParaRPr lang="en-US" sz="1400" dirty="0"/>
          </a:p>
        </p:txBody>
      </p:sp>
      <p:sp>
        <p:nvSpPr>
          <p:cNvPr id="7" name="TextBox 6"/>
          <p:cNvSpPr txBox="1"/>
          <p:nvPr/>
        </p:nvSpPr>
        <p:spPr>
          <a:xfrm>
            <a:off x="6629400" y="3402449"/>
            <a:ext cx="2362200" cy="1169551"/>
          </a:xfrm>
          <a:prstGeom prst="rect">
            <a:avLst/>
          </a:prstGeom>
          <a:noFill/>
        </p:spPr>
        <p:txBody>
          <a:bodyPr wrap="square" rtlCol="0">
            <a:spAutoFit/>
          </a:bodyPr>
          <a:lstStyle/>
          <a:p>
            <a:r>
              <a:rPr lang="en-US" sz="1400" dirty="0"/>
              <a:t>Better coordinated care through partnering with community providers; improved exchange of information</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1781"/>
          <a:stretch/>
        </p:blipFill>
        <p:spPr bwMode="auto">
          <a:xfrm>
            <a:off x="0" y="6293922"/>
            <a:ext cx="9144000" cy="56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553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3999" cy="686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376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278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1781"/>
          <a:stretch/>
        </p:blipFill>
        <p:spPr bwMode="auto">
          <a:xfrm>
            <a:off x="0" y="6293922"/>
            <a:ext cx="9144000" cy="56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419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1781"/>
          <a:stretch/>
        </p:blipFill>
        <p:spPr bwMode="auto">
          <a:xfrm>
            <a:off x="0" y="6293922"/>
            <a:ext cx="9144000" cy="56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162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1533305399"/>
              </p:ext>
            </p:extLst>
          </p:nvPr>
        </p:nvGraphicFramePr>
        <p:xfrm>
          <a:off x="457200" y="1900237"/>
          <a:ext cx="8229600" cy="3890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91781"/>
          <a:stretch/>
        </p:blipFill>
        <p:spPr bwMode="auto">
          <a:xfrm>
            <a:off x="0" y="6293922"/>
            <a:ext cx="9144000" cy="56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019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3999" cy="686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91200" y="1143000"/>
            <a:ext cx="2743199" cy="800219"/>
          </a:xfrm>
          <a:prstGeom prst="rect">
            <a:avLst/>
          </a:prstGeom>
          <a:noFill/>
        </p:spPr>
        <p:txBody>
          <a:bodyPr wrap="square" rtlCol="0">
            <a:spAutoFit/>
          </a:bodyPr>
          <a:lstStyle/>
          <a:p>
            <a:pPr lvl="0"/>
            <a:r>
              <a:rPr lang="en-US" sz="1600" b="1" dirty="0">
                <a:solidFill>
                  <a:schemeClr val="tx1">
                    <a:lumMod val="65000"/>
                    <a:lumOff val="35000"/>
                  </a:schemeClr>
                </a:solidFill>
              </a:rPr>
              <a:t>20 Community Health Centers with more than 130 clinics</a:t>
            </a:r>
          </a:p>
          <a:p>
            <a:endParaRPr lang="en-US" sz="1400" dirty="0"/>
          </a:p>
        </p:txBody>
      </p:sp>
      <p:sp>
        <p:nvSpPr>
          <p:cNvPr id="4" name="TextBox 3"/>
          <p:cNvSpPr txBox="1"/>
          <p:nvPr/>
        </p:nvSpPr>
        <p:spPr>
          <a:xfrm>
            <a:off x="5792190" y="1922437"/>
            <a:ext cx="3124200" cy="800219"/>
          </a:xfrm>
          <a:prstGeom prst="rect">
            <a:avLst/>
          </a:prstGeom>
          <a:noFill/>
        </p:spPr>
        <p:txBody>
          <a:bodyPr wrap="square" rtlCol="0">
            <a:spAutoFit/>
          </a:bodyPr>
          <a:lstStyle/>
          <a:p>
            <a:pPr lvl="0"/>
            <a:r>
              <a:rPr lang="en-US" sz="1600" b="1" dirty="0">
                <a:solidFill>
                  <a:schemeClr val="tx1">
                    <a:lumMod val="65000"/>
                    <a:lumOff val="35000"/>
                  </a:schemeClr>
                </a:solidFill>
              </a:rPr>
              <a:t>More than 2,500</a:t>
            </a:r>
            <a:br>
              <a:rPr lang="en-US" sz="1600" b="1" dirty="0">
                <a:solidFill>
                  <a:schemeClr val="tx1">
                    <a:lumMod val="65000"/>
                    <a:lumOff val="35000"/>
                  </a:schemeClr>
                </a:solidFill>
              </a:rPr>
            </a:br>
            <a:r>
              <a:rPr lang="en-US" sz="1600" b="1" dirty="0">
                <a:solidFill>
                  <a:schemeClr val="tx1">
                    <a:lumMod val="65000"/>
                    <a:lumOff val="35000"/>
                  </a:schemeClr>
                </a:solidFill>
              </a:rPr>
              <a:t>Primary Care Providers</a:t>
            </a:r>
          </a:p>
          <a:p>
            <a:endParaRPr lang="en-US" sz="1400" dirty="0"/>
          </a:p>
        </p:txBody>
      </p:sp>
      <p:sp>
        <p:nvSpPr>
          <p:cNvPr id="5" name="TextBox 4"/>
          <p:cNvSpPr txBox="1"/>
          <p:nvPr/>
        </p:nvSpPr>
        <p:spPr>
          <a:xfrm>
            <a:off x="5792190" y="2756303"/>
            <a:ext cx="3124200" cy="800219"/>
          </a:xfrm>
          <a:prstGeom prst="rect">
            <a:avLst/>
          </a:prstGeom>
          <a:noFill/>
        </p:spPr>
        <p:txBody>
          <a:bodyPr wrap="square" rtlCol="0">
            <a:spAutoFit/>
          </a:bodyPr>
          <a:lstStyle/>
          <a:p>
            <a:pPr lvl="0"/>
            <a:r>
              <a:rPr lang="en-US" sz="1600" b="1" dirty="0">
                <a:solidFill>
                  <a:schemeClr val="tx1">
                    <a:lumMod val="65000"/>
                    <a:lumOff val="35000"/>
                  </a:schemeClr>
                </a:solidFill>
              </a:rPr>
              <a:t>More than 14,000</a:t>
            </a:r>
            <a:br>
              <a:rPr lang="en-US" sz="1600" b="1" dirty="0">
                <a:solidFill>
                  <a:schemeClr val="tx1">
                    <a:lumMod val="65000"/>
                    <a:lumOff val="35000"/>
                  </a:schemeClr>
                </a:solidFill>
              </a:rPr>
            </a:br>
            <a:r>
              <a:rPr lang="en-US" sz="1600" b="1" dirty="0">
                <a:solidFill>
                  <a:schemeClr val="tx1">
                    <a:lumMod val="65000"/>
                    <a:lumOff val="35000"/>
                  </a:schemeClr>
                </a:solidFill>
              </a:rPr>
              <a:t>Contracted Specialists</a:t>
            </a:r>
          </a:p>
          <a:p>
            <a:endParaRPr lang="en-US" sz="1400" dirty="0"/>
          </a:p>
        </p:txBody>
      </p:sp>
      <p:sp>
        <p:nvSpPr>
          <p:cNvPr id="6" name="TextBox 5"/>
          <p:cNvSpPr txBox="1"/>
          <p:nvPr/>
        </p:nvSpPr>
        <p:spPr>
          <a:xfrm>
            <a:off x="5791200" y="3573345"/>
            <a:ext cx="3124200" cy="800219"/>
          </a:xfrm>
          <a:prstGeom prst="rect">
            <a:avLst/>
          </a:prstGeom>
          <a:noFill/>
        </p:spPr>
        <p:txBody>
          <a:bodyPr wrap="square" rtlCol="0">
            <a:spAutoFit/>
          </a:bodyPr>
          <a:lstStyle/>
          <a:p>
            <a:pPr lvl="0"/>
            <a:r>
              <a:rPr lang="en-US" sz="1600" b="1" dirty="0">
                <a:solidFill>
                  <a:schemeClr val="tx1">
                    <a:lumMod val="65000"/>
                    <a:lumOff val="35000"/>
                  </a:schemeClr>
                </a:solidFill>
              </a:rPr>
              <a:t>Behavioral Health Network</a:t>
            </a:r>
            <a:br>
              <a:rPr lang="en-US" sz="1600" b="1" dirty="0">
                <a:solidFill>
                  <a:schemeClr val="tx1">
                    <a:lumMod val="65000"/>
                    <a:lumOff val="35000"/>
                  </a:schemeClr>
                </a:solidFill>
              </a:rPr>
            </a:br>
            <a:r>
              <a:rPr lang="en-US" sz="1600" b="1" dirty="0">
                <a:solidFill>
                  <a:schemeClr val="tx1">
                    <a:lumMod val="65000"/>
                    <a:lumOff val="35000"/>
                  </a:schemeClr>
                </a:solidFill>
              </a:rPr>
              <a:t>state wide</a:t>
            </a:r>
          </a:p>
          <a:p>
            <a:endParaRPr lang="en-US" sz="1400" dirty="0"/>
          </a:p>
        </p:txBody>
      </p:sp>
      <p:sp>
        <p:nvSpPr>
          <p:cNvPr id="7" name="TextBox 6"/>
          <p:cNvSpPr txBox="1"/>
          <p:nvPr/>
        </p:nvSpPr>
        <p:spPr>
          <a:xfrm>
            <a:off x="5814951" y="4495800"/>
            <a:ext cx="3124200" cy="553998"/>
          </a:xfrm>
          <a:prstGeom prst="rect">
            <a:avLst/>
          </a:prstGeom>
          <a:noFill/>
        </p:spPr>
        <p:txBody>
          <a:bodyPr wrap="square" rtlCol="0">
            <a:spAutoFit/>
          </a:bodyPr>
          <a:lstStyle/>
          <a:p>
            <a:pPr lvl="0"/>
            <a:r>
              <a:rPr lang="en-US" sz="1600" b="1" dirty="0">
                <a:solidFill>
                  <a:schemeClr val="tx1">
                    <a:lumMod val="65000"/>
                    <a:lumOff val="35000"/>
                  </a:schemeClr>
                </a:solidFill>
              </a:rPr>
              <a:t>More than 100 hospitals</a:t>
            </a:r>
          </a:p>
          <a:p>
            <a:endParaRPr lang="en-US" sz="1400" dirty="0"/>
          </a:p>
        </p:txBody>
      </p:sp>
      <p:sp>
        <p:nvSpPr>
          <p:cNvPr id="8" name="TextBox 7"/>
          <p:cNvSpPr txBox="1"/>
          <p:nvPr/>
        </p:nvSpPr>
        <p:spPr>
          <a:xfrm>
            <a:off x="5852556" y="5410200"/>
            <a:ext cx="3124200" cy="553998"/>
          </a:xfrm>
          <a:prstGeom prst="rect">
            <a:avLst/>
          </a:prstGeom>
          <a:noFill/>
        </p:spPr>
        <p:txBody>
          <a:bodyPr wrap="square" rtlCol="0">
            <a:spAutoFit/>
          </a:bodyPr>
          <a:lstStyle/>
          <a:p>
            <a:pPr lvl="0"/>
            <a:r>
              <a:rPr lang="en-US" sz="1600" b="1" dirty="0">
                <a:solidFill>
                  <a:schemeClr val="tx1">
                    <a:lumMod val="65000"/>
                    <a:lumOff val="35000"/>
                  </a:schemeClr>
                </a:solidFill>
              </a:rPr>
              <a:t>Presence in 37 of 39 counties</a:t>
            </a:r>
          </a:p>
          <a:p>
            <a:endParaRPr lang="en-US" sz="1400" dirty="0"/>
          </a:p>
        </p:txBody>
      </p:sp>
      <p:sp>
        <p:nvSpPr>
          <p:cNvPr id="9" name="TextBox 8"/>
          <p:cNvSpPr txBox="1"/>
          <p:nvPr/>
        </p:nvSpPr>
        <p:spPr>
          <a:xfrm>
            <a:off x="685800" y="4856202"/>
            <a:ext cx="3124200" cy="800219"/>
          </a:xfrm>
          <a:prstGeom prst="rect">
            <a:avLst/>
          </a:prstGeom>
          <a:noFill/>
        </p:spPr>
        <p:txBody>
          <a:bodyPr wrap="square" rtlCol="0">
            <a:spAutoFit/>
          </a:bodyPr>
          <a:lstStyle/>
          <a:p>
            <a:pPr lvl="0"/>
            <a:r>
              <a:rPr lang="en-US" sz="1600" b="1" dirty="0">
                <a:solidFill>
                  <a:schemeClr val="tx1">
                    <a:lumMod val="65000"/>
                    <a:lumOff val="35000"/>
                  </a:schemeClr>
                </a:solidFill>
              </a:rPr>
              <a:t>Southwest Washington</a:t>
            </a:r>
          </a:p>
          <a:p>
            <a:pPr lvl="0"/>
            <a:r>
              <a:rPr lang="en-US" sz="1600" b="1" dirty="0">
                <a:solidFill>
                  <a:schemeClr val="tx1">
                    <a:lumMod val="65000"/>
                    <a:lumOff val="35000"/>
                  </a:schemeClr>
                </a:solidFill>
              </a:rPr>
              <a:t>IMC Region</a:t>
            </a:r>
          </a:p>
          <a:p>
            <a:endParaRPr lang="en-US" sz="1400" dirty="0"/>
          </a:p>
        </p:txBody>
      </p:sp>
    </p:spTree>
    <p:extLst>
      <p:ext uri="{BB962C8B-B14F-4D97-AF65-F5344CB8AC3E}">
        <p14:creationId xmlns:p14="http://schemas.microsoft.com/office/powerpoint/2010/main" val="258748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46980" b="-46980"/>
          <a:stretch/>
        </p:blipFill>
        <p:spPr bwMode="auto">
          <a:xfrm>
            <a:off x="0" y="0"/>
            <a:ext cx="13439775" cy="1008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6" name="Content Placeholder 4"/>
          <p:cNvSpPr>
            <a:spLocks noGrp="1"/>
          </p:cNvSpPr>
          <p:nvPr>
            <p:ph idx="1"/>
          </p:nvPr>
        </p:nvSpPr>
        <p:spPr>
          <a:xfrm>
            <a:off x="533400" y="1096962"/>
            <a:ext cx="8229600" cy="4922838"/>
          </a:xfrm>
        </p:spPr>
        <p:txBody>
          <a:bodyPr/>
          <a:lstStyle/>
          <a:p>
            <a:r>
              <a:rPr lang="en-US" altLang="en-US" sz="1800" dirty="0">
                <a:ea typeface="ヒラギノ角ゴ Pro W3" pitchFamily="127" charset="-128"/>
              </a:rPr>
              <a:t>Integrated financing is a fundamental step to support clinical integration at the practice level.</a:t>
            </a:r>
          </a:p>
          <a:p>
            <a:r>
              <a:rPr lang="en-US" altLang="en-US" sz="1800" dirty="0">
                <a:ea typeface="ヒラギノ角ゴ Pro W3" pitchFamily="127" charset="-128"/>
              </a:rPr>
              <a:t>Strong evidence supporting integrated care delivery to effectively address co-morbid conditions and deliver holistic care.</a:t>
            </a:r>
          </a:p>
          <a:p>
            <a:pPr lvl="1"/>
            <a:r>
              <a:rPr lang="en-US" altLang="en-US" sz="1600" dirty="0">
                <a:ea typeface="ヒラギノ角ゴ Pro W3" pitchFamily="127" charset="-128"/>
              </a:rPr>
              <a:t>Almost 75% of Medicaid enrollees with significant MH and SUD had at least one chronic health condition</a:t>
            </a:r>
          </a:p>
          <a:p>
            <a:pPr lvl="1"/>
            <a:r>
              <a:rPr lang="en-US" altLang="en-US" sz="1600" dirty="0">
                <a:ea typeface="ヒラギノ角ゴ Pro W3" pitchFamily="127" charset="-128"/>
              </a:rPr>
              <a:t>29% of adults with medical conditions have mental health disorders</a:t>
            </a:r>
          </a:p>
          <a:p>
            <a:pPr lvl="1"/>
            <a:r>
              <a:rPr lang="en-US" altLang="en-US" sz="1600" dirty="0">
                <a:ea typeface="ヒラギノ角ゴ Pro W3" pitchFamily="127" charset="-128"/>
              </a:rPr>
              <a:t>Americans with major mental illness die 14 to 32 years earlier than the general population, often due to untreated physical health conditions</a:t>
            </a:r>
          </a:p>
          <a:p>
            <a:r>
              <a:rPr lang="en-US" altLang="en-US" sz="1800" dirty="0">
                <a:ea typeface="ヒラギノ角ゴ Pro W3" pitchFamily="127" charset="-128"/>
              </a:rPr>
              <a:t>Clients can access the full complement of coordinated medical and behavioral health care services and supports, through a single MCO.</a:t>
            </a:r>
          </a:p>
          <a:p>
            <a:r>
              <a:rPr lang="en-US" altLang="en-US" sz="1800" dirty="0">
                <a:ea typeface="ヒラギノ角ゴ Pro W3" pitchFamily="127" charset="-128"/>
              </a:rPr>
              <a:t>In SW WA, 10 of 19 outcomes measured in the first year showed statistically significant improvement, relative to other regions. (</a:t>
            </a:r>
            <a:r>
              <a:rPr lang="en-US" altLang="en-US" sz="1800" dirty="0">
                <a:ea typeface="ヒラギノ角ゴ Pro W3" pitchFamily="127" charset="-128"/>
                <a:hlinkClick r:id="rId4"/>
              </a:rPr>
              <a:t>https://www.hca.wa.gov/assets/program/FIMC-preliminary-first-year-findings.pdf</a:t>
            </a:r>
            <a:r>
              <a:rPr lang="en-US" altLang="en-US" sz="1800" dirty="0">
                <a:ea typeface="ヒラギノ角ゴ Pro W3" pitchFamily="127" charset="-128"/>
              </a:rPr>
              <a:t>) </a:t>
            </a:r>
          </a:p>
          <a:p>
            <a:pPr>
              <a:buClr>
                <a:schemeClr val="tx2"/>
              </a:buClr>
            </a:pPr>
            <a:r>
              <a:rPr lang="en-US" altLang="en-US" sz="1800" dirty="0">
                <a:ea typeface="ヒラギノ角ゴ Pro W3" pitchFamily="127" charset="-128"/>
              </a:rPr>
              <a:t>MCO contracts require coordination with county-managed programs, criminal justice, long-term supports and services, tribal entities, etc. via an Allied System Coordination Plan.</a:t>
            </a:r>
          </a:p>
        </p:txBody>
      </p:sp>
    </p:spTree>
    <p:extLst>
      <p:ext uri="{BB962C8B-B14F-4D97-AF65-F5344CB8AC3E}">
        <p14:creationId xmlns:p14="http://schemas.microsoft.com/office/powerpoint/2010/main" val="3576958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
            <a:ext cx="9143999" cy="686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2"/>
          <p:cNvSpPr>
            <a:spLocks noGrp="1"/>
          </p:cNvSpPr>
          <p:nvPr>
            <p:ph idx="1"/>
          </p:nvPr>
        </p:nvSpPr>
        <p:spPr>
          <a:xfrm>
            <a:off x="533400" y="1371600"/>
            <a:ext cx="8229600" cy="4038600"/>
          </a:xfrm>
        </p:spPr>
        <p:txBody>
          <a:bodyPr/>
          <a:lstStyle/>
          <a:p>
            <a:pPr marL="0" indent="0">
              <a:buFont typeface="Arial" pitchFamily="34" charset="0"/>
              <a:buNone/>
              <a:defRPr/>
            </a:pPr>
            <a:r>
              <a:rPr lang="en-US" sz="2000" dirty="0"/>
              <a:t>For Apple Health Blind Disabled population, where we (CHPW) see greatest prevalence of BH conditions: </a:t>
            </a:r>
          </a:p>
          <a:p>
            <a:pPr>
              <a:buFont typeface="Arial" pitchFamily="34" charset="0"/>
              <a:buChar char="•"/>
              <a:defRPr/>
            </a:pPr>
            <a:r>
              <a:rPr lang="en-US" sz="2000" dirty="0"/>
              <a:t>Emergency room utilization rate decreased by 14%.</a:t>
            </a:r>
          </a:p>
          <a:p>
            <a:pPr>
              <a:buFont typeface="Arial" pitchFamily="34" charset="0"/>
              <a:buChar char="•"/>
              <a:defRPr/>
            </a:pPr>
            <a:r>
              <a:rPr lang="en-US" sz="2000" dirty="0"/>
              <a:t>Inpatient medical utilization rate dropped by 30%.</a:t>
            </a:r>
          </a:p>
          <a:p>
            <a:pPr marL="0" indent="0">
              <a:buFont typeface="Arial" pitchFamily="34" charset="0"/>
              <a:buNone/>
              <a:defRPr/>
            </a:pPr>
            <a:endParaRPr lang="en-US" sz="2000" dirty="0">
              <a:ea typeface="Calibri"/>
              <a:cs typeface="Times New Roman"/>
            </a:endParaRPr>
          </a:p>
          <a:p>
            <a:pPr marL="0" indent="0">
              <a:buFont typeface="Arial" pitchFamily="34" charset="0"/>
              <a:buNone/>
              <a:defRPr/>
            </a:pPr>
            <a:r>
              <a:rPr lang="en-US" sz="2000" b="1" dirty="0">
                <a:solidFill>
                  <a:srgbClr val="00B0F0"/>
                </a:solidFill>
                <a:ea typeface="Calibri"/>
                <a:cs typeface="Times New Roman"/>
              </a:rPr>
              <a:t>Measures show positive benefits for patients</a:t>
            </a:r>
            <a:r>
              <a:rPr lang="en-US" sz="2000" dirty="0">
                <a:solidFill>
                  <a:srgbClr val="B2D235"/>
                </a:solidFill>
                <a:ea typeface="Calibri"/>
                <a:cs typeface="Times New Roman"/>
              </a:rPr>
              <a:t>: </a:t>
            </a:r>
          </a:p>
          <a:p>
            <a:pPr>
              <a:spcBef>
                <a:spcPts val="0"/>
              </a:spcBef>
              <a:spcAft>
                <a:spcPts val="0"/>
              </a:spcAft>
              <a:buFont typeface="Arial" panose="020B0604020202020204" pitchFamily="34" charset="0"/>
              <a:buChar char="•"/>
              <a:defRPr/>
            </a:pPr>
            <a:r>
              <a:rPr lang="en-US" sz="2000" dirty="0">
                <a:ea typeface="Calibri"/>
                <a:cs typeface="Times New Roman"/>
              </a:rPr>
              <a:t>Patients in IMC region experienced:</a:t>
            </a:r>
          </a:p>
          <a:p>
            <a:pPr lvl="1">
              <a:spcBef>
                <a:spcPts val="0"/>
              </a:spcBef>
              <a:buFont typeface="Arial" panose="020B0604020202020204" pitchFamily="34" charset="0"/>
              <a:buChar char="•"/>
              <a:defRPr/>
            </a:pPr>
            <a:r>
              <a:rPr lang="en-US" sz="2000" dirty="0">
                <a:ea typeface="Calibri"/>
                <a:cs typeface="Times New Roman"/>
              </a:rPr>
              <a:t>Significant increase (8%) in </a:t>
            </a:r>
            <a:r>
              <a:rPr lang="en-US" sz="2000" b="1" dirty="0">
                <a:ea typeface="Calibri"/>
                <a:cs typeface="Times New Roman"/>
              </a:rPr>
              <a:t>Antidepressant Medication Management</a:t>
            </a:r>
            <a:r>
              <a:rPr lang="en-US" sz="2000" dirty="0">
                <a:ea typeface="Calibri"/>
                <a:cs typeface="Times New Roman"/>
              </a:rPr>
              <a:t>, both short term and long term, compared to regions statewide</a:t>
            </a:r>
            <a:r>
              <a:rPr lang="en-US" sz="1600" dirty="0">
                <a:ea typeface="Calibri"/>
                <a:cs typeface="Times New Roman"/>
              </a:rPr>
              <a:t>.  </a:t>
            </a:r>
          </a:p>
          <a:p>
            <a:pPr lvl="1">
              <a:spcBef>
                <a:spcPts val="0"/>
              </a:spcBef>
              <a:buFont typeface="Arial" panose="020B0604020202020204" pitchFamily="34" charset="0"/>
              <a:buChar char="•"/>
              <a:defRPr/>
            </a:pPr>
            <a:r>
              <a:rPr lang="en-US" sz="2000" dirty="0">
                <a:ea typeface="Calibri"/>
                <a:cs typeface="Times New Roman"/>
              </a:rPr>
              <a:t>Increase in </a:t>
            </a:r>
            <a:r>
              <a:rPr lang="en-US" sz="2000" b="1" dirty="0">
                <a:ea typeface="Calibri"/>
                <a:cs typeface="Times New Roman"/>
              </a:rPr>
              <a:t>Medication Management for People with Asthma</a:t>
            </a:r>
            <a:r>
              <a:rPr lang="en-US" sz="2000" dirty="0">
                <a:ea typeface="Calibri"/>
                <a:cs typeface="Times New Roman"/>
              </a:rPr>
              <a:t>, significantly higher than the previous year state average and higher than overall statewide rates. </a:t>
            </a:r>
          </a:p>
          <a:p>
            <a:pPr marL="0" indent="0">
              <a:buFont typeface="Arial" pitchFamily="34" charset="0"/>
              <a:buNone/>
              <a:defRPr/>
            </a:pPr>
            <a:endParaRPr lang="en-US" sz="1800" dirty="0"/>
          </a:p>
        </p:txBody>
      </p:sp>
      <p:sp>
        <p:nvSpPr>
          <p:cNvPr id="3" name="Rectangle 1"/>
          <p:cNvSpPr>
            <a:spLocks noChangeArrowheads="1"/>
          </p:cNvSpPr>
          <p:nvPr/>
        </p:nvSpPr>
        <p:spPr bwMode="auto">
          <a:xfrm>
            <a:off x="609600" y="5817513"/>
            <a:ext cx="8153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100" u="sng" dirty="0">
                <a:solidFill>
                  <a:srgbClr val="000000"/>
                </a:solidFill>
              </a:rPr>
              <a:t>*Data Source</a:t>
            </a:r>
            <a:r>
              <a:rPr lang="en-US" sz="1100" dirty="0">
                <a:solidFill>
                  <a:srgbClr val="000000"/>
                </a:solidFill>
              </a:rPr>
              <a:t>: Apple Health BD population data - CHPW’s monthly Cost &amp; Utilization Report, comparing April 2016 – March 2017</a:t>
            </a:r>
            <a:br>
              <a:rPr lang="en-US" sz="1100" dirty="0">
                <a:solidFill>
                  <a:srgbClr val="000000"/>
                </a:solidFill>
              </a:rPr>
            </a:br>
            <a:r>
              <a:rPr lang="en-US" sz="1100" dirty="0">
                <a:solidFill>
                  <a:srgbClr val="000000"/>
                </a:solidFill>
              </a:rPr>
              <a:t>(paid as of July 31, 2017) to April 2015 – March 2016; Positive measures for patients - Analysis of IMC specific HEDIS Measures </a:t>
            </a:r>
            <a:endParaRPr lang="en-US" sz="1100" dirty="0"/>
          </a:p>
        </p:txBody>
      </p:sp>
    </p:spTree>
    <p:extLst>
      <p:ext uri="{BB962C8B-B14F-4D97-AF65-F5344CB8AC3E}">
        <p14:creationId xmlns:p14="http://schemas.microsoft.com/office/powerpoint/2010/main" val="203541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0" y="685800"/>
            <a:ext cx="9220200" cy="868362"/>
          </a:xfrm>
        </p:spPr>
        <p:txBody>
          <a:bodyPr>
            <a:normAutofit fontScale="90000"/>
          </a:bodyPr>
          <a:lstStyle/>
          <a:p>
            <a:r>
              <a:rPr lang="en-US" altLang="en-US" sz="4000" b="1" dirty="0">
                <a:solidFill>
                  <a:srgbClr val="595959"/>
                </a:solidFill>
                <a:ea typeface="ヒラギノ角ゴ Pro W3" pitchFamily="127" charset="-128"/>
              </a:rPr>
              <a:t>Leanne Berge, Esq.</a:t>
            </a:r>
            <a:br>
              <a:rPr lang="en-US" altLang="en-US" sz="4000" b="1" dirty="0">
                <a:solidFill>
                  <a:srgbClr val="595959"/>
                </a:solidFill>
                <a:ea typeface="ヒラギノ角ゴ Pro W3" pitchFamily="127" charset="-128"/>
              </a:rPr>
            </a:br>
            <a:r>
              <a:rPr lang="en-US" altLang="en-US" sz="2700" b="1" dirty="0">
                <a:solidFill>
                  <a:srgbClr val="595959"/>
                </a:solidFill>
                <a:ea typeface="ヒラギノ角ゴ Pro W3" pitchFamily="127" charset="-128"/>
              </a:rPr>
              <a:t>Chief Executive Officer</a:t>
            </a:r>
            <a:br>
              <a:rPr lang="en-US" altLang="en-US" sz="2700" b="1" dirty="0">
                <a:solidFill>
                  <a:srgbClr val="595959"/>
                </a:solidFill>
                <a:ea typeface="ヒラギノ角ゴ Pro W3" pitchFamily="127" charset="-128"/>
              </a:rPr>
            </a:br>
            <a:r>
              <a:rPr lang="en-US" altLang="en-US" sz="2700" b="1" dirty="0">
                <a:solidFill>
                  <a:srgbClr val="595959"/>
                </a:solidFill>
                <a:ea typeface="ヒラギノ角ゴ Pro W3" pitchFamily="127" charset="-128"/>
              </a:rPr>
              <a:t>Community Health Plan of Washington</a:t>
            </a:r>
            <a:endParaRPr lang="en-US" altLang="en-US" sz="4000" b="1" dirty="0">
              <a:solidFill>
                <a:srgbClr val="595959"/>
              </a:solidFill>
              <a:ea typeface="ヒラギノ角ゴ Pro W3" pitchFamily="127" charset="-128"/>
            </a:endParaRPr>
          </a:p>
        </p:txBody>
      </p:sp>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6894" r="18257"/>
          <a:stretch/>
        </p:blipFill>
        <p:spPr bwMode="auto">
          <a:xfrm>
            <a:off x="2819400" y="2057400"/>
            <a:ext cx="3651744" cy="3763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0"/>
            <a:ext cx="3048000" cy="6400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41481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686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570037"/>
            <a:ext cx="8229600" cy="4906963"/>
          </a:xfrm>
        </p:spPr>
        <p:txBody>
          <a:bodyPr>
            <a:noAutofit/>
          </a:bodyPr>
          <a:lstStyle/>
          <a:p>
            <a:pPr marL="0" indent="0">
              <a:buNone/>
              <a:defRPr/>
            </a:pPr>
            <a:r>
              <a:rPr lang="en-US" sz="1600" b="1" u="sng" dirty="0"/>
              <a:t>Profile:</a:t>
            </a:r>
          </a:p>
          <a:p>
            <a:pPr>
              <a:lnSpc>
                <a:spcPct val="80000"/>
              </a:lnSpc>
              <a:defRPr/>
            </a:pPr>
            <a:r>
              <a:rPr lang="en-US" sz="1600" dirty="0"/>
              <a:t>45 year old male referred to CHPW case management after calling the Regional Crisis Line.</a:t>
            </a:r>
          </a:p>
          <a:p>
            <a:pPr>
              <a:lnSpc>
                <a:spcPct val="80000"/>
              </a:lnSpc>
              <a:defRPr/>
            </a:pPr>
            <a:r>
              <a:rPr lang="en-US" sz="1600" dirty="0"/>
              <a:t>Suffers from chronic pain due to arthritis, degenerative disc disease, significant depression and panic attacks.</a:t>
            </a:r>
          </a:p>
          <a:p>
            <a:pPr>
              <a:lnSpc>
                <a:spcPct val="80000"/>
              </a:lnSpc>
              <a:defRPr/>
            </a:pPr>
            <a:r>
              <a:rPr lang="en-US" sz="1600" dirty="0"/>
              <a:t>Evicted from mobile home, became homeless without family/friends. Income of $753 per month.</a:t>
            </a:r>
          </a:p>
          <a:p>
            <a:pPr marL="0" indent="0">
              <a:buNone/>
              <a:defRPr/>
            </a:pPr>
            <a:r>
              <a:rPr lang="en-US" sz="1600" b="1" u="sng" dirty="0"/>
              <a:t>Case Management Interventions:</a:t>
            </a:r>
          </a:p>
          <a:p>
            <a:pPr>
              <a:lnSpc>
                <a:spcPct val="80000"/>
              </a:lnSpc>
              <a:defRPr/>
            </a:pPr>
            <a:r>
              <a:rPr lang="en-US" sz="1600" dirty="0"/>
              <a:t>BH Case Manager (CM) and therapist care coordination for member needing extra therapeutic support and coaching on self-care techniques.</a:t>
            </a:r>
          </a:p>
          <a:p>
            <a:pPr>
              <a:lnSpc>
                <a:spcPct val="80000"/>
              </a:lnSpc>
              <a:defRPr/>
            </a:pPr>
            <a:r>
              <a:rPr lang="en-US" sz="1600" dirty="0"/>
              <a:t>CM connected with Community Health Worker (CHW) who met member at Council for the Homeless to provide support in completing extensive assessment/application for housing, and met with member regularly to arrange shelter and storage of belongings and moving assistance.</a:t>
            </a:r>
          </a:p>
          <a:p>
            <a:pPr marL="0" indent="0">
              <a:buNone/>
              <a:defRPr/>
            </a:pPr>
            <a:r>
              <a:rPr lang="en-US" sz="1600" b="1" u="sng" dirty="0"/>
              <a:t>Outcomes:</a:t>
            </a:r>
          </a:p>
          <a:p>
            <a:pPr>
              <a:lnSpc>
                <a:spcPct val="80000"/>
              </a:lnSpc>
              <a:defRPr/>
            </a:pPr>
            <a:r>
              <a:rPr lang="en-US" sz="1600" dirty="0"/>
              <a:t>Member received 3 months stay at a family shelter &amp; then moved to his own low-income apartment with handicapped access. His dog was accepted too.</a:t>
            </a:r>
          </a:p>
          <a:p>
            <a:pPr>
              <a:lnSpc>
                <a:spcPct val="80000"/>
              </a:lnSpc>
              <a:defRPr/>
            </a:pPr>
            <a:r>
              <a:rPr lang="en-US" sz="1600" dirty="0"/>
              <a:t>1</a:t>
            </a:r>
            <a:r>
              <a:rPr lang="en-US" sz="1600" baseline="30000" dirty="0"/>
              <a:t>st</a:t>
            </a:r>
            <a:r>
              <a:rPr lang="en-US" sz="1600" dirty="0"/>
              <a:t> time apartment in almost 19 years. Received low cost furniture at Re-Store and Community Warehouse.</a:t>
            </a:r>
          </a:p>
          <a:p>
            <a:pPr marL="0" indent="0">
              <a:buNone/>
            </a:pPr>
            <a:endParaRPr lang="en-US" sz="700" dirty="0"/>
          </a:p>
        </p:txBody>
      </p:sp>
      <p:sp>
        <p:nvSpPr>
          <p:cNvPr id="2" name="TextBox 1"/>
          <p:cNvSpPr txBox="1"/>
          <p:nvPr/>
        </p:nvSpPr>
        <p:spPr>
          <a:xfrm>
            <a:off x="6126480" y="685800"/>
            <a:ext cx="731520" cy="365760"/>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1650608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9143999" cy="686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371600"/>
            <a:ext cx="8229600" cy="4906963"/>
          </a:xfrm>
        </p:spPr>
        <p:txBody>
          <a:bodyPr>
            <a:normAutofit fontScale="25000" lnSpcReduction="20000"/>
          </a:bodyPr>
          <a:lstStyle/>
          <a:p>
            <a:pPr marL="0" indent="0">
              <a:buNone/>
              <a:defRPr/>
            </a:pPr>
            <a:r>
              <a:rPr lang="en-US" sz="7200" b="1" u="sng" dirty="0"/>
              <a:t>Profile:</a:t>
            </a:r>
          </a:p>
          <a:p>
            <a:pPr>
              <a:defRPr/>
            </a:pPr>
            <a:r>
              <a:rPr lang="en-US" sz="7200" dirty="0"/>
              <a:t>34 year old refugee from Somalia who lives with her husband and 3 children in a low income apartment in Seattle. </a:t>
            </a:r>
          </a:p>
          <a:p>
            <a:pPr>
              <a:defRPr/>
            </a:pPr>
            <a:r>
              <a:rPr lang="en-US" sz="7200" dirty="0"/>
              <a:t>Suffers from epilepsy</a:t>
            </a:r>
          </a:p>
          <a:p>
            <a:pPr>
              <a:defRPr/>
            </a:pPr>
            <a:r>
              <a:rPr lang="en-US" sz="7200" dirty="0"/>
              <a:t>Often missed her medication for seizures due to lack of available transportation, language, and cultural gaps.  </a:t>
            </a:r>
          </a:p>
          <a:p>
            <a:pPr marL="0" indent="0">
              <a:buNone/>
              <a:defRPr/>
            </a:pPr>
            <a:endParaRPr lang="en-US" sz="7200" b="1" u="sng" dirty="0"/>
          </a:p>
          <a:p>
            <a:pPr marL="0" indent="0">
              <a:buNone/>
              <a:defRPr/>
            </a:pPr>
            <a:r>
              <a:rPr lang="en-US" sz="7200" b="1" u="sng" dirty="0"/>
              <a:t>Case Management Interventions:</a:t>
            </a:r>
          </a:p>
          <a:p>
            <a:pPr>
              <a:defRPr/>
            </a:pPr>
            <a:r>
              <a:rPr lang="en-US" sz="7200" dirty="0"/>
              <a:t>CHPW helped her to receive a referral for home delivery of medications so she would not miss a day.</a:t>
            </a:r>
          </a:p>
          <a:p>
            <a:pPr>
              <a:defRPr/>
            </a:pPr>
            <a:r>
              <a:rPr lang="en-US" sz="7200" dirty="0"/>
              <a:t>CHPW CM accompanied her to her doctor appointments to make sure that her needs were being communicated and that additional care was being facilitated. </a:t>
            </a:r>
          </a:p>
          <a:p>
            <a:pPr>
              <a:defRPr/>
            </a:pPr>
            <a:endParaRPr lang="en-US" sz="7200" dirty="0"/>
          </a:p>
          <a:p>
            <a:pPr marL="0" indent="0">
              <a:buNone/>
              <a:defRPr/>
            </a:pPr>
            <a:r>
              <a:rPr lang="en-US" sz="7200" b="1" u="sng" dirty="0"/>
              <a:t>Outcomes:</a:t>
            </a:r>
          </a:p>
          <a:p>
            <a:pPr>
              <a:defRPr/>
            </a:pPr>
            <a:r>
              <a:rPr lang="en-US" sz="7200" dirty="0"/>
              <a:t>Member now takes her medication every day and has seen a decrease in seizures. </a:t>
            </a:r>
          </a:p>
          <a:p>
            <a:pPr marL="0" indent="0">
              <a:buNone/>
            </a:pPr>
            <a:endParaRPr lang="en-US" dirty="0"/>
          </a:p>
        </p:txBody>
      </p:sp>
    </p:spTree>
    <p:extLst>
      <p:ext uri="{BB962C8B-B14F-4D97-AF65-F5344CB8AC3E}">
        <p14:creationId xmlns:p14="http://schemas.microsoft.com/office/powerpoint/2010/main" val="2687107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47750" y="2505075"/>
            <a:ext cx="6705600" cy="707886"/>
          </a:xfrm>
          <a:prstGeom prst="rect">
            <a:avLst/>
          </a:prstGeom>
          <a:noFill/>
        </p:spPr>
        <p:txBody>
          <a:bodyPr wrap="square" rtlCol="0">
            <a:spAutoFit/>
          </a:bodyPr>
          <a:lstStyle/>
          <a:p>
            <a:pPr algn="ctr"/>
            <a:r>
              <a:rPr lang="en-US" sz="4000" b="1" dirty="0">
                <a:solidFill>
                  <a:schemeClr val="tx1">
                    <a:lumMod val="65000"/>
                    <a:lumOff val="35000"/>
                  </a:schemeClr>
                </a:solidFill>
              </a:rPr>
              <a:t>Questions?</a:t>
            </a:r>
          </a:p>
        </p:txBody>
      </p:sp>
    </p:spTree>
    <p:extLst>
      <p:ext uri="{BB962C8B-B14F-4D97-AF65-F5344CB8AC3E}">
        <p14:creationId xmlns:p14="http://schemas.microsoft.com/office/powerpoint/2010/main" val="2206993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19200" y="2057400"/>
            <a:ext cx="6781800" cy="2971800"/>
          </a:xfrm>
          <a:prstGeom prst="round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57200" y="533400"/>
            <a:ext cx="8229600" cy="1143000"/>
          </a:xfrm>
        </p:spPr>
        <p:txBody>
          <a:bodyPr>
            <a:normAutofit/>
          </a:bodyPr>
          <a:lstStyle/>
          <a:p>
            <a:r>
              <a:rPr lang="en-US" b="1" dirty="0">
                <a:solidFill>
                  <a:srgbClr val="595959"/>
                </a:solidFill>
              </a:rPr>
              <a:t>Overview</a:t>
            </a:r>
          </a:p>
        </p:txBody>
      </p:sp>
      <p:sp>
        <p:nvSpPr>
          <p:cNvPr id="4" name="Content Placeholder 3"/>
          <p:cNvSpPr>
            <a:spLocks noGrp="1"/>
          </p:cNvSpPr>
          <p:nvPr>
            <p:ph idx="1"/>
          </p:nvPr>
        </p:nvSpPr>
        <p:spPr>
          <a:xfrm>
            <a:off x="2514600" y="2255837"/>
            <a:ext cx="8229600" cy="4525963"/>
          </a:xfrm>
        </p:spPr>
        <p:txBody>
          <a:bodyPr>
            <a:normAutofit/>
          </a:bodyPr>
          <a:lstStyle/>
          <a:p>
            <a:r>
              <a:rPr lang="en-US" sz="2800" b="1" dirty="0">
                <a:solidFill>
                  <a:schemeClr val="bg1"/>
                </a:solidFill>
              </a:rPr>
              <a:t>Background and Vision</a:t>
            </a:r>
          </a:p>
          <a:p>
            <a:r>
              <a:rPr lang="en-US" sz="2800" b="1" dirty="0">
                <a:solidFill>
                  <a:schemeClr val="bg1"/>
                </a:solidFill>
              </a:rPr>
              <a:t>Integrated Managed Care</a:t>
            </a:r>
          </a:p>
          <a:p>
            <a:r>
              <a:rPr lang="en-US" sz="2800" b="1" dirty="0">
                <a:solidFill>
                  <a:schemeClr val="bg1"/>
                </a:solidFill>
              </a:rPr>
              <a:t>Results and Outcomes</a:t>
            </a:r>
          </a:p>
          <a:p>
            <a:r>
              <a:rPr lang="en-US" sz="2800" b="1" dirty="0">
                <a:solidFill>
                  <a:schemeClr val="bg1"/>
                </a:solidFill>
              </a:rPr>
              <a:t>Success Stories</a:t>
            </a:r>
          </a:p>
          <a:p>
            <a:r>
              <a:rPr lang="en-US" sz="2800" b="1" dirty="0">
                <a:solidFill>
                  <a:schemeClr val="bg1"/>
                </a:solidFill>
              </a:rPr>
              <a:t>Questions?</a:t>
            </a:r>
          </a:p>
          <a:p>
            <a:endParaRPr lang="en-US" sz="2400" b="1" dirty="0"/>
          </a:p>
          <a:p>
            <a:endParaRPr lang="en-US" sz="2400" b="1" dirty="0"/>
          </a:p>
          <a:p>
            <a:endParaRPr lang="en-US" sz="2400" b="1" dirty="0"/>
          </a:p>
        </p:txBody>
      </p:sp>
      <p:sp>
        <p:nvSpPr>
          <p:cNvPr id="6" name="TextBox 5"/>
          <p:cNvSpPr txBox="1"/>
          <p:nvPr/>
        </p:nvSpPr>
        <p:spPr>
          <a:xfrm>
            <a:off x="0" y="0"/>
            <a:ext cx="3048000" cy="6400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38455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MO Icons set 1.jpg" descr="/Volumes/HAL/Moved User Folder/johnspitzer/Desktop/MMO Icons set 1.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381000" y="1295400"/>
            <a:ext cx="685800" cy="685800"/>
          </a:xfrm>
          <a:prstGeom prst="rect">
            <a:avLst/>
          </a:prstGeom>
        </p:spPr>
      </p:pic>
      <p:sp>
        <p:nvSpPr>
          <p:cNvPr id="4" name="TextBox 3"/>
          <p:cNvSpPr txBox="1"/>
          <p:nvPr/>
        </p:nvSpPr>
        <p:spPr>
          <a:xfrm>
            <a:off x="1143000" y="1295400"/>
            <a:ext cx="7620000" cy="4278094"/>
          </a:xfrm>
          <a:prstGeom prst="rect">
            <a:avLst/>
          </a:prstGeom>
          <a:noFill/>
        </p:spPr>
        <p:txBody>
          <a:bodyPr wrap="square" rtlCol="0">
            <a:spAutoFit/>
          </a:bodyPr>
          <a:lstStyle/>
          <a:p>
            <a:r>
              <a:rPr lang="en-US" sz="1600" b="1" dirty="0">
                <a:solidFill>
                  <a:srgbClr val="FF9900"/>
                </a:solidFill>
              </a:rPr>
              <a:t>We are a local, Washington-based Health Plan </a:t>
            </a:r>
            <a:r>
              <a:rPr lang="en-US" sz="1600" dirty="0"/>
              <a:t>with long-established ties to communities throughout the State and well-equipped to facilitate and coordinate with local resources on behalf of our members.</a:t>
            </a:r>
          </a:p>
          <a:p>
            <a:endParaRPr lang="en-US" sz="1600" dirty="0">
              <a:solidFill>
                <a:srgbClr val="FF9900"/>
              </a:solidFill>
            </a:endParaRPr>
          </a:p>
          <a:p>
            <a:r>
              <a:rPr lang="en-US" sz="1600" b="1" dirty="0">
                <a:solidFill>
                  <a:srgbClr val="FF9900"/>
                </a:solidFill>
              </a:rPr>
              <a:t>As a not-for-profit company</a:t>
            </a:r>
            <a:r>
              <a:rPr lang="en-US" sz="1600" dirty="0">
                <a:solidFill>
                  <a:srgbClr val="FF9900"/>
                </a:solidFill>
              </a:rPr>
              <a:t>,</a:t>
            </a:r>
            <a:r>
              <a:rPr lang="en-US" sz="1600" dirty="0"/>
              <a:t> we make decisions that are motivated by the best interests of our members, providers and communities within the State of Washington. We are governed by community organizations (Community Health Centers) that are in turn governed by individuals that receive care within those organizations.</a:t>
            </a:r>
          </a:p>
          <a:p>
            <a:endParaRPr lang="en-US" sz="1600" dirty="0">
              <a:solidFill>
                <a:srgbClr val="FF9900"/>
              </a:solidFill>
            </a:endParaRPr>
          </a:p>
          <a:p>
            <a:r>
              <a:rPr lang="en-US" sz="1600" b="1" dirty="0">
                <a:solidFill>
                  <a:srgbClr val="FF9900"/>
                </a:solidFill>
              </a:rPr>
              <a:t>The health of our members is our primary concern.</a:t>
            </a:r>
            <a:r>
              <a:rPr lang="en-US" sz="1600" dirty="0">
                <a:solidFill>
                  <a:srgbClr val="FF9900"/>
                </a:solidFill>
              </a:rPr>
              <a:t> </a:t>
            </a:r>
            <a:r>
              <a:rPr lang="en-US" sz="1600" dirty="0"/>
              <a:t>Our programs are designed to proactively identify and address the behavioral, social, and medical needs of our members and to recognize the whole person’s needs.</a:t>
            </a:r>
          </a:p>
          <a:p>
            <a:endParaRPr lang="en-US" sz="1600" dirty="0"/>
          </a:p>
          <a:p>
            <a:r>
              <a:rPr lang="en-US" sz="1600" b="1" dirty="0">
                <a:solidFill>
                  <a:srgbClr val="FF9900"/>
                </a:solidFill>
              </a:rPr>
              <a:t>The vision of CHPW </a:t>
            </a:r>
            <a:r>
              <a:rPr lang="en-US" sz="1600" dirty="0"/>
              <a:t>is to provide services and supports that impact the health and well-being of our members, both directly and through our valued partnerships with community-based providers. We meet this challenge by identifying and addressing needs that impact the health of our members both within the clinical setting and beyond.</a:t>
            </a:r>
          </a:p>
        </p:txBody>
      </p:sp>
      <p:pic>
        <p:nvPicPr>
          <p:cNvPr id="5" name="MMO Icons set 12.jpg" descr="/Volumes/HAL/Moved User Folder/johnspitzer/Desktop/MMO Icons set 12.jpg"/>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304800" y="2438400"/>
            <a:ext cx="762000" cy="762000"/>
          </a:xfrm>
          <a:prstGeom prst="rect">
            <a:avLst/>
          </a:prstGeom>
        </p:spPr>
      </p:pic>
      <p:pic>
        <p:nvPicPr>
          <p:cNvPr id="6" name="MMO Icons set 13.jpg" descr="/Volumes/HAL/Moved User Folder/johnspitzer/Desktop/MMO Icons set 13.jpg"/>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228600" y="3429000"/>
            <a:ext cx="838200" cy="838200"/>
          </a:xfrm>
          <a:prstGeom prst="rect">
            <a:avLst/>
          </a:prstGeom>
        </p:spPr>
      </p:pic>
      <p:pic>
        <p:nvPicPr>
          <p:cNvPr id="7" name="MMO Icons set 14.jpg" descr="/Volumes/HAL/Moved User Folder/johnspitzer/Desktop/MMO Icons set 14.jpg"/>
          <p:cNvPicPr>
            <a:picLocks noChangeAspect="1"/>
          </p:cNvPicPr>
          <p:nvPr/>
        </p:nvPicPr>
        <p:blipFill>
          <a:blip r:embed="rId8" r:link="rId9" cstate="print">
            <a:extLst>
              <a:ext uri="{28A0092B-C50C-407E-A947-70E740481C1C}">
                <a14:useLocalDpi xmlns:a14="http://schemas.microsoft.com/office/drawing/2010/main" val="0"/>
              </a:ext>
            </a:extLst>
          </a:blip>
          <a:stretch>
            <a:fillRect/>
          </a:stretch>
        </p:blipFill>
        <p:spPr>
          <a:xfrm>
            <a:off x="228600" y="4572000"/>
            <a:ext cx="762000" cy="762000"/>
          </a:xfrm>
          <a:prstGeom prst="rect">
            <a:avLst/>
          </a:prstGeom>
        </p:spPr>
      </p:pic>
      <p:pic>
        <p:nvPicPr>
          <p:cNvPr id="8"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t="92575"/>
          <a:stretch/>
        </p:blipFill>
        <p:spPr bwMode="auto">
          <a:xfrm>
            <a:off x="1" y="6353299"/>
            <a:ext cx="9143999" cy="50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583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2575"/>
          <a:stretch/>
        </p:blipFill>
        <p:spPr bwMode="auto">
          <a:xfrm>
            <a:off x="1" y="6353299"/>
            <a:ext cx="9143999" cy="50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3999" cy="686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98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19050" y="457200"/>
            <a:ext cx="9144000" cy="838200"/>
          </a:xfrm>
        </p:spPr>
        <p:txBody>
          <a:bodyPr>
            <a:noAutofit/>
          </a:bodyPr>
          <a:lstStyle/>
          <a:p>
            <a:r>
              <a:rPr lang="en-US" altLang="en-US" sz="3800" b="1" dirty="0">
                <a:solidFill>
                  <a:schemeClr val="tx1">
                    <a:lumMod val="65000"/>
                    <a:lumOff val="35000"/>
                  </a:schemeClr>
                </a:solidFill>
                <a:ea typeface="ヒラギノ角ゴ Pro W3" pitchFamily="127" charset="-128"/>
              </a:rPr>
              <a:t>Systems Prior to Integrated Managed Care</a:t>
            </a:r>
          </a:p>
        </p:txBody>
      </p:sp>
      <p:pic>
        <p:nvPicPr>
          <p:cNvPr id="4" name="State Slide 5.jpg" descr="/Volumes/HAL/Moved User Folder/johnspitzer/Desktop/State Slide 5.jp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474355" y="1353185"/>
            <a:ext cx="8364845" cy="4438015"/>
          </a:xfrm>
          <a:prstGeom prst="rect">
            <a:avLst/>
          </a:prstGeom>
        </p:spPr>
      </p:pic>
    </p:spTree>
    <p:extLst>
      <p:ext uri="{BB962C8B-B14F-4D97-AF65-F5344CB8AC3E}">
        <p14:creationId xmlns:p14="http://schemas.microsoft.com/office/powerpoint/2010/main" val="741062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0" y="381000"/>
            <a:ext cx="9220200" cy="868362"/>
          </a:xfrm>
        </p:spPr>
        <p:txBody>
          <a:bodyPr>
            <a:normAutofit/>
          </a:bodyPr>
          <a:lstStyle/>
          <a:p>
            <a:pPr eaLnBrk="1" hangingPunct="1"/>
            <a:r>
              <a:rPr lang="en-US" altLang="en-US" sz="4000" b="1" dirty="0">
                <a:solidFill>
                  <a:srgbClr val="595959"/>
                </a:solidFill>
                <a:ea typeface="ヒラギノ角ゴ Pro W3" pitchFamily="127" charset="-128"/>
              </a:rPr>
              <a:t>What is Integrated Managed Care</a:t>
            </a:r>
          </a:p>
        </p:txBody>
      </p:sp>
      <p:sp>
        <p:nvSpPr>
          <p:cNvPr id="3" name="Content Placeholder 2"/>
          <p:cNvSpPr>
            <a:spLocks noGrp="1"/>
          </p:cNvSpPr>
          <p:nvPr>
            <p:ph idx="1"/>
          </p:nvPr>
        </p:nvSpPr>
        <p:spPr>
          <a:xfrm>
            <a:off x="463550" y="1371600"/>
            <a:ext cx="8229600" cy="4525963"/>
          </a:xfrm>
        </p:spPr>
        <p:txBody>
          <a:bodyPr/>
          <a:lstStyle/>
          <a:p>
            <a:pPr marL="0" indent="0">
              <a:lnSpc>
                <a:spcPct val="115000"/>
              </a:lnSpc>
              <a:spcBef>
                <a:spcPts val="0"/>
              </a:spcBef>
              <a:spcAft>
                <a:spcPts val="1000"/>
              </a:spcAft>
              <a:buFont typeface="Arial" pitchFamily="34" charset="0"/>
              <a:buNone/>
              <a:defRPr/>
            </a:pPr>
            <a:endParaRPr lang="en-US" sz="400" u="sng" dirty="0">
              <a:solidFill>
                <a:srgbClr val="000000"/>
              </a:solidFill>
              <a:latin typeface="Tahoma"/>
              <a:ea typeface="Calibri"/>
              <a:cs typeface="Times New Roman"/>
            </a:endParaRPr>
          </a:p>
          <a:p>
            <a:pPr marL="0" indent="0">
              <a:lnSpc>
                <a:spcPct val="115000"/>
              </a:lnSpc>
              <a:spcBef>
                <a:spcPts val="0"/>
              </a:spcBef>
              <a:spcAft>
                <a:spcPts val="1000"/>
              </a:spcAft>
              <a:buFont typeface="Arial" pitchFamily="34" charset="0"/>
              <a:buNone/>
              <a:defRPr/>
            </a:pPr>
            <a:r>
              <a:rPr lang="en-US" sz="1600" u="sng" dirty="0">
                <a:solidFill>
                  <a:srgbClr val="000000"/>
                </a:solidFill>
                <a:latin typeface="Tahoma"/>
                <a:ea typeface="Calibri"/>
                <a:cs typeface="Times New Roman"/>
              </a:rPr>
              <a:t>Senate Bill 6312 </a:t>
            </a:r>
            <a:r>
              <a:rPr lang="en-US" sz="1600" dirty="0">
                <a:solidFill>
                  <a:srgbClr val="000000"/>
                </a:solidFill>
                <a:latin typeface="Tahoma"/>
                <a:ea typeface="Calibri"/>
                <a:cs typeface="Times New Roman"/>
              </a:rPr>
              <a:t>directed the integration of behavioral health care (mental health and substance use disorder) with physical health care.</a:t>
            </a:r>
          </a:p>
          <a:p>
            <a:pPr marL="0">
              <a:lnSpc>
                <a:spcPct val="115000"/>
              </a:lnSpc>
              <a:spcBef>
                <a:spcPts val="0"/>
              </a:spcBef>
              <a:spcAft>
                <a:spcPts val="1000"/>
              </a:spcAft>
              <a:defRPr/>
            </a:pPr>
            <a:endParaRPr lang="en-US" sz="2000" dirty="0">
              <a:solidFill>
                <a:prstClr val="black"/>
              </a:solidFill>
              <a:ea typeface="Calibri"/>
              <a:cs typeface="Times New Roman"/>
            </a:endParaRPr>
          </a:p>
        </p:txBody>
      </p:sp>
      <p:pic>
        <p:nvPicPr>
          <p:cNvPr id="307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33600"/>
            <a:ext cx="72469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962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533400" y="457200"/>
            <a:ext cx="8229600" cy="609600"/>
          </a:xfrm>
        </p:spPr>
        <p:txBody>
          <a:bodyPr>
            <a:noAutofit/>
          </a:bodyPr>
          <a:lstStyle/>
          <a:p>
            <a:r>
              <a:rPr lang="en-US" altLang="en-US" sz="3900" b="1" dirty="0">
                <a:solidFill>
                  <a:srgbClr val="595959"/>
                </a:solidFill>
                <a:ea typeface="ヒラギノ角ゴ Pro W3" pitchFamily="127" charset="-128"/>
              </a:rPr>
              <a:t>Transition to Integrated Managed Care</a:t>
            </a:r>
          </a:p>
        </p:txBody>
      </p:sp>
      <p:sp>
        <p:nvSpPr>
          <p:cNvPr id="5" name="Rectangle 4"/>
          <p:cNvSpPr/>
          <p:nvPr/>
        </p:nvSpPr>
        <p:spPr>
          <a:xfrm>
            <a:off x="2728072" y="1219200"/>
            <a:ext cx="4260782" cy="457200"/>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Transition Period (2016)</a:t>
            </a:r>
          </a:p>
        </p:txBody>
      </p:sp>
      <p:grpSp>
        <p:nvGrpSpPr>
          <p:cNvPr id="2" name="Group 1"/>
          <p:cNvGrpSpPr/>
          <p:nvPr/>
        </p:nvGrpSpPr>
        <p:grpSpPr>
          <a:xfrm>
            <a:off x="533400" y="1613453"/>
            <a:ext cx="8001000" cy="4939747"/>
            <a:chOff x="533400" y="1384853"/>
            <a:chExt cx="8001000" cy="4939747"/>
          </a:xfrm>
        </p:grpSpPr>
        <p:sp>
          <p:nvSpPr>
            <p:cNvPr id="3" name="Rectangle 2"/>
            <p:cNvSpPr/>
            <p:nvPr/>
          </p:nvSpPr>
          <p:spPr>
            <a:xfrm>
              <a:off x="533400" y="1384853"/>
              <a:ext cx="8001000" cy="4939747"/>
            </a:xfrm>
            <a:prstGeom prst="rect">
              <a:avLst/>
            </a:prstGeom>
            <a:noFill/>
          </p:spPr>
        </p:sp>
        <p:sp>
          <p:nvSpPr>
            <p:cNvPr id="7" name="Freeform 6"/>
            <p:cNvSpPr/>
            <p:nvPr/>
          </p:nvSpPr>
          <p:spPr>
            <a:xfrm>
              <a:off x="6794249" y="2053897"/>
              <a:ext cx="1740150" cy="3889704"/>
            </a:xfrm>
            <a:custGeom>
              <a:avLst/>
              <a:gdLst>
                <a:gd name="connsiteX0" fmla="*/ 0 w 1740150"/>
                <a:gd name="connsiteY0" fmla="*/ 0 h 4244013"/>
                <a:gd name="connsiteX1" fmla="*/ 290025 w 1740150"/>
                <a:gd name="connsiteY1" fmla="*/ 0 h 4244013"/>
                <a:gd name="connsiteX2" fmla="*/ 290025 w 1740150"/>
                <a:gd name="connsiteY2" fmla="*/ 0 h 4244013"/>
                <a:gd name="connsiteX3" fmla="*/ 725063 w 1740150"/>
                <a:gd name="connsiteY3" fmla="*/ 0 h 4244013"/>
                <a:gd name="connsiteX4" fmla="*/ 1740150 w 1740150"/>
                <a:gd name="connsiteY4" fmla="*/ 0 h 4244013"/>
                <a:gd name="connsiteX5" fmla="*/ 1740150 w 1740150"/>
                <a:gd name="connsiteY5" fmla="*/ 707336 h 4244013"/>
                <a:gd name="connsiteX6" fmla="*/ 1740150 w 1740150"/>
                <a:gd name="connsiteY6" fmla="*/ 707336 h 4244013"/>
                <a:gd name="connsiteX7" fmla="*/ 1740150 w 1740150"/>
                <a:gd name="connsiteY7" fmla="*/ 1768339 h 4244013"/>
                <a:gd name="connsiteX8" fmla="*/ 1740150 w 1740150"/>
                <a:gd name="connsiteY8" fmla="*/ 4244013 h 4244013"/>
                <a:gd name="connsiteX9" fmla="*/ 725063 w 1740150"/>
                <a:gd name="connsiteY9" fmla="*/ 4244013 h 4244013"/>
                <a:gd name="connsiteX10" fmla="*/ 290025 w 1740150"/>
                <a:gd name="connsiteY10" fmla="*/ 4244013 h 4244013"/>
                <a:gd name="connsiteX11" fmla="*/ 290025 w 1740150"/>
                <a:gd name="connsiteY11" fmla="*/ 4244013 h 4244013"/>
                <a:gd name="connsiteX12" fmla="*/ 0 w 1740150"/>
                <a:gd name="connsiteY12" fmla="*/ 4244013 h 4244013"/>
                <a:gd name="connsiteX13" fmla="*/ 0 w 1740150"/>
                <a:gd name="connsiteY13" fmla="*/ 1768339 h 4244013"/>
                <a:gd name="connsiteX14" fmla="*/ 0 w 1740150"/>
                <a:gd name="connsiteY14" fmla="*/ 2122007 h 4244013"/>
                <a:gd name="connsiteX15" fmla="*/ 0 w 1740150"/>
                <a:gd name="connsiteY15" fmla="*/ 707336 h 4244013"/>
                <a:gd name="connsiteX16" fmla="*/ 0 w 1740150"/>
                <a:gd name="connsiteY16" fmla="*/ 0 h 42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0150" h="4244013">
                  <a:moveTo>
                    <a:pt x="0" y="0"/>
                  </a:moveTo>
                  <a:lnTo>
                    <a:pt x="290025" y="0"/>
                  </a:lnTo>
                  <a:lnTo>
                    <a:pt x="290025" y="0"/>
                  </a:lnTo>
                  <a:lnTo>
                    <a:pt x="725063" y="0"/>
                  </a:lnTo>
                  <a:lnTo>
                    <a:pt x="1740150" y="0"/>
                  </a:lnTo>
                  <a:lnTo>
                    <a:pt x="1740150" y="707336"/>
                  </a:lnTo>
                  <a:lnTo>
                    <a:pt x="1740150" y="707336"/>
                  </a:lnTo>
                  <a:lnTo>
                    <a:pt x="1740150" y="1768339"/>
                  </a:lnTo>
                  <a:lnTo>
                    <a:pt x="1740150" y="4244013"/>
                  </a:lnTo>
                  <a:lnTo>
                    <a:pt x="725063" y="4244013"/>
                  </a:lnTo>
                  <a:lnTo>
                    <a:pt x="290025" y="4244013"/>
                  </a:lnTo>
                  <a:lnTo>
                    <a:pt x="290025" y="4244013"/>
                  </a:lnTo>
                  <a:lnTo>
                    <a:pt x="0" y="4244013"/>
                  </a:lnTo>
                  <a:lnTo>
                    <a:pt x="0" y="1768339"/>
                  </a:lnTo>
                  <a:lnTo>
                    <a:pt x="0" y="2122007"/>
                  </a:lnTo>
                  <a:lnTo>
                    <a:pt x="0" y="707336"/>
                  </a:lnTo>
                  <a:lnTo>
                    <a:pt x="0" y="0"/>
                  </a:lnTo>
                  <a:close/>
                </a:path>
              </a:pathLst>
            </a:custGeom>
            <a:solidFill>
              <a:srgbClr val="6DCFF6"/>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71451" tIns="50800" rIns="50800" bIns="50800" numCol="1" spcCol="1270" anchor="t" anchorCtr="0">
              <a:noAutofit/>
            </a:bodyPr>
            <a:lstStyle/>
            <a:p>
              <a:pPr lvl="0" algn="l" defTabSz="711200">
                <a:lnSpc>
                  <a:spcPct val="90000"/>
                </a:lnSpc>
                <a:spcBef>
                  <a:spcPct val="0"/>
                </a:spcBef>
                <a:spcAft>
                  <a:spcPct val="35000"/>
                </a:spcAft>
              </a:pPr>
              <a:r>
                <a:rPr lang="en-US" sz="1600" b="1" kern="1200" dirty="0">
                  <a:solidFill>
                    <a:schemeClr val="tx1"/>
                  </a:solidFill>
                </a:rPr>
                <a:t>State purchasing across Regional Service Areas (RSAs)</a:t>
              </a:r>
            </a:p>
            <a:p>
              <a:pPr lvl="0" algn="l" defTabSz="711200">
                <a:lnSpc>
                  <a:spcPct val="90000"/>
                </a:lnSpc>
                <a:spcBef>
                  <a:spcPct val="0"/>
                </a:spcBef>
                <a:spcAft>
                  <a:spcPct val="35000"/>
                </a:spcAft>
              </a:pPr>
              <a:r>
                <a:rPr lang="en-US" sz="1600" kern="1200" dirty="0">
                  <a:solidFill>
                    <a:schemeClr val="tx1"/>
                  </a:solidFill>
                </a:rPr>
                <a:t>HCA contracts with MCOs for: </a:t>
              </a:r>
            </a:p>
            <a:p>
              <a:pPr lvl="0" algn="l" defTabSz="711200">
                <a:lnSpc>
                  <a:spcPct val="90000"/>
                </a:lnSpc>
                <a:spcBef>
                  <a:spcPct val="0"/>
                </a:spcBef>
                <a:spcAft>
                  <a:spcPct val="35000"/>
                </a:spcAft>
              </a:pPr>
              <a:r>
                <a:rPr lang="en-US" sz="1600" kern="1200" dirty="0">
                  <a:solidFill>
                    <a:schemeClr val="tx1"/>
                  </a:solidFill>
                </a:rPr>
                <a:t>- Physical Health</a:t>
              </a:r>
            </a:p>
            <a:p>
              <a:pPr lvl="0" algn="l" defTabSz="711200">
                <a:lnSpc>
                  <a:spcPct val="90000"/>
                </a:lnSpc>
                <a:spcBef>
                  <a:spcPct val="0"/>
                </a:spcBef>
                <a:spcAft>
                  <a:spcPct val="35000"/>
                </a:spcAft>
              </a:pPr>
              <a:r>
                <a:rPr lang="en-US" sz="1600" kern="1200" dirty="0">
                  <a:solidFill>
                    <a:schemeClr val="tx1"/>
                  </a:solidFill>
                </a:rPr>
                <a:t>- MH</a:t>
              </a:r>
            </a:p>
            <a:p>
              <a:pPr lvl="0" algn="l" defTabSz="711200">
                <a:lnSpc>
                  <a:spcPct val="90000"/>
                </a:lnSpc>
                <a:spcBef>
                  <a:spcPct val="0"/>
                </a:spcBef>
                <a:spcAft>
                  <a:spcPct val="35000"/>
                </a:spcAft>
              </a:pPr>
              <a:r>
                <a:rPr lang="en-US" sz="1600" kern="1200" dirty="0">
                  <a:solidFill>
                    <a:schemeClr val="tx1"/>
                  </a:solidFill>
                </a:rPr>
                <a:t>- SUD</a:t>
              </a:r>
            </a:p>
          </p:txBody>
        </p:sp>
        <p:sp>
          <p:nvSpPr>
            <p:cNvPr id="10" name="Freeform 9"/>
            <p:cNvSpPr/>
            <p:nvPr/>
          </p:nvSpPr>
          <p:spPr>
            <a:xfrm>
              <a:off x="6918324" y="1519652"/>
              <a:ext cx="1616076" cy="491380"/>
            </a:xfrm>
            <a:custGeom>
              <a:avLst/>
              <a:gdLst>
                <a:gd name="connsiteX0" fmla="*/ 0 w 1578857"/>
                <a:gd name="connsiteY0" fmla="*/ 0 h 456879"/>
                <a:gd name="connsiteX1" fmla="*/ 1578857 w 1578857"/>
                <a:gd name="connsiteY1" fmla="*/ 0 h 456879"/>
                <a:gd name="connsiteX2" fmla="*/ 1578857 w 1578857"/>
                <a:gd name="connsiteY2" fmla="*/ 456879 h 456879"/>
                <a:gd name="connsiteX3" fmla="*/ 0 w 1578857"/>
                <a:gd name="connsiteY3" fmla="*/ 456879 h 456879"/>
                <a:gd name="connsiteX4" fmla="*/ 0 w 1578857"/>
                <a:gd name="connsiteY4" fmla="*/ 0 h 45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857" h="456879">
                  <a:moveTo>
                    <a:pt x="0" y="0"/>
                  </a:moveTo>
                  <a:lnTo>
                    <a:pt x="1578857" y="0"/>
                  </a:lnTo>
                  <a:lnTo>
                    <a:pt x="1578857" y="456879"/>
                  </a:lnTo>
                  <a:lnTo>
                    <a:pt x="0" y="456879"/>
                  </a:lnTo>
                  <a:lnTo>
                    <a:pt x="0" y="0"/>
                  </a:lnTo>
                  <a:close/>
                </a:path>
              </a:pathLst>
            </a:custGeom>
            <a:solidFill>
              <a:srgbClr val="6DCFF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rPr>
                <a:t>Integrated Managed Care system</a:t>
              </a:r>
            </a:p>
          </p:txBody>
        </p:sp>
        <p:sp>
          <p:nvSpPr>
            <p:cNvPr id="11" name="Freeform 10"/>
            <p:cNvSpPr/>
            <p:nvPr/>
          </p:nvSpPr>
          <p:spPr>
            <a:xfrm>
              <a:off x="4474156" y="2053896"/>
              <a:ext cx="2498802" cy="3661104"/>
            </a:xfrm>
            <a:custGeom>
              <a:avLst/>
              <a:gdLst>
                <a:gd name="connsiteX0" fmla="*/ 0 w 2467967"/>
                <a:gd name="connsiteY0" fmla="*/ 0 h 4126446"/>
                <a:gd name="connsiteX1" fmla="*/ 1439647 w 2467967"/>
                <a:gd name="connsiteY1" fmla="*/ 0 h 4126446"/>
                <a:gd name="connsiteX2" fmla="*/ 1439647 w 2467967"/>
                <a:gd name="connsiteY2" fmla="*/ 0 h 4126446"/>
                <a:gd name="connsiteX3" fmla="*/ 2056639 w 2467967"/>
                <a:gd name="connsiteY3" fmla="*/ 0 h 4126446"/>
                <a:gd name="connsiteX4" fmla="*/ 2467967 w 2467967"/>
                <a:gd name="connsiteY4" fmla="*/ 0 h 4126446"/>
                <a:gd name="connsiteX5" fmla="*/ 2467967 w 2467967"/>
                <a:gd name="connsiteY5" fmla="*/ 2407094 h 4126446"/>
                <a:gd name="connsiteX6" fmla="*/ 2776463 w 2467967"/>
                <a:gd name="connsiteY6" fmla="*/ 2922762 h 4126446"/>
                <a:gd name="connsiteX7" fmla="*/ 2467967 w 2467967"/>
                <a:gd name="connsiteY7" fmla="*/ 3438705 h 4126446"/>
                <a:gd name="connsiteX8" fmla="*/ 2467967 w 2467967"/>
                <a:gd name="connsiteY8" fmla="*/ 4126446 h 4126446"/>
                <a:gd name="connsiteX9" fmla="*/ 2056639 w 2467967"/>
                <a:gd name="connsiteY9" fmla="*/ 4126446 h 4126446"/>
                <a:gd name="connsiteX10" fmla="*/ 1439647 w 2467967"/>
                <a:gd name="connsiteY10" fmla="*/ 4126446 h 4126446"/>
                <a:gd name="connsiteX11" fmla="*/ 1439647 w 2467967"/>
                <a:gd name="connsiteY11" fmla="*/ 4126446 h 4126446"/>
                <a:gd name="connsiteX12" fmla="*/ 0 w 2467967"/>
                <a:gd name="connsiteY12" fmla="*/ 4126446 h 4126446"/>
                <a:gd name="connsiteX13" fmla="*/ 0 w 2467967"/>
                <a:gd name="connsiteY13" fmla="*/ 3438705 h 4126446"/>
                <a:gd name="connsiteX14" fmla="*/ 0 w 2467967"/>
                <a:gd name="connsiteY14" fmla="*/ 2407094 h 4126446"/>
                <a:gd name="connsiteX15" fmla="*/ 0 w 2467967"/>
                <a:gd name="connsiteY15" fmla="*/ 2407094 h 4126446"/>
                <a:gd name="connsiteX16" fmla="*/ 0 w 2467967"/>
                <a:gd name="connsiteY16" fmla="*/ 0 h 412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7967" h="4126446">
                  <a:moveTo>
                    <a:pt x="0" y="0"/>
                  </a:moveTo>
                  <a:lnTo>
                    <a:pt x="1439647" y="0"/>
                  </a:lnTo>
                  <a:lnTo>
                    <a:pt x="1439647" y="0"/>
                  </a:lnTo>
                  <a:lnTo>
                    <a:pt x="2056639" y="0"/>
                  </a:lnTo>
                  <a:lnTo>
                    <a:pt x="2467967" y="0"/>
                  </a:lnTo>
                  <a:lnTo>
                    <a:pt x="2467967" y="2407094"/>
                  </a:lnTo>
                  <a:lnTo>
                    <a:pt x="2776463" y="2922762"/>
                  </a:lnTo>
                  <a:lnTo>
                    <a:pt x="2467967" y="3438705"/>
                  </a:lnTo>
                  <a:lnTo>
                    <a:pt x="2467967" y="4126446"/>
                  </a:lnTo>
                  <a:lnTo>
                    <a:pt x="2056639" y="4126446"/>
                  </a:lnTo>
                  <a:lnTo>
                    <a:pt x="1439647" y="4126446"/>
                  </a:lnTo>
                  <a:lnTo>
                    <a:pt x="1439647" y="4126446"/>
                  </a:lnTo>
                  <a:lnTo>
                    <a:pt x="0" y="4126446"/>
                  </a:lnTo>
                  <a:lnTo>
                    <a:pt x="0" y="3438705"/>
                  </a:lnTo>
                  <a:lnTo>
                    <a:pt x="0" y="2407094"/>
                  </a:lnTo>
                  <a:lnTo>
                    <a:pt x="0" y="2407094"/>
                  </a:lnTo>
                  <a:lnTo>
                    <a:pt x="0" y="0"/>
                  </a:lnTo>
                  <a:close/>
                </a:path>
              </a:pathLst>
            </a:custGeom>
            <a:solidFill>
              <a:srgbClr val="F58220"/>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363739" tIns="50800" rIns="50800" bIns="50800" numCol="1" spcCol="1270" anchor="t" anchorCtr="0">
              <a:noAutofit/>
            </a:bodyPr>
            <a:lstStyle/>
            <a:p>
              <a:pPr lvl="0" algn="l" defTabSz="711200">
                <a:lnSpc>
                  <a:spcPct val="90000"/>
                </a:lnSpc>
                <a:spcBef>
                  <a:spcPct val="0"/>
                </a:spcBef>
                <a:spcAft>
                  <a:spcPct val="35000"/>
                </a:spcAft>
              </a:pPr>
              <a:r>
                <a:rPr lang="en-US" sz="1600" b="1" kern="1200" dirty="0">
                  <a:solidFill>
                    <a:schemeClr val="tx1"/>
                  </a:solidFill>
                </a:rPr>
                <a:t>Separate purchasing</a:t>
              </a:r>
            </a:p>
            <a:p>
              <a:pPr lvl="0" algn="l" defTabSz="711200">
                <a:lnSpc>
                  <a:spcPct val="90000"/>
                </a:lnSpc>
                <a:spcBef>
                  <a:spcPct val="0"/>
                </a:spcBef>
                <a:spcAft>
                  <a:spcPct val="35000"/>
                </a:spcAft>
              </a:pPr>
              <a:r>
                <a:rPr lang="en-US" sz="1600" kern="1200" dirty="0">
                  <a:solidFill>
                    <a:schemeClr val="tx1"/>
                  </a:solidFill>
                </a:rPr>
                <a:t>-HCA contracts with MCOs for physical health</a:t>
              </a:r>
            </a:p>
            <a:p>
              <a:pPr lvl="0" algn="l" defTabSz="711200">
                <a:lnSpc>
                  <a:spcPct val="90000"/>
                </a:lnSpc>
                <a:spcBef>
                  <a:spcPct val="0"/>
                </a:spcBef>
                <a:spcAft>
                  <a:spcPct val="35000"/>
                </a:spcAft>
              </a:pPr>
              <a:r>
                <a:rPr lang="en-US" sz="1600" kern="1200" dirty="0">
                  <a:solidFill>
                    <a:schemeClr val="tx1"/>
                  </a:solidFill>
                </a:rPr>
                <a:t>-DSHS contracts with BHOs for: </a:t>
              </a:r>
            </a:p>
            <a:p>
              <a:pPr lvl="0" algn="l" defTabSz="711200">
                <a:lnSpc>
                  <a:spcPct val="90000"/>
                </a:lnSpc>
                <a:spcBef>
                  <a:spcPct val="0"/>
                </a:spcBef>
                <a:spcAft>
                  <a:spcPct val="35000"/>
                </a:spcAft>
              </a:pPr>
              <a:r>
                <a:rPr lang="en-US" sz="1600" kern="1200" dirty="0">
                  <a:solidFill>
                    <a:schemeClr val="tx1"/>
                  </a:solidFill>
                </a:rPr>
                <a:t>    - MH</a:t>
              </a:r>
            </a:p>
            <a:p>
              <a:pPr lvl="0" algn="l" defTabSz="711200">
                <a:lnSpc>
                  <a:spcPct val="90000"/>
                </a:lnSpc>
                <a:spcBef>
                  <a:spcPct val="0"/>
                </a:spcBef>
                <a:spcAft>
                  <a:spcPct val="35000"/>
                </a:spcAft>
              </a:pPr>
              <a:r>
                <a:rPr lang="en-US" sz="1600" kern="1200" dirty="0">
                  <a:solidFill>
                    <a:schemeClr val="tx1"/>
                  </a:solidFill>
                </a:rPr>
                <a:t>    - SUD</a:t>
              </a:r>
            </a:p>
          </p:txBody>
        </p:sp>
        <p:sp>
          <p:nvSpPr>
            <p:cNvPr id="12" name="Freeform 11"/>
            <p:cNvSpPr/>
            <p:nvPr/>
          </p:nvSpPr>
          <p:spPr>
            <a:xfrm>
              <a:off x="4660857" y="1524000"/>
              <a:ext cx="2327997" cy="487032"/>
            </a:xfrm>
            <a:custGeom>
              <a:avLst/>
              <a:gdLst>
                <a:gd name="connsiteX0" fmla="*/ 0 w 2514699"/>
                <a:gd name="connsiteY0" fmla="*/ 0 h 466834"/>
                <a:gd name="connsiteX1" fmla="*/ 2514699 w 2514699"/>
                <a:gd name="connsiteY1" fmla="*/ 0 h 466834"/>
                <a:gd name="connsiteX2" fmla="*/ 2514699 w 2514699"/>
                <a:gd name="connsiteY2" fmla="*/ 466834 h 466834"/>
                <a:gd name="connsiteX3" fmla="*/ 0 w 2514699"/>
                <a:gd name="connsiteY3" fmla="*/ 466834 h 466834"/>
                <a:gd name="connsiteX4" fmla="*/ 0 w 2514699"/>
                <a:gd name="connsiteY4" fmla="*/ 0 h 46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99" h="466834">
                  <a:moveTo>
                    <a:pt x="0" y="0"/>
                  </a:moveTo>
                  <a:lnTo>
                    <a:pt x="2514699" y="0"/>
                  </a:lnTo>
                  <a:lnTo>
                    <a:pt x="2514699" y="466834"/>
                  </a:lnTo>
                  <a:lnTo>
                    <a:pt x="0" y="466834"/>
                  </a:lnTo>
                  <a:lnTo>
                    <a:pt x="0" y="0"/>
                  </a:lnTo>
                  <a:close/>
                </a:path>
              </a:pathLst>
            </a:custGeom>
            <a:solidFill>
              <a:srgbClr val="F5822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rPr>
                <a:t>Behavioral Health Organization (BHO)</a:t>
              </a:r>
            </a:p>
          </p:txBody>
        </p:sp>
        <p:sp>
          <p:nvSpPr>
            <p:cNvPr id="13" name="Freeform 12"/>
            <p:cNvSpPr/>
            <p:nvPr/>
          </p:nvSpPr>
          <p:spPr>
            <a:xfrm>
              <a:off x="2743198" y="2053897"/>
              <a:ext cx="1917659" cy="3432504"/>
            </a:xfrm>
            <a:custGeom>
              <a:avLst/>
              <a:gdLst>
                <a:gd name="connsiteX0" fmla="*/ 0 w 1917659"/>
                <a:gd name="connsiteY0" fmla="*/ 0 h 3789361"/>
                <a:gd name="connsiteX1" fmla="*/ 1118634 w 1917659"/>
                <a:gd name="connsiteY1" fmla="*/ 0 h 3789361"/>
                <a:gd name="connsiteX2" fmla="*/ 1118634 w 1917659"/>
                <a:gd name="connsiteY2" fmla="*/ 0 h 3789361"/>
                <a:gd name="connsiteX3" fmla="*/ 1598049 w 1917659"/>
                <a:gd name="connsiteY3" fmla="*/ 0 h 3789361"/>
                <a:gd name="connsiteX4" fmla="*/ 1917659 w 1917659"/>
                <a:gd name="connsiteY4" fmla="*/ 0 h 3789361"/>
                <a:gd name="connsiteX5" fmla="*/ 1917659 w 1917659"/>
                <a:gd name="connsiteY5" fmla="*/ 2210461 h 3789361"/>
                <a:gd name="connsiteX6" fmla="*/ 2157366 w 1917659"/>
                <a:gd name="connsiteY6" fmla="*/ 2684004 h 3789361"/>
                <a:gd name="connsiteX7" fmla="*/ 1917659 w 1917659"/>
                <a:gd name="connsiteY7" fmla="*/ 3157801 h 3789361"/>
                <a:gd name="connsiteX8" fmla="*/ 1917659 w 1917659"/>
                <a:gd name="connsiteY8" fmla="*/ 3789361 h 3789361"/>
                <a:gd name="connsiteX9" fmla="*/ 1598049 w 1917659"/>
                <a:gd name="connsiteY9" fmla="*/ 3789361 h 3789361"/>
                <a:gd name="connsiteX10" fmla="*/ 1118634 w 1917659"/>
                <a:gd name="connsiteY10" fmla="*/ 3789361 h 3789361"/>
                <a:gd name="connsiteX11" fmla="*/ 1118634 w 1917659"/>
                <a:gd name="connsiteY11" fmla="*/ 3789361 h 3789361"/>
                <a:gd name="connsiteX12" fmla="*/ 0 w 1917659"/>
                <a:gd name="connsiteY12" fmla="*/ 3789361 h 3789361"/>
                <a:gd name="connsiteX13" fmla="*/ 0 w 1917659"/>
                <a:gd name="connsiteY13" fmla="*/ 3157801 h 3789361"/>
                <a:gd name="connsiteX14" fmla="*/ 0 w 1917659"/>
                <a:gd name="connsiteY14" fmla="*/ 2210461 h 3789361"/>
                <a:gd name="connsiteX15" fmla="*/ 0 w 1917659"/>
                <a:gd name="connsiteY15" fmla="*/ 2210461 h 3789361"/>
                <a:gd name="connsiteX16" fmla="*/ 0 w 1917659"/>
                <a:gd name="connsiteY16" fmla="*/ 0 h 378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7659" h="3789361">
                  <a:moveTo>
                    <a:pt x="0" y="0"/>
                  </a:moveTo>
                  <a:lnTo>
                    <a:pt x="1118634" y="0"/>
                  </a:lnTo>
                  <a:lnTo>
                    <a:pt x="1118634" y="0"/>
                  </a:lnTo>
                  <a:lnTo>
                    <a:pt x="1598049" y="0"/>
                  </a:lnTo>
                  <a:lnTo>
                    <a:pt x="1917659" y="0"/>
                  </a:lnTo>
                  <a:lnTo>
                    <a:pt x="1917659" y="2210461"/>
                  </a:lnTo>
                  <a:lnTo>
                    <a:pt x="2157366" y="2684004"/>
                  </a:lnTo>
                  <a:lnTo>
                    <a:pt x="1917659" y="3157801"/>
                  </a:lnTo>
                  <a:lnTo>
                    <a:pt x="1917659" y="3789361"/>
                  </a:lnTo>
                  <a:lnTo>
                    <a:pt x="1598049" y="3789361"/>
                  </a:lnTo>
                  <a:lnTo>
                    <a:pt x="1118634" y="3789361"/>
                  </a:lnTo>
                  <a:lnTo>
                    <a:pt x="1118634" y="3789361"/>
                  </a:lnTo>
                  <a:lnTo>
                    <a:pt x="0" y="3789361"/>
                  </a:lnTo>
                  <a:lnTo>
                    <a:pt x="0" y="3157801"/>
                  </a:lnTo>
                  <a:lnTo>
                    <a:pt x="0" y="2210461"/>
                  </a:lnTo>
                  <a:lnTo>
                    <a:pt x="0" y="2210461"/>
                  </a:lnTo>
                  <a:lnTo>
                    <a:pt x="0" y="0"/>
                  </a:lnTo>
                  <a:close/>
                </a:path>
              </a:pathLst>
            </a:custGeom>
            <a:solidFill>
              <a:srgbClr val="F58220"/>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93960" tIns="50800" rIns="50800" bIns="50800" numCol="1" spcCol="1270" anchor="t" anchorCtr="0">
              <a:noAutofit/>
            </a:bodyPr>
            <a:lstStyle/>
            <a:p>
              <a:pPr lvl="0" algn="l" defTabSz="711200">
                <a:lnSpc>
                  <a:spcPct val="90000"/>
                </a:lnSpc>
                <a:spcBef>
                  <a:spcPct val="0"/>
                </a:spcBef>
                <a:spcAft>
                  <a:spcPct val="35000"/>
                </a:spcAft>
              </a:pPr>
              <a:r>
                <a:rPr lang="en-US" sz="1600" b="1" kern="1200" dirty="0">
                  <a:solidFill>
                    <a:schemeClr val="tx1"/>
                  </a:solidFill>
                </a:rPr>
                <a:t>Joint purchasing</a:t>
              </a:r>
            </a:p>
            <a:p>
              <a:pPr lvl="0" algn="l" defTabSz="711200">
                <a:lnSpc>
                  <a:spcPct val="90000"/>
                </a:lnSpc>
                <a:spcBef>
                  <a:spcPct val="0"/>
                </a:spcBef>
                <a:spcAft>
                  <a:spcPct val="35000"/>
                </a:spcAft>
              </a:pPr>
              <a:r>
                <a:rPr lang="en-US" sz="1600" kern="1200" dirty="0">
                  <a:solidFill>
                    <a:schemeClr val="tx1"/>
                  </a:solidFill>
                </a:rPr>
                <a:t>HCA contract with MCO for:</a:t>
              </a:r>
            </a:p>
            <a:p>
              <a:pPr lvl="0" algn="l" defTabSz="711200">
                <a:lnSpc>
                  <a:spcPct val="90000"/>
                </a:lnSpc>
                <a:spcBef>
                  <a:spcPct val="0"/>
                </a:spcBef>
                <a:spcAft>
                  <a:spcPct val="35000"/>
                </a:spcAft>
              </a:pPr>
              <a:r>
                <a:rPr lang="en-US" sz="1600" kern="1200" dirty="0">
                  <a:solidFill>
                    <a:schemeClr val="tx1"/>
                  </a:solidFill>
                </a:rPr>
                <a:t>- Physical Health</a:t>
              </a:r>
            </a:p>
            <a:p>
              <a:pPr lvl="0" algn="l" defTabSz="711200">
                <a:lnSpc>
                  <a:spcPct val="90000"/>
                </a:lnSpc>
                <a:spcBef>
                  <a:spcPct val="0"/>
                </a:spcBef>
                <a:spcAft>
                  <a:spcPct val="35000"/>
                </a:spcAft>
              </a:pPr>
              <a:r>
                <a:rPr lang="en-US" sz="1600" kern="1200" dirty="0">
                  <a:solidFill>
                    <a:schemeClr val="tx1"/>
                  </a:solidFill>
                </a:rPr>
                <a:t>-MH</a:t>
              </a:r>
            </a:p>
            <a:p>
              <a:pPr lvl="0" algn="l" defTabSz="711200">
                <a:lnSpc>
                  <a:spcPct val="90000"/>
                </a:lnSpc>
                <a:spcBef>
                  <a:spcPct val="0"/>
                </a:spcBef>
                <a:spcAft>
                  <a:spcPct val="35000"/>
                </a:spcAft>
              </a:pPr>
              <a:r>
                <a:rPr lang="en-US" sz="1600" kern="1200" dirty="0">
                  <a:solidFill>
                    <a:schemeClr val="tx1"/>
                  </a:solidFill>
                </a:rPr>
                <a:t>- SUD</a:t>
              </a:r>
            </a:p>
            <a:p>
              <a:pPr lvl="0" algn="r" defTabSz="711200">
                <a:lnSpc>
                  <a:spcPct val="90000"/>
                </a:lnSpc>
                <a:spcBef>
                  <a:spcPct val="0"/>
                </a:spcBef>
                <a:spcAft>
                  <a:spcPct val="35000"/>
                </a:spcAft>
              </a:pPr>
              <a:endParaRPr lang="en-US" sz="1400" kern="1200" dirty="0">
                <a:solidFill>
                  <a:schemeClr val="tx1"/>
                </a:solidFill>
              </a:endParaRPr>
            </a:p>
          </p:txBody>
        </p:sp>
        <p:sp>
          <p:nvSpPr>
            <p:cNvPr id="14" name="Freeform 13"/>
            <p:cNvSpPr/>
            <p:nvPr/>
          </p:nvSpPr>
          <p:spPr>
            <a:xfrm>
              <a:off x="2743198" y="1519650"/>
              <a:ext cx="1917659" cy="491382"/>
            </a:xfrm>
            <a:custGeom>
              <a:avLst/>
              <a:gdLst>
                <a:gd name="connsiteX0" fmla="*/ 0 w 1830721"/>
                <a:gd name="connsiteY0" fmla="*/ 0 h 467932"/>
                <a:gd name="connsiteX1" fmla="*/ 1830721 w 1830721"/>
                <a:gd name="connsiteY1" fmla="*/ 0 h 467932"/>
                <a:gd name="connsiteX2" fmla="*/ 1830721 w 1830721"/>
                <a:gd name="connsiteY2" fmla="*/ 467932 h 467932"/>
                <a:gd name="connsiteX3" fmla="*/ 0 w 1830721"/>
                <a:gd name="connsiteY3" fmla="*/ 467932 h 467932"/>
                <a:gd name="connsiteX4" fmla="*/ 0 w 1830721"/>
                <a:gd name="connsiteY4" fmla="*/ 0 h 46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721" h="467932">
                  <a:moveTo>
                    <a:pt x="0" y="0"/>
                  </a:moveTo>
                  <a:lnTo>
                    <a:pt x="1830721" y="0"/>
                  </a:lnTo>
                  <a:lnTo>
                    <a:pt x="1830721" y="467932"/>
                  </a:lnTo>
                  <a:lnTo>
                    <a:pt x="0" y="467932"/>
                  </a:lnTo>
                  <a:lnTo>
                    <a:pt x="0" y="0"/>
                  </a:lnTo>
                  <a:close/>
                </a:path>
              </a:pathLst>
            </a:custGeom>
            <a:solidFill>
              <a:srgbClr val="F5822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rPr>
                <a:t>Early</a:t>
              </a:r>
              <a:r>
                <a:rPr lang="en-US" sz="1300" b="1" kern="1200" baseline="0" dirty="0">
                  <a:solidFill>
                    <a:schemeClr val="tx1"/>
                  </a:solidFill>
                </a:rPr>
                <a:t> Adopter</a:t>
              </a:r>
              <a:endParaRPr lang="en-US" sz="1300" b="1" kern="1200" dirty="0">
                <a:solidFill>
                  <a:schemeClr val="tx1"/>
                </a:solidFill>
              </a:endParaRPr>
            </a:p>
          </p:txBody>
        </p:sp>
        <p:sp>
          <p:nvSpPr>
            <p:cNvPr id="15" name="Freeform 14"/>
            <p:cNvSpPr/>
            <p:nvPr/>
          </p:nvSpPr>
          <p:spPr>
            <a:xfrm>
              <a:off x="867277" y="2053896"/>
              <a:ext cx="1875924" cy="3203919"/>
            </a:xfrm>
            <a:custGeom>
              <a:avLst/>
              <a:gdLst>
                <a:gd name="connsiteX0" fmla="*/ 0 w 2088001"/>
                <a:gd name="connsiteY0" fmla="*/ 0 h 3203919"/>
                <a:gd name="connsiteX1" fmla="*/ 1218001 w 2088001"/>
                <a:gd name="connsiteY1" fmla="*/ 0 h 3203919"/>
                <a:gd name="connsiteX2" fmla="*/ 1218001 w 2088001"/>
                <a:gd name="connsiteY2" fmla="*/ 0 h 3203919"/>
                <a:gd name="connsiteX3" fmla="*/ 1740001 w 2088001"/>
                <a:gd name="connsiteY3" fmla="*/ 0 h 3203919"/>
                <a:gd name="connsiteX4" fmla="*/ 2088001 w 2088001"/>
                <a:gd name="connsiteY4" fmla="*/ 0 h 3203919"/>
                <a:gd name="connsiteX5" fmla="*/ 2088001 w 2088001"/>
                <a:gd name="connsiteY5" fmla="*/ 1868953 h 3203919"/>
                <a:gd name="connsiteX6" fmla="*/ 2349001 w 2088001"/>
                <a:gd name="connsiteY6" fmla="*/ 2269336 h 3203919"/>
                <a:gd name="connsiteX7" fmla="*/ 2088001 w 2088001"/>
                <a:gd name="connsiteY7" fmla="*/ 2669933 h 3203919"/>
                <a:gd name="connsiteX8" fmla="*/ 2088001 w 2088001"/>
                <a:gd name="connsiteY8" fmla="*/ 3203919 h 3203919"/>
                <a:gd name="connsiteX9" fmla="*/ 1740001 w 2088001"/>
                <a:gd name="connsiteY9" fmla="*/ 3203919 h 3203919"/>
                <a:gd name="connsiteX10" fmla="*/ 1218001 w 2088001"/>
                <a:gd name="connsiteY10" fmla="*/ 3203919 h 3203919"/>
                <a:gd name="connsiteX11" fmla="*/ 1218001 w 2088001"/>
                <a:gd name="connsiteY11" fmla="*/ 3203919 h 3203919"/>
                <a:gd name="connsiteX12" fmla="*/ 0 w 2088001"/>
                <a:gd name="connsiteY12" fmla="*/ 3203919 h 3203919"/>
                <a:gd name="connsiteX13" fmla="*/ 0 w 2088001"/>
                <a:gd name="connsiteY13" fmla="*/ 2669933 h 3203919"/>
                <a:gd name="connsiteX14" fmla="*/ 0 w 2088001"/>
                <a:gd name="connsiteY14" fmla="*/ 1868953 h 3203919"/>
                <a:gd name="connsiteX15" fmla="*/ 0 w 2088001"/>
                <a:gd name="connsiteY15" fmla="*/ 1868953 h 3203919"/>
                <a:gd name="connsiteX16" fmla="*/ 0 w 2088001"/>
                <a:gd name="connsiteY16" fmla="*/ 0 h 3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8001" h="3203919">
                  <a:moveTo>
                    <a:pt x="0" y="0"/>
                  </a:moveTo>
                  <a:lnTo>
                    <a:pt x="1218001" y="0"/>
                  </a:lnTo>
                  <a:lnTo>
                    <a:pt x="1218001" y="0"/>
                  </a:lnTo>
                  <a:lnTo>
                    <a:pt x="1740001" y="0"/>
                  </a:lnTo>
                  <a:lnTo>
                    <a:pt x="2088001" y="0"/>
                  </a:lnTo>
                  <a:lnTo>
                    <a:pt x="2088001" y="1868953"/>
                  </a:lnTo>
                  <a:lnTo>
                    <a:pt x="2349001" y="2269336"/>
                  </a:lnTo>
                  <a:lnTo>
                    <a:pt x="2088001" y="2669933"/>
                  </a:lnTo>
                  <a:lnTo>
                    <a:pt x="2088001" y="3203919"/>
                  </a:lnTo>
                  <a:lnTo>
                    <a:pt x="1740001" y="3203919"/>
                  </a:lnTo>
                  <a:lnTo>
                    <a:pt x="1218001" y="3203919"/>
                  </a:lnTo>
                  <a:lnTo>
                    <a:pt x="1218001" y="3203919"/>
                  </a:lnTo>
                  <a:lnTo>
                    <a:pt x="0" y="3203919"/>
                  </a:lnTo>
                  <a:lnTo>
                    <a:pt x="0" y="2669933"/>
                  </a:lnTo>
                  <a:lnTo>
                    <a:pt x="0" y="1868953"/>
                  </a:lnTo>
                  <a:lnTo>
                    <a:pt x="0" y="1868953"/>
                  </a:lnTo>
                  <a:lnTo>
                    <a:pt x="0" y="0"/>
                  </a:lnTo>
                  <a:close/>
                </a:path>
              </a:pathLst>
            </a:custGeom>
            <a:solidFill>
              <a:srgbClr val="1EB2E7"/>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315558" tIns="50800" rIns="50800" bIns="50800" numCol="1" spcCol="1270" anchor="t" anchorCtr="0">
              <a:noAutofit/>
            </a:bodyPr>
            <a:lstStyle/>
            <a:p>
              <a:pPr lvl="0" algn="l" defTabSz="711200">
                <a:lnSpc>
                  <a:spcPct val="90000"/>
                </a:lnSpc>
                <a:spcBef>
                  <a:spcPct val="0"/>
                </a:spcBef>
                <a:spcAft>
                  <a:spcPct val="35000"/>
                </a:spcAft>
              </a:pPr>
              <a:r>
                <a:rPr lang="en-US" sz="1600" b="1" kern="1200" dirty="0">
                  <a:solidFill>
                    <a:schemeClr val="tx1"/>
                  </a:solidFill>
                </a:rPr>
                <a:t>Separate purchasing </a:t>
              </a:r>
            </a:p>
            <a:p>
              <a:pPr lvl="0" algn="l" defTabSz="711200">
                <a:lnSpc>
                  <a:spcPct val="90000"/>
                </a:lnSpc>
                <a:spcBef>
                  <a:spcPct val="0"/>
                </a:spcBef>
                <a:spcAft>
                  <a:spcPct val="35000"/>
                </a:spcAft>
              </a:pPr>
              <a:r>
                <a:rPr lang="en-US" sz="1600" kern="1200" dirty="0">
                  <a:solidFill>
                    <a:schemeClr val="tx1"/>
                  </a:solidFill>
                </a:rPr>
                <a:t>-HCA contracts with MCOs for physical health</a:t>
              </a:r>
            </a:p>
            <a:p>
              <a:pPr lvl="0" algn="l" defTabSz="711200">
                <a:lnSpc>
                  <a:spcPct val="90000"/>
                </a:lnSpc>
                <a:spcBef>
                  <a:spcPct val="0"/>
                </a:spcBef>
                <a:spcAft>
                  <a:spcPct val="35000"/>
                </a:spcAft>
              </a:pPr>
              <a:r>
                <a:rPr lang="en-US" sz="1600" kern="1200" dirty="0">
                  <a:solidFill>
                    <a:schemeClr val="tx1"/>
                  </a:solidFill>
                </a:rPr>
                <a:t>-DSHS contracts with RSNs for MH</a:t>
              </a:r>
            </a:p>
            <a:p>
              <a:pPr lvl="0" algn="l" defTabSz="711200">
                <a:lnSpc>
                  <a:spcPct val="90000"/>
                </a:lnSpc>
                <a:spcBef>
                  <a:spcPct val="0"/>
                </a:spcBef>
                <a:spcAft>
                  <a:spcPct val="35000"/>
                </a:spcAft>
              </a:pPr>
              <a:r>
                <a:rPr lang="en-US" sz="1600" kern="1200" dirty="0">
                  <a:solidFill>
                    <a:schemeClr val="tx1"/>
                  </a:solidFill>
                </a:rPr>
                <a:t>-Fee-for-service SUD</a:t>
              </a:r>
            </a:p>
          </p:txBody>
        </p:sp>
        <p:sp>
          <p:nvSpPr>
            <p:cNvPr id="16" name="Freeform 15"/>
            <p:cNvSpPr/>
            <p:nvPr/>
          </p:nvSpPr>
          <p:spPr>
            <a:xfrm>
              <a:off x="867276" y="1543920"/>
              <a:ext cx="1860796" cy="467112"/>
            </a:xfrm>
            <a:custGeom>
              <a:avLst/>
              <a:gdLst>
                <a:gd name="connsiteX0" fmla="*/ 0 w 1971692"/>
                <a:gd name="connsiteY0" fmla="*/ 0 h 411025"/>
                <a:gd name="connsiteX1" fmla="*/ 1971692 w 1971692"/>
                <a:gd name="connsiteY1" fmla="*/ 0 h 411025"/>
                <a:gd name="connsiteX2" fmla="*/ 1971692 w 1971692"/>
                <a:gd name="connsiteY2" fmla="*/ 411025 h 411025"/>
                <a:gd name="connsiteX3" fmla="*/ 0 w 1971692"/>
                <a:gd name="connsiteY3" fmla="*/ 411025 h 411025"/>
                <a:gd name="connsiteX4" fmla="*/ 0 w 1971692"/>
                <a:gd name="connsiteY4" fmla="*/ 0 h 41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692" h="411025">
                  <a:moveTo>
                    <a:pt x="0" y="0"/>
                  </a:moveTo>
                  <a:lnTo>
                    <a:pt x="1971692" y="0"/>
                  </a:lnTo>
                  <a:lnTo>
                    <a:pt x="1971692" y="411025"/>
                  </a:lnTo>
                  <a:lnTo>
                    <a:pt x="0" y="411025"/>
                  </a:lnTo>
                  <a:lnTo>
                    <a:pt x="0" y="0"/>
                  </a:lnTo>
                  <a:close/>
                </a:path>
              </a:pathLst>
            </a:custGeom>
            <a:solidFill>
              <a:srgbClr val="1EB2E7"/>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rPr>
                <a:t>Prior system     </a:t>
              </a:r>
            </a:p>
          </p:txBody>
        </p:sp>
      </p:grpSp>
      <p:sp>
        <p:nvSpPr>
          <p:cNvPr id="6" name="Rectangle 5"/>
          <p:cNvSpPr/>
          <p:nvPr/>
        </p:nvSpPr>
        <p:spPr>
          <a:xfrm>
            <a:off x="6988854" y="1219200"/>
            <a:ext cx="1545546" cy="457200"/>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2020</a:t>
            </a:r>
          </a:p>
        </p:txBody>
      </p:sp>
      <p:grpSp>
        <p:nvGrpSpPr>
          <p:cNvPr id="31750" name="Group 6"/>
          <p:cNvGrpSpPr>
            <a:grpSpLocks/>
          </p:cNvGrpSpPr>
          <p:nvPr/>
        </p:nvGrpSpPr>
        <p:grpSpPr bwMode="auto">
          <a:xfrm>
            <a:off x="838200" y="1219200"/>
            <a:ext cx="1905000" cy="457200"/>
            <a:chOff x="467233" y="260989"/>
            <a:chExt cx="1912751" cy="450170"/>
          </a:xfrm>
          <a:solidFill>
            <a:srgbClr val="1EB2E7"/>
          </a:solidFill>
        </p:grpSpPr>
        <p:sp>
          <p:nvSpPr>
            <p:cNvPr id="8" name="Rectangle 7"/>
            <p:cNvSpPr/>
            <p:nvPr/>
          </p:nvSpPr>
          <p:spPr>
            <a:xfrm>
              <a:off x="467233" y="260989"/>
              <a:ext cx="1912751" cy="450170"/>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ectangle 8"/>
            <p:cNvSpPr/>
            <p:nvPr/>
          </p:nvSpPr>
          <p:spPr>
            <a:xfrm>
              <a:off x="467233" y="260989"/>
              <a:ext cx="1912751" cy="450170"/>
            </a:xfrm>
            <a:prstGeom prst="rect">
              <a:avLst/>
            </a:prstGeom>
            <a:grpFill/>
          </p:spPr>
          <p:style>
            <a:lnRef idx="0">
              <a:scrgbClr r="0" g="0" b="0"/>
            </a:lnRef>
            <a:fillRef idx="0">
              <a:scrgbClr r="0" g="0" b="0"/>
            </a:fillRef>
            <a:effectRef idx="0">
              <a:scrgbClr r="0" g="0" b="0"/>
            </a:effectRef>
            <a:fontRef idx="minor">
              <a:schemeClr val="lt1"/>
            </a:fontRef>
          </p:style>
          <p:txBody>
            <a:bodyPr lIns="44450" tIns="44450" rIns="44450" bIns="44450" spcCol="1270" anchor="ctr"/>
            <a:lstStyle/>
            <a:p>
              <a:pPr algn="ctr" defTabSz="622300">
                <a:lnSpc>
                  <a:spcPct val="90000"/>
                </a:lnSpc>
                <a:spcAft>
                  <a:spcPct val="35000"/>
                </a:spcAft>
                <a:defRPr/>
              </a:pPr>
              <a:r>
                <a:rPr lang="en-US" sz="2000" b="1" dirty="0">
                  <a:solidFill>
                    <a:schemeClr val="tx1"/>
                  </a:solidFill>
                </a:rPr>
                <a:t>2015</a:t>
              </a:r>
            </a:p>
          </p:txBody>
        </p:sp>
      </p:grpSp>
    </p:spTree>
    <p:extLst>
      <p:ext uri="{BB962C8B-B14F-4D97-AF65-F5344CB8AC3E}">
        <p14:creationId xmlns:p14="http://schemas.microsoft.com/office/powerpoint/2010/main" val="419783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a:xfrm>
            <a:off x="9525" y="228600"/>
            <a:ext cx="9144000" cy="1143000"/>
          </a:xfrm>
        </p:spPr>
        <p:txBody>
          <a:bodyPr>
            <a:normAutofit/>
          </a:bodyPr>
          <a:lstStyle/>
          <a:p>
            <a:r>
              <a:rPr lang="en-US" altLang="en-US" sz="4000" b="1" dirty="0">
                <a:solidFill>
                  <a:srgbClr val="595959"/>
                </a:solidFill>
                <a:ea typeface="ヒラギノ角ゴ Pro W3" pitchFamily="127" charset="-128"/>
              </a:rPr>
              <a:t>From Apple Health to Apple Health IMC</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9276738"/>
              </p:ext>
            </p:extLst>
          </p:nvPr>
        </p:nvGraphicFramePr>
        <p:xfrm>
          <a:off x="609600" y="1215099"/>
          <a:ext cx="8077199" cy="4957101"/>
        </p:xfrm>
        <a:graphic>
          <a:graphicData uri="http://schemas.openxmlformats.org/drawingml/2006/table">
            <a:tbl>
              <a:tblPr firstRow="1" bandRow="1">
                <a:tableStyleId>{5C22544A-7EE6-4342-B048-85BDC9FD1C3A}</a:tableStyleId>
              </a:tblPr>
              <a:tblGrid>
                <a:gridCol w="2767189">
                  <a:extLst>
                    <a:ext uri="{9D8B030D-6E8A-4147-A177-3AD203B41FA5}">
                      <a16:colId xmlns:a16="http://schemas.microsoft.com/office/drawing/2014/main" val="20000"/>
                    </a:ext>
                  </a:extLst>
                </a:gridCol>
                <a:gridCol w="2655005">
                  <a:extLst>
                    <a:ext uri="{9D8B030D-6E8A-4147-A177-3AD203B41FA5}">
                      <a16:colId xmlns:a16="http://schemas.microsoft.com/office/drawing/2014/main" val="20001"/>
                    </a:ext>
                  </a:extLst>
                </a:gridCol>
                <a:gridCol w="2655005">
                  <a:extLst>
                    <a:ext uri="{9D8B030D-6E8A-4147-A177-3AD203B41FA5}">
                      <a16:colId xmlns:a16="http://schemas.microsoft.com/office/drawing/2014/main" val="20002"/>
                    </a:ext>
                  </a:extLst>
                </a:gridCol>
              </a:tblGrid>
              <a:tr h="337476">
                <a:tc>
                  <a:txBody>
                    <a:bodyPr/>
                    <a:lstStyle/>
                    <a:p>
                      <a:r>
                        <a:rPr lang="en-US" sz="1600" dirty="0"/>
                        <a:t>Contract</a:t>
                      </a:r>
                    </a:p>
                  </a:txBody>
                  <a:tcPr marL="80772" marR="80772" marT="40393" marB="40393">
                    <a:solidFill>
                      <a:srgbClr val="1EB2E7"/>
                    </a:solidFill>
                  </a:tcPr>
                </a:tc>
                <a:tc gridSpan="2">
                  <a:txBody>
                    <a:bodyPr/>
                    <a:lstStyle/>
                    <a:p>
                      <a:r>
                        <a:rPr lang="en-US" sz="1600" dirty="0"/>
                        <a:t>Services</a:t>
                      </a:r>
                    </a:p>
                  </a:txBody>
                  <a:tcPr marL="80772" marR="80772" marT="40393" marB="40393">
                    <a:solidFill>
                      <a:srgbClr val="1EB2E7"/>
                    </a:solidFill>
                  </a:tcPr>
                </a:tc>
                <a:tc hMerge="1">
                  <a:txBody>
                    <a:bodyPr/>
                    <a:lstStyle/>
                    <a:p>
                      <a:endParaRPr lang="en-US"/>
                    </a:p>
                  </a:txBody>
                  <a:tcPr/>
                </a:tc>
                <a:extLst>
                  <a:ext uri="{0D108BD9-81ED-4DB2-BD59-A6C34878D82A}">
                    <a16:rowId xmlns:a16="http://schemas.microsoft.com/office/drawing/2014/main" val="10000"/>
                  </a:ext>
                </a:extLst>
              </a:tr>
              <a:tr h="739568">
                <a:tc>
                  <a:txBody>
                    <a:bodyPr/>
                    <a:lstStyle/>
                    <a:p>
                      <a:r>
                        <a:rPr lang="en-US" sz="1000" dirty="0"/>
                        <a:t>MCO Apple Health Contract - present</a:t>
                      </a:r>
                    </a:p>
                  </a:txBody>
                  <a:tcPr marL="80772" marR="80772" marT="40393" marB="40393"/>
                </a:tc>
                <a:tc gridSpan="2">
                  <a:txBody>
                    <a:bodyPr/>
                    <a:lstStyle/>
                    <a:p>
                      <a:pPr marL="285750" indent="-285750">
                        <a:buFont typeface="Arial" panose="020B0604020202020204" pitchFamily="34" charset="0"/>
                        <a:buChar char="•"/>
                      </a:pPr>
                      <a:r>
                        <a:rPr lang="en-US" sz="1000" dirty="0"/>
                        <a:t>Primary Care</a:t>
                      </a:r>
                    </a:p>
                    <a:p>
                      <a:pPr marL="285750" indent="-285750">
                        <a:buFont typeface="Arial" panose="020B0604020202020204" pitchFamily="34" charset="0"/>
                        <a:buChar char="•"/>
                      </a:pPr>
                      <a:r>
                        <a:rPr lang="en-US" sz="1000" dirty="0"/>
                        <a:t>Specialty Care</a:t>
                      </a:r>
                    </a:p>
                    <a:p>
                      <a:pPr marL="285750" indent="-285750">
                        <a:buFont typeface="Arial" panose="020B0604020202020204" pitchFamily="34" charset="0"/>
                        <a:buChar char="•"/>
                      </a:pPr>
                      <a:r>
                        <a:rPr lang="en-US" sz="1000" dirty="0"/>
                        <a:t>Hospital</a:t>
                      </a:r>
                    </a:p>
                    <a:p>
                      <a:pPr marL="285750" indent="-285750">
                        <a:buFont typeface="Arial" panose="020B0604020202020204" pitchFamily="34" charset="0"/>
                        <a:buChar char="•"/>
                      </a:pPr>
                      <a:r>
                        <a:rPr lang="en-US" sz="1000" dirty="0"/>
                        <a:t>Pharmacy (including BH Rx)</a:t>
                      </a:r>
                    </a:p>
                  </a:txBody>
                  <a:tcPr marL="80772" marR="80772" marT="40393" marB="40393"/>
                </a:tc>
                <a:tc hMerge="1">
                  <a:txBody>
                    <a:bodyPr/>
                    <a:lstStyle/>
                    <a:p>
                      <a:endParaRPr lang="en-US"/>
                    </a:p>
                  </a:txBody>
                  <a:tcPr/>
                </a:tc>
                <a:extLst>
                  <a:ext uri="{0D108BD9-81ED-4DB2-BD59-A6C34878D82A}">
                    <a16:rowId xmlns:a16="http://schemas.microsoft.com/office/drawing/2014/main" val="10001"/>
                  </a:ext>
                </a:extLst>
              </a:tr>
              <a:tr h="2894556">
                <a:tc>
                  <a:txBody>
                    <a:bodyPr/>
                    <a:lstStyle/>
                    <a:p>
                      <a:r>
                        <a:rPr lang="en-US" sz="1000" dirty="0"/>
                        <a:t>MCO Integrated Managed Care Contract</a:t>
                      </a:r>
                    </a:p>
                  </a:txBody>
                  <a:tcPr marL="80772" marR="80772" marT="40393" marB="40393"/>
                </a:tc>
                <a:tc>
                  <a:txBody>
                    <a:bodyPr/>
                    <a:lstStyle/>
                    <a:p>
                      <a:r>
                        <a:rPr lang="en-US" sz="1000" u="sng" dirty="0"/>
                        <a:t>MH</a:t>
                      </a:r>
                    </a:p>
                    <a:p>
                      <a:pPr marL="285750" indent="-285750">
                        <a:buFont typeface="Arial" panose="020B0604020202020204" pitchFamily="34" charset="0"/>
                        <a:buChar char="•"/>
                      </a:pPr>
                      <a:r>
                        <a:rPr lang="en-US" sz="1000" dirty="0"/>
                        <a:t>Inpatient </a:t>
                      </a:r>
                    </a:p>
                    <a:p>
                      <a:pPr marL="285750" indent="-285750">
                        <a:buFont typeface="Arial" panose="020B0604020202020204" pitchFamily="34" charset="0"/>
                        <a:buChar char="•"/>
                      </a:pPr>
                      <a:r>
                        <a:rPr lang="en-US" sz="1000" dirty="0"/>
                        <a:t>E&amp;T</a:t>
                      </a:r>
                    </a:p>
                    <a:p>
                      <a:pPr marL="285750" indent="-285750">
                        <a:buFont typeface="Arial" panose="020B0604020202020204" pitchFamily="34" charset="0"/>
                        <a:buChar char="•"/>
                      </a:pPr>
                      <a:r>
                        <a:rPr lang="en-US" sz="1000" dirty="0"/>
                        <a:t>Residential MH </a:t>
                      </a:r>
                    </a:p>
                    <a:p>
                      <a:pPr marL="285750" indent="-285750">
                        <a:buFont typeface="Arial" panose="020B0604020202020204" pitchFamily="34" charset="0"/>
                        <a:buChar char="•"/>
                      </a:pPr>
                      <a:r>
                        <a:rPr lang="en-US" sz="1000" dirty="0"/>
                        <a:t>High intensity treatment</a:t>
                      </a:r>
                    </a:p>
                    <a:p>
                      <a:pPr marL="285750" indent="-285750">
                        <a:buFont typeface="Arial" panose="020B0604020202020204" pitchFamily="34" charset="0"/>
                        <a:buChar char="•"/>
                      </a:pPr>
                      <a:r>
                        <a:rPr lang="en-US" sz="1000" dirty="0"/>
                        <a:t>Day</a:t>
                      </a:r>
                      <a:r>
                        <a:rPr lang="en-US" sz="1000" baseline="0" dirty="0"/>
                        <a:t> support</a:t>
                      </a:r>
                    </a:p>
                    <a:p>
                      <a:pPr marL="285750" indent="-285750">
                        <a:buFont typeface="Arial" panose="020B0604020202020204" pitchFamily="34" charset="0"/>
                        <a:buChar char="•"/>
                      </a:pPr>
                      <a:r>
                        <a:rPr lang="en-US" sz="1000" baseline="0" dirty="0"/>
                        <a:t>Group Treatment Services</a:t>
                      </a:r>
                    </a:p>
                    <a:p>
                      <a:pPr marL="285750" indent="-285750">
                        <a:buFont typeface="Arial" panose="020B0604020202020204" pitchFamily="34" charset="0"/>
                        <a:buChar char="•"/>
                      </a:pPr>
                      <a:r>
                        <a:rPr lang="en-US" sz="1000" baseline="0" dirty="0"/>
                        <a:t>Family Treatment </a:t>
                      </a:r>
                    </a:p>
                    <a:p>
                      <a:pPr marL="285750" indent="-285750">
                        <a:buFont typeface="Arial" panose="020B0604020202020204" pitchFamily="34" charset="0"/>
                        <a:buChar char="•"/>
                      </a:pPr>
                      <a:r>
                        <a:rPr lang="en-US" sz="1000" baseline="0" dirty="0"/>
                        <a:t>Intake </a:t>
                      </a:r>
                    </a:p>
                    <a:p>
                      <a:pPr marL="285750" indent="-285750">
                        <a:buFont typeface="Arial" panose="020B0604020202020204" pitchFamily="34" charset="0"/>
                        <a:buChar char="•"/>
                      </a:pPr>
                      <a:r>
                        <a:rPr lang="en-US" sz="1000" baseline="0" dirty="0"/>
                        <a:t>Medication Management </a:t>
                      </a:r>
                    </a:p>
                    <a:p>
                      <a:pPr marL="285750" indent="-285750">
                        <a:buFont typeface="Arial" panose="020B0604020202020204" pitchFamily="34" charset="0"/>
                        <a:buChar char="•"/>
                      </a:pPr>
                      <a:r>
                        <a:rPr lang="en-US" sz="1000" baseline="0" dirty="0"/>
                        <a:t>Medication Monitoring</a:t>
                      </a:r>
                    </a:p>
                    <a:p>
                      <a:pPr marL="285750" indent="-285750">
                        <a:buFont typeface="Arial" panose="020B0604020202020204" pitchFamily="34" charset="0"/>
                        <a:buChar char="•"/>
                      </a:pPr>
                      <a:r>
                        <a:rPr lang="en-US" sz="1000" baseline="0" dirty="0"/>
                        <a:t>Rehab Case Management</a:t>
                      </a:r>
                    </a:p>
                    <a:p>
                      <a:pPr marL="285750" indent="-285750">
                        <a:buFont typeface="Arial" panose="020B0604020202020204" pitchFamily="34" charset="0"/>
                        <a:buChar char="•"/>
                      </a:pPr>
                      <a:r>
                        <a:rPr lang="en-US" sz="1000" baseline="0" dirty="0"/>
                        <a:t>Community Psych Services</a:t>
                      </a:r>
                    </a:p>
                    <a:p>
                      <a:pPr marL="285750" indent="-285750">
                        <a:buFont typeface="Arial" panose="020B0604020202020204" pitchFamily="34" charset="0"/>
                        <a:buChar char="•"/>
                      </a:pPr>
                      <a:r>
                        <a:rPr lang="en-US" sz="1000" baseline="0" dirty="0"/>
                        <a:t>Peer Support</a:t>
                      </a:r>
                    </a:p>
                    <a:p>
                      <a:pPr marL="285750" indent="-285750">
                        <a:buFont typeface="Arial" panose="020B0604020202020204" pitchFamily="34" charset="0"/>
                        <a:buChar char="•"/>
                      </a:pPr>
                      <a:r>
                        <a:rPr lang="en-US" sz="1000" baseline="0" dirty="0"/>
                        <a:t>Therapeutic Psychoeducation</a:t>
                      </a:r>
                    </a:p>
                    <a:p>
                      <a:pPr marL="285750" indent="-285750">
                        <a:buFont typeface="Arial" panose="020B0604020202020204" pitchFamily="34" charset="0"/>
                        <a:buChar char="•"/>
                      </a:pPr>
                      <a:r>
                        <a:rPr lang="en-US" sz="1000" baseline="0" dirty="0" err="1"/>
                        <a:t>WISe</a:t>
                      </a:r>
                      <a:endParaRPr lang="en-US" sz="1000" baseline="0" dirty="0"/>
                    </a:p>
                    <a:p>
                      <a:pPr marL="285750" indent="-285750">
                        <a:buFont typeface="Arial" panose="020B0604020202020204" pitchFamily="34" charset="0"/>
                        <a:buChar char="•"/>
                      </a:pPr>
                      <a:r>
                        <a:rPr lang="en-US" sz="1000" baseline="0" dirty="0"/>
                        <a:t>PACT</a:t>
                      </a:r>
                      <a:endParaRPr lang="en-US" sz="1000" dirty="0"/>
                    </a:p>
                  </a:txBody>
                  <a:tcPr marL="80772" marR="80772" marT="40393" marB="40393"/>
                </a:tc>
                <a:tc>
                  <a:txBody>
                    <a:bodyPr/>
                    <a:lstStyle/>
                    <a:p>
                      <a:pPr marL="0" indent="0">
                        <a:buFont typeface="Arial" panose="020B0604020202020204" pitchFamily="34" charset="0"/>
                        <a:buNone/>
                      </a:pPr>
                      <a:r>
                        <a:rPr lang="en-US" sz="1000" u="sng" dirty="0"/>
                        <a:t>SUD</a:t>
                      </a:r>
                    </a:p>
                    <a:p>
                      <a:pPr marL="285750" indent="-285750">
                        <a:buFont typeface="Arial" panose="020B0604020202020204" pitchFamily="34" charset="0"/>
                        <a:buChar char="•"/>
                      </a:pPr>
                      <a:r>
                        <a:rPr lang="en-US" sz="1000" u="none" dirty="0"/>
                        <a:t>Assessment</a:t>
                      </a:r>
                    </a:p>
                    <a:p>
                      <a:pPr marL="285750" indent="-285750">
                        <a:buFont typeface="Arial" panose="020B0604020202020204" pitchFamily="34" charset="0"/>
                        <a:buChar char="•"/>
                      </a:pPr>
                      <a:r>
                        <a:rPr lang="en-US" sz="1000" u="none" dirty="0"/>
                        <a:t>Detox</a:t>
                      </a:r>
                    </a:p>
                    <a:p>
                      <a:pPr marL="285750" indent="-285750">
                        <a:buFont typeface="Arial" panose="020B0604020202020204" pitchFamily="34" charset="0"/>
                        <a:buChar char="•"/>
                      </a:pPr>
                      <a:r>
                        <a:rPr lang="en-US" sz="1000" u="none" dirty="0"/>
                        <a:t>Outpatient</a:t>
                      </a:r>
                    </a:p>
                    <a:p>
                      <a:pPr marL="285750" indent="-285750">
                        <a:buFont typeface="Arial" panose="020B0604020202020204" pitchFamily="34" charset="0"/>
                        <a:buChar char="•"/>
                      </a:pPr>
                      <a:r>
                        <a:rPr lang="en-US" sz="1000" u="none" dirty="0"/>
                        <a:t>Outpatient-</a:t>
                      </a:r>
                      <a:r>
                        <a:rPr lang="en-US" sz="1000" u="none" baseline="0" dirty="0"/>
                        <a:t> Group</a:t>
                      </a:r>
                    </a:p>
                    <a:p>
                      <a:pPr marL="285750" indent="-285750">
                        <a:buFont typeface="Arial" panose="020B0604020202020204" pitchFamily="34" charset="0"/>
                        <a:buChar char="•"/>
                      </a:pPr>
                      <a:r>
                        <a:rPr lang="en-US" sz="1000" u="none" baseline="0" dirty="0"/>
                        <a:t>Opiate Sub Treatment</a:t>
                      </a:r>
                    </a:p>
                    <a:p>
                      <a:pPr marL="285750" indent="-285750">
                        <a:buFont typeface="Arial" panose="020B0604020202020204" pitchFamily="34" charset="0"/>
                        <a:buChar char="•"/>
                      </a:pPr>
                      <a:r>
                        <a:rPr lang="en-US" sz="1000" u="none" baseline="0" dirty="0"/>
                        <a:t>Residential</a:t>
                      </a:r>
                    </a:p>
                    <a:p>
                      <a:pPr marL="0" indent="0">
                        <a:buFont typeface="Arial" panose="020B0604020202020204" pitchFamily="34" charset="0"/>
                        <a:buNone/>
                      </a:pPr>
                      <a:endParaRPr lang="en-US" sz="1000" u="none" dirty="0"/>
                    </a:p>
                  </a:txBody>
                  <a:tcPr marL="80772" marR="80772" marT="40393" marB="40393"/>
                </a:tc>
                <a:extLst>
                  <a:ext uri="{0D108BD9-81ED-4DB2-BD59-A6C34878D82A}">
                    <a16:rowId xmlns:a16="http://schemas.microsoft.com/office/drawing/2014/main" val="10002"/>
                  </a:ext>
                </a:extLst>
              </a:tr>
              <a:tr h="9855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dirty="0">
                          <a:solidFill>
                            <a:prstClr val="black"/>
                          </a:solidFill>
                          <a:ea typeface="ヒラギノ角ゴ Pro W3" pitchFamily="127" charset="-128"/>
                        </a:rPr>
                        <a:t>Behavioral Health-Administrative Services Organization (BH-ASO)</a:t>
                      </a:r>
                    </a:p>
                    <a:p>
                      <a:endParaRPr lang="en-US" sz="1000" dirty="0"/>
                    </a:p>
                  </a:txBody>
                  <a:tcPr marL="80772" marR="80772" marT="40393" marB="40393"/>
                </a:tc>
                <a:tc gridSpan="2">
                  <a:txBody>
                    <a:bodyPr/>
                    <a:lstStyle/>
                    <a:p>
                      <a:pPr marL="285750" indent="-285750" eaLnBrk="0" hangingPunct="0">
                        <a:spcBef>
                          <a:spcPct val="20000"/>
                        </a:spcBef>
                        <a:buFont typeface="Arial" panose="020B0604020202020204" pitchFamily="34" charset="0"/>
                        <a:buChar char="•"/>
                        <a:defRPr/>
                      </a:pPr>
                      <a:r>
                        <a:rPr lang="en-US" sz="1000" dirty="0">
                          <a:solidFill>
                            <a:prstClr val="black"/>
                          </a:solidFill>
                          <a:ea typeface="ヒラギノ角ゴ Pro W3" charset="0"/>
                        </a:rPr>
                        <a:t>Crisis Services </a:t>
                      </a:r>
                    </a:p>
                    <a:p>
                      <a:pPr marL="285750" indent="-285750" eaLnBrk="0" hangingPunct="0">
                        <a:spcBef>
                          <a:spcPct val="20000"/>
                        </a:spcBef>
                        <a:buFont typeface="Arial" panose="020B0604020202020204" pitchFamily="34" charset="0"/>
                        <a:buChar char="•"/>
                        <a:defRPr/>
                      </a:pPr>
                      <a:r>
                        <a:rPr lang="en-US" sz="1000" dirty="0">
                          <a:solidFill>
                            <a:prstClr val="black"/>
                          </a:solidFill>
                          <a:ea typeface="ヒラギノ角ゴ Pro W3" charset="0"/>
                        </a:rPr>
                        <a:t>BH Services for non-Medicaid </a:t>
                      </a:r>
                    </a:p>
                    <a:p>
                      <a:pPr marL="285750" indent="-285750" eaLnBrk="0" hangingPunct="0">
                        <a:spcBef>
                          <a:spcPct val="20000"/>
                        </a:spcBef>
                        <a:buFont typeface="Arial" panose="020B0604020202020204" pitchFamily="34" charset="0"/>
                        <a:buChar char="•"/>
                        <a:defRPr/>
                      </a:pPr>
                      <a:r>
                        <a:rPr lang="en-US" sz="1000" dirty="0">
                          <a:solidFill>
                            <a:prstClr val="black"/>
                          </a:solidFill>
                          <a:ea typeface="ヒラギノ角ゴ Pro W3" charset="0"/>
                        </a:rPr>
                        <a:t>Mental Health Ombudsman</a:t>
                      </a:r>
                    </a:p>
                    <a:p>
                      <a:pPr marL="285750" indent="-285750" eaLnBrk="0" hangingPunct="0">
                        <a:spcBef>
                          <a:spcPct val="20000"/>
                        </a:spcBef>
                        <a:buFont typeface="Arial" panose="020B0604020202020204" pitchFamily="34" charset="0"/>
                        <a:buChar char="•"/>
                        <a:defRPr/>
                      </a:pPr>
                      <a:r>
                        <a:rPr lang="en-US" sz="1000" dirty="0">
                          <a:solidFill>
                            <a:prstClr val="black"/>
                          </a:solidFill>
                          <a:ea typeface="ヒラギノ角ゴ Pro W3" charset="0"/>
                        </a:rPr>
                        <a:t>Federal Block Grants</a:t>
                      </a:r>
                    </a:p>
                    <a:p>
                      <a:endParaRPr lang="en-US" sz="1000" dirty="0"/>
                    </a:p>
                  </a:txBody>
                  <a:tcPr marL="80772" marR="80772" marT="40393" marB="40393"/>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5643453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3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3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4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4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Opening Titl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9DB1DED9335940B44E09750D41B9FC" ma:contentTypeVersion="2" ma:contentTypeDescription="Create a new document." ma:contentTypeScope="" ma:versionID="e6b8c6a6763de1c0f76a38b65b344554">
  <xsd:schema xmlns:xsd="http://www.w3.org/2001/XMLSchema" xmlns:xs="http://www.w3.org/2001/XMLSchema" xmlns:p="http://schemas.microsoft.com/office/2006/metadata/properties" xmlns:ns2="905ca389-1998-4f04-a6f6-84a1d20e3a48" targetNamespace="http://schemas.microsoft.com/office/2006/metadata/properties" ma:root="true" ma:fieldsID="0d637615e739f4875cd978c419f5641c" ns2:_="">
    <xsd:import namespace="905ca389-1998-4f04-a6f6-84a1d20e3a48"/>
    <xsd:element name="properties">
      <xsd:complexType>
        <xsd:sequence>
          <xsd:element name="documentManagement">
            <xsd:complexType>
              <xsd:all>
                <xsd:element ref="ns2:Description0"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5ca389-1998-4f04-a6f6-84a1d20e3a48"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0 xmlns="905ca389-1998-4f04-a6f6-84a1d20e3a48">PPT template branded for 25th anniversary</Description0>
    <Category xmlns="905ca389-1998-4f04-a6f6-84a1d20e3a48">PowerPoint</Category>
  </documentManagement>
</p:properties>
</file>

<file path=customXml/itemProps1.xml><?xml version="1.0" encoding="utf-8"?>
<ds:datastoreItem xmlns:ds="http://schemas.openxmlformats.org/officeDocument/2006/customXml" ds:itemID="{679F7116-FCC0-4654-AC02-44B2D9ECAB55}">
  <ds:schemaRefs>
    <ds:schemaRef ds:uri="http://schemas.microsoft.com/sharepoint/v3/contenttype/forms"/>
  </ds:schemaRefs>
</ds:datastoreItem>
</file>

<file path=customXml/itemProps2.xml><?xml version="1.0" encoding="utf-8"?>
<ds:datastoreItem xmlns:ds="http://schemas.openxmlformats.org/officeDocument/2006/customXml" ds:itemID="{D6756C78-01D1-4093-94F0-55B3ED098F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5ca389-1998-4f04-a6f6-84a1d20e3a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80F787-2E53-4A27-BC7C-F3DBAFDA37D7}">
  <ds:schemaRefs>
    <ds:schemaRef ds:uri="http://schemas.microsoft.com/office/infopath/2007/PartnerControls"/>
    <ds:schemaRef ds:uri="http://purl.org/dc/elements/1.1/"/>
    <ds:schemaRef ds:uri="http://purl.org/dc/dcmitype/"/>
    <ds:schemaRef ds:uri="http://schemas.openxmlformats.org/package/2006/metadata/core-properties"/>
    <ds:schemaRef ds:uri="http://schemas.microsoft.com/office/2006/metadata/properties"/>
    <ds:schemaRef ds:uri="http://purl.org/dc/terms/"/>
    <ds:schemaRef ds:uri="http://schemas.microsoft.com/office/2006/documentManagement/types"/>
    <ds:schemaRef ds:uri="905ca389-1998-4f04-a6f6-84a1d20e3a4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2014 PowerPoint Template with color choices</Template>
  <TotalTime>7670</TotalTime>
  <Words>1195</Words>
  <Application>Microsoft Office PowerPoint</Application>
  <PresentationFormat>On-screen Show (4:3)</PresentationFormat>
  <Paragraphs>163</Paragraphs>
  <Slides>22</Slides>
  <Notes>9</Notes>
  <HiddenSlides>0</HiddenSlides>
  <MMClips>0</MMClips>
  <ScaleCrop>false</ScaleCrop>
  <HeadingPairs>
    <vt:vector size="6" baseType="variant">
      <vt:variant>
        <vt:lpstr>Fonts Used</vt:lpstr>
      </vt:variant>
      <vt:variant>
        <vt:i4>6</vt:i4>
      </vt:variant>
      <vt:variant>
        <vt:lpstr>Theme</vt:lpstr>
      </vt:variant>
      <vt:variant>
        <vt:i4>44</vt:i4>
      </vt:variant>
      <vt:variant>
        <vt:lpstr>Slide Titles</vt:lpstr>
      </vt:variant>
      <vt:variant>
        <vt:i4>22</vt:i4>
      </vt:variant>
    </vt:vector>
  </HeadingPairs>
  <TitlesOfParts>
    <vt:vector size="72" baseType="lpstr">
      <vt:lpstr>Arial</vt:lpstr>
      <vt:lpstr>Calibri</vt:lpstr>
      <vt:lpstr>Lucida Sans</vt:lpstr>
      <vt:lpstr>Tahoma</vt:lpstr>
      <vt:lpstr>Times New Roman</vt:lpstr>
      <vt:lpstr>ヒラギノ角ゴ Pro W3</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31_Custom Design</vt:lpstr>
      <vt:lpstr>32_Custom Design</vt:lpstr>
      <vt:lpstr>33_Custom Design</vt:lpstr>
      <vt:lpstr>34_Custom Design</vt:lpstr>
      <vt:lpstr>35_Custom Design</vt:lpstr>
      <vt:lpstr>36_Custom Design</vt:lpstr>
      <vt:lpstr>37_Custom Design</vt:lpstr>
      <vt:lpstr>38_Custom Design</vt:lpstr>
      <vt:lpstr>39_Custom Design</vt:lpstr>
      <vt:lpstr>40_Custom Design</vt:lpstr>
      <vt:lpstr>41_Custom Design</vt:lpstr>
      <vt:lpstr>42_Custom Design</vt:lpstr>
      <vt:lpstr>Opening Title</vt:lpstr>
      <vt:lpstr>PowerPoint Presentation</vt:lpstr>
      <vt:lpstr>Leanne Berge, Esq. Chief Executive Officer Community Health Plan of Washington</vt:lpstr>
      <vt:lpstr>Overview</vt:lpstr>
      <vt:lpstr>PowerPoint Presentation</vt:lpstr>
      <vt:lpstr>PowerPoint Presentation</vt:lpstr>
      <vt:lpstr>Systems Prior to Integrated Managed Care</vt:lpstr>
      <vt:lpstr>What is Integrated Managed Care</vt:lpstr>
      <vt:lpstr>Transition to Integrated Managed Care</vt:lpstr>
      <vt:lpstr>From Apple Health to Apple Health IMC</vt:lpstr>
      <vt:lpstr> Services not included in MCO Contracts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CHPW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25th Anniversary PPT template</dc:title>
  <dc:creator>Stevi Grega</dc:creator>
  <cp:lastModifiedBy>David Peveto</cp:lastModifiedBy>
  <cp:revision>314</cp:revision>
  <cp:lastPrinted>2018-03-13T20:43:34Z</cp:lastPrinted>
  <dcterms:created xsi:type="dcterms:W3CDTF">2016-09-12T22:56:58Z</dcterms:created>
  <dcterms:modified xsi:type="dcterms:W3CDTF">2018-03-23T20:46:50Z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0x0101003B9DB1DED9335940B44E09750D41B9FC</vt:lpwstr>
  </property>
</Properties>
</file>