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drawings/drawing2.xml" ContentType="application/vnd.openxmlformats-officedocument.drawingml.chartshapes+xml"/>
  <Override PartName="/ppt/notesSlides/notesSlide21.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69" r:id="rId1"/>
  </p:sldMasterIdLst>
  <p:notesMasterIdLst>
    <p:notesMasterId r:id="rId60"/>
  </p:notesMasterIdLst>
  <p:handoutMasterIdLst>
    <p:handoutMasterId r:id="rId61"/>
  </p:handoutMasterIdLst>
  <p:sldIdLst>
    <p:sldId id="256" r:id="rId2"/>
    <p:sldId id="320" r:id="rId3"/>
    <p:sldId id="350" r:id="rId4"/>
    <p:sldId id="263" r:id="rId5"/>
    <p:sldId id="265" r:id="rId6"/>
    <p:sldId id="266" r:id="rId7"/>
    <p:sldId id="267" r:id="rId8"/>
    <p:sldId id="335" r:id="rId9"/>
    <p:sldId id="269" r:id="rId10"/>
    <p:sldId id="270" r:id="rId11"/>
    <p:sldId id="271" r:id="rId12"/>
    <p:sldId id="324" r:id="rId13"/>
    <p:sldId id="336" r:id="rId14"/>
    <p:sldId id="274" r:id="rId15"/>
    <p:sldId id="354" r:id="rId16"/>
    <p:sldId id="351" r:id="rId17"/>
    <p:sldId id="325" r:id="rId18"/>
    <p:sldId id="326" r:id="rId19"/>
    <p:sldId id="278" r:id="rId20"/>
    <p:sldId id="279" r:id="rId21"/>
    <p:sldId id="352" r:id="rId22"/>
    <p:sldId id="337" r:id="rId23"/>
    <p:sldId id="353" r:id="rId24"/>
    <p:sldId id="283" r:id="rId25"/>
    <p:sldId id="285" r:id="rId26"/>
    <p:sldId id="286" r:id="rId27"/>
    <p:sldId id="287" r:id="rId28"/>
    <p:sldId id="293" r:id="rId29"/>
    <p:sldId id="289" r:id="rId30"/>
    <p:sldId id="288" r:id="rId31"/>
    <p:sldId id="290" r:id="rId32"/>
    <p:sldId id="291" r:id="rId33"/>
    <p:sldId id="355" r:id="rId34"/>
    <p:sldId id="294" r:id="rId35"/>
    <p:sldId id="295" r:id="rId36"/>
    <p:sldId id="296" r:id="rId37"/>
    <p:sldId id="338" r:id="rId38"/>
    <p:sldId id="339" r:id="rId39"/>
    <p:sldId id="334" r:id="rId40"/>
    <p:sldId id="327" r:id="rId41"/>
    <p:sldId id="300" r:id="rId42"/>
    <p:sldId id="301" r:id="rId43"/>
    <p:sldId id="302" r:id="rId44"/>
    <p:sldId id="303" r:id="rId45"/>
    <p:sldId id="304" r:id="rId46"/>
    <p:sldId id="356" r:id="rId47"/>
    <p:sldId id="306" r:id="rId48"/>
    <p:sldId id="357" r:id="rId49"/>
    <p:sldId id="308" r:id="rId50"/>
    <p:sldId id="309" r:id="rId51"/>
    <p:sldId id="310" r:id="rId52"/>
    <p:sldId id="311" r:id="rId53"/>
    <p:sldId id="312" r:id="rId54"/>
    <p:sldId id="313" r:id="rId55"/>
    <p:sldId id="314" r:id="rId56"/>
    <p:sldId id="329" r:id="rId57"/>
    <p:sldId id="330" r:id="rId58"/>
    <p:sldId id="317" r:id="rId59"/>
  </p:sldIdLst>
  <p:sldSz cx="6400800" cy="4800600"/>
  <p:notesSz cx="6858000" cy="9144000"/>
  <p:defaultTex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F5AB1C69-6EDB-4FF4-983F-18BD219EF322}">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327" autoAdjust="0"/>
  </p:normalViewPr>
  <p:slideViewPr>
    <p:cSldViewPr snapToGrid="0">
      <p:cViewPr>
        <p:scale>
          <a:sx n="135" d="100"/>
          <a:sy n="135" d="100"/>
        </p:scale>
        <p:origin x="-84" y="-354"/>
      </p:cViewPr>
      <p:guideLst>
        <p:guide orient="horz" pos="1512"/>
        <p:guide pos="2016"/>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howGuides="1">
      <p:cViewPr varScale="1">
        <p:scale>
          <a:sx n="80" d="100"/>
          <a:sy n="80" d="100"/>
        </p:scale>
        <p:origin x="-202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27690288713911E-2"/>
          <c:y val="0.17490080361118526"/>
          <c:w val="0.90998500187476561"/>
          <c:h val="0.35066604415201669"/>
        </c:manualLayout>
      </c:layout>
      <c:barChart>
        <c:barDir val="col"/>
        <c:grouping val="clustered"/>
        <c:varyColors val="0"/>
        <c:ser>
          <c:idx val="0"/>
          <c:order val="0"/>
          <c:tx>
            <c:strRef>
              <c:f>Sheet1!$B$1</c:f>
              <c:strCache>
                <c:ptCount val="1"/>
                <c:pt idx="0">
                  <c:v>Payments through Advanced APMs</c:v>
                </c:pt>
              </c:strCache>
            </c:strRef>
          </c:tx>
          <c:spPr>
            <a:solidFill>
              <a:srgbClr val="617685"/>
            </a:solidFill>
            <a:ln cap="flat">
              <a:miter lim="800000"/>
            </a:ln>
          </c:spPr>
          <c:invertIfNegative val="0"/>
          <c:dPt>
            <c:idx val="4"/>
            <c:invertIfNegative val="0"/>
            <c:bubble3D val="0"/>
          </c:dPt>
          <c:dLbls>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2019</c:v>
                </c:pt>
                <c:pt idx="1">
                  <c:v>2020</c:v>
                </c:pt>
                <c:pt idx="2">
                  <c:v>2021</c:v>
                </c:pt>
                <c:pt idx="3">
                  <c:v>2022</c:v>
                </c:pt>
                <c:pt idx="4">
                  <c:v>2023</c:v>
                </c:pt>
                <c:pt idx="5">
                  <c:v>2024+</c:v>
                </c:pt>
              </c:strCache>
            </c:strRef>
          </c:cat>
          <c:val>
            <c:numRef>
              <c:f>Sheet1!$B$2:$B$7</c:f>
              <c:numCache>
                <c:formatCode>0%</c:formatCode>
                <c:ptCount val="6"/>
                <c:pt idx="0">
                  <c:v>0.25</c:v>
                </c:pt>
                <c:pt idx="1">
                  <c:v>0.25</c:v>
                </c:pt>
                <c:pt idx="2">
                  <c:v>0.5</c:v>
                </c:pt>
                <c:pt idx="3">
                  <c:v>0.5</c:v>
                </c:pt>
                <c:pt idx="4">
                  <c:v>0.75</c:v>
                </c:pt>
                <c:pt idx="5">
                  <c:v>0.75</c:v>
                </c:pt>
              </c:numCache>
            </c:numRef>
          </c:val>
        </c:ser>
        <c:ser>
          <c:idx val="1"/>
          <c:order val="1"/>
          <c:tx>
            <c:strRef>
              <c:f>Sheet1!$C$1</c:f>
              <c:strCache>
                <c:ptCount val="1"/>
                <c:pt idx="0">
                  <c:v>Patients in Advanced APMs</c:v>
                </c:pt>
              </c:strCache>
            </c:strRef>
          </c:tx>
          <c:invertIfNegative val="0"/>
          <c:dLbls>
            <c:dLbl>
              <c:idx val="0"/>
              <c:layout>
                <c:manualLayout>
                  <c:x val="1.0592662448326977E-2"/>
                  <c:y val="1.9457935013252447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9510523968947542E-2"/>
                  <c:y val="1.9457746813347096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0592662448326977E-2"/>
                  <c:y val="2.5943463123435741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6.5522130132806781E-3"/>
                  <c:y val="2.5943463123435741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4632760784187054E-2"/>
                  <c:y val="1.9457935013252447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1.4632760784187054E-2"/>
                  <c:y val="1.2971956675501632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2019</c:v>
                </c:pt>
                <c:pt idx="1">
                  <c:v>2020</c:v>
                </c:pt>
                <c:pt idx="2">
                  <c:v>2021</c:v>
                </c:pt>
                <c:pt idx="3">
                  <c:v>2022</c:v>
                </c:pt>
                <c:pt idx="4">
                  <c:v>2023</c:v>
                </c:pt>
                <c:pt idx="5">
                  <c:v>2024+</c:v>
                </c:pt>
              </c:strCache>
            </c:strRef>
          </c:cat>
          <c:val>
            <c:numRef>
              <c:f>Sheet1!$C$2:$C$7</c:f>
              <c:numCache>
                <c:formatCode>0%</c:formatCode>
                <c:ptCount val="6"/>
                <c:pt idx="0">
                  <c:v>0.2</c:v>
                </c:pt>
                <c:pt idx="1">
                  <c:v>0.2</c:v>
                </c:pt>
                <c:pt idx="2">
                  <c:v>0.35</c:v>
                </c:pt>
                <c:pt idx="3">
                  <c:v>0.35</c:v>
                </c:pt>
                <c:pt idx="4">
                  <c:v>0.5</c:v>
                </c:pt>
                <c:pt idx="5">
                  <c:v>0.5</c:v>
                </c:pt>
              </c:numCache>
            </c:numRef>
          </c:val>
        </c:ser>
        <c:dLbls>
          <c:showLegendKey val="0"/>
          <c:showVal val="1"/>
          <c:showCatName val="0"/>
          <c:showSerName val="0"/>
          <c:showPercent val="0"/>
          <c:showBubbleSize val="0"/>
        </c:dLbls>
        <c:gapWidth val="62"/>
        <c:axId val="175307008"/>
        <c:axId val="175575040"/>
      </c:barChart>
      <c:catAx>
        <c:axId val="175307008"/>
        <c:scaling>
          <c:orientation val="minMax"/>
        </c:scaling>
        <c:delete val="0"/>
        <c:axPos val="b"/>
        <c:numFmt formatCode="General" sourceLinked="1"/>
        <c:majorTickMark val="none"/>
        <c:minorTickMark val="none"/>
        <c:tickLblPos val="nextTo"/>
        <c:spPr>
          <a:ln>
            <a:solidFill>
              <a:schemeClr val="accent4"/>
            </a:solidFill>
            <a:miter lim="800000"/>
          </a:ln>
        </c:spPr>
        <c:txPr>
          <a:bodyPr/>
          <a:lstStyle/>
          <a:p>
            <a:pPr>
              <a:defRPr i="1"/>
            </a:pPr>
            <a:endParaRPr lang="en-US"/>
          </a:p>
        </c:txPr>
        <c:crossAx val="175575040"/>
        <c:crosses val="autoZero"/>
        <c:auto val="1"/>
        <c:lblAlgn val="ctr"/>
        <c:lblOffset val="100"/>
        <c:noMultiLvlLbl val="0"/>
      </c:catAx>
      <c:valAx>
        <c:axId val="175575040"/>
        <c:scaling>
          <c:orientation val="minMax"/>
        </c:scaling>
        <c:delete val="1"/>
        <c:axPos val="l"/>
        <c:numFmt formatCode="0%" sourceLinked="1"/>
        <c:majorTickMark val="none"/>
        <c:minorTickMark val="none"/>
        <c:tickLblPos val="nextTo"/>
        <c:crossAx val="175307008"/>
        <c:crosses val="autoZero"/>
        <c:crossBetween val="between"/>
      </c:valAx>
      <c:spPr>
        <a:noFill/>
        <a:ln w="25400">
          <a:noFill/>
        </a:ln>
      </c:spPr>
    </c:plotArea>
    <c:plotVisOnly val="1"/>
    <c:dispBlanksAs val="gap"/>
    <c:showDLblsOverMax val="0"/>
  </c:chart>
  <c:spPr>
    <a:noFill/>
    <a:ln>
      <a:noFill/>
    </a:ln>
  </c:spPr>
  <c:txPr>
    <a:bodyPr/>
    <a:lstStyle/>
    <a:p>
      <a:pPr>
        <a:defRPr sz="900" baseline="0"/>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1408094825712"/>
          <c:y val="0"/>
          <c:w val="0.52473909788076667"/>
          <c:h val="0.79989809010229163"/>
        </c:manualLayout>
      </c:layout>
      <c:barChart>
        <c:barDir val="col"/>
        <c:grouping val="stacked"/>
        <c:varyColors val="0"/>
        <c:ser>
          <c:idx val="0"/>
          <c:order val="0"/>
          <c:tx>
            <c:strRef>
              <c:f>Sheet1!$B$1</c:f>
              <c:strCache>
                <c:ptCount val="1"/>
                <c:pt idx="0">
                  <c:v>Advancing Care Information (ACI)</c:v>
                </c:pt>
              </c:strCache>
            </c:strRef>
          </c:tx>
          <c:spPr>
            <a:ln w="9525">
              <a:solidFill>
                <a:schemeClr val="bg1"/>
              </a:solidFill>
            </a:ln>
          </c:spPr>
          <c:invertIfNegative val="0"/>
          <c:dLbls>
            <c:numFmt formatCode="0%" sourceLinked="0"/>
            <c:spPr>
              <a:noFill/>
              <a:ln>
                <a:noFill/>
              </a:ln>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MIPS</c:v>
                </c:pt>
                <c:pt idx="1">
                  <c:v>MIPS APM Scoring Standard</c:v>
                </c:pt>
              </c:strCache>
            </c:strRef>
          </c:cat>
          <c:val>
            <c:numRef>
              <c:f>Sheet1!$B$2:$B$3</c:f>
              <c:numCache>
                <c:formatCode>0%</c:formatCode>
                <c:ptCount val="2"/>
                <c:pt idx="0">
                  <c:v>0.25</c:v>
                </c:pt>
                <c:pt idx="1">
                  <c:v>0.3</c:v>
                </c:pt>
              </c:numCache>
            </c:numRef>
          </c:val>
        </c:ser>
        <c:ser>
          <c:idx val="1"/>
          <c:order val="1"/>
          <c:tx>
            <c:strRef>
              <c:f>Sheet1!$C$1</c:f>
              <c:strCache>
                <c:ptCount val="1"/>
                <c:pt idx="0">
                  <c:v>Improvement Activities (IA)</c:v>
                </c:pt>
              </c:strCache>
            </c:strRef>
          </c:tx>
          <c:spPr>
            <a:ln w="9525">
              <a:solidFill>
                <a:schemeClr val="bg1"/>
              </a:solidFill>
            </a:ln>
          </c:spPr>
          <c:invertIfNegative val="0"/>
          <c:dLbls>
            <c:numFmt formatCode="0%" sourceLinked="0"/>
            <c:spPr>
              <a:noFill/>
              <a:ln>
                <a:noFill/>
              </a:ln>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MIPS</c:v>
                </c:pt>
                <c:pt idx="1">
                  <c:v>MIPS APM Scoring Standard</c:v>
                </c:pt>
              </c:strCache>
            </c:strRef>
          </c:cat>
          <c:val>
            <c:numRef>
              <c:f>Sheet1!$C$2:$C$3</c:f>
              <c:numCache>
                <c:formatCode>0%</c:formatCode>
                <c:ptCount val="2"/>
                <c:pt idx="0">
                  <c:v>0.15</c:v>
                </c:pt>
                <c:pt idx="1">
                  <c:v>0.2</c:v>
                </c:pt>
              </c:numCache>
            </c:numRef>
          </c:val>
        </c:ser>
        <c:ser>
          <c:idx val="2"/>
          <c:order val="2"/>
          <c:tx>
            <c:strRef>
              <c:f>Sheet1!$D$1</c:f>
              <c:strCache>
                <c:ptCount val="1"/>
                <c:pt idx="0">
                  <c:v>Cost</c:v>
                </c:pt>
              </c:strCache>
            </c:strRef>
          </c:tx>
          <c:spPr>
            <a:ln w="9525">
              <a:solidFill>
                <a:schemeClr val="bg1"/>
              </a:solidFill>
            </a:ln>
          </c:spPr>
          <c:invertIfNegative val="0"/>
          <c:dLbls>
            <c:dLbl>
              <c:idx val="0"/>
              <c:spPr>
                <a:noFill/>
                <a:ln>
                  <a:noFill/>
                </a:ln>
                <a:effectLst/>
              </c:spPr>
              <c:txPr>
                <a:bodyPr wrap="square" lIns="38100" tIns="19050" rIns="38100" bIns="19050" anchor="ctr">
                  <a:spAutoFit/>
                </a:bodyPr>
                <a:lstStyle/>
                <a:p>
                  <a:pPr>
                    <a:defRPr b="1">
                      <a:solidFill>
                        <a:schemeClr val="bg1"/>
                      </a:solidFill>
                    </a:defRPr>
                  </a:pPr>
                  <a:endParaRPr lang="en-US"/>
                </a:p>
              </c:txPr>
              <c:showLegendKey val="0"/>
              <c:showVal val="1"/>
              <c:showCatName val="0"/>
              <c:showSerName val="0"/>
              <c:showPercent val="0"/>
              <c:showBubbleSize val="0"/>
            </c:dLbl>
            <c:dLbl>
              <c:idx val="1"/>
              <c:delete val="1"/>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MIPS</c:v>
                </c:pt>
                <c:pt idx="1">
                  <c:v>MIPS APM Scoring Standard</c:v>
                </c:pt>
              </c:strCache>
            </c:strRef>
          </c:cat>
          <c:val>
            <c:numRef>
              <c:f>Sheet1!$D$2:$D$3</c:f>
              <c:numCache>
                <c:formatCode>0%</c:formatCode>
                <c:ptCount val="2"/>
                <c:pt idx="0">
                  <c:v>0.1</c:v>
                </c:pt>
                <c:pt idx="1">
                  <c:v>0</c:v>
                </c:pt>
              </c:numCache>
            </c:numRef>
          </c:val>
        </c:ser>
        <c:ser>
          <c:idx val="3"/>
          <c:order val="3"/>
          <c:tx>
            <c:strRef>
              <c:f>Sheet1!$E$1</c:f>
              <c:strCache>
                <c:ptCount val="1"/>
                <c:pt idx="0">
                  <c:v>Quality</c:v>
                </c:pt>
              </c:strCache>
            </c:strRef>
          </c:tx>
          <c:spPr>
            <a:ln>
              <a:solidFill>
                <a:srgbClr val="FFFFFF"/>
              </a:solidFill>
            </a:ln>
          </c:spPr>
          <c:invertIfNegative val="0"/>
          <c:dPt>
            <c:idx val="1"/>
            <c:invertIfNegative val="0"/>
            <c:bubble3D val="0"/>
          </c:dPt>
          <c:dLbls>
            <c:dLbl>
              <c:idx val="0"/>
              <c:layout/>
              <c:showLegendKey val="0"/>
              <c:showVal val="1"/>
              <c:showCatName val="0"/>
              <c:showSerName val="0"/>
              <c:showPercent val="0"/>
              <c:showBubbleSize val="0"/>
              <c:extLst>
                <c:ext xmlns:c15="http://schemas.microsoft.com/office/drawing/2012/chart" uri="{CE6537A1-D6FC-4f65-9D91-7224C49458BB}"/>
              </c:extLst>
            </c:dLbl>
            <c:dLbl>
              <c:idx val="1"/>
              <c:layout/>
              <c:showLegendKey val="0"/>
              <c:showVal val="1"/>
              <c:showCatName val="0"/>
              <c:showSerName val="0"/>
              <c:showPercent val="0"/>
              <c:showBubbleSize val="0"/>
              <c:extLst>
                <c:ext xmlns:c15="http://schemas.microsoft.com/office/drawing/2012/chart" uri="{CE6537A1-D6FC-4f65-9D91-7224C49458BB}"/>
              </c:extLst>
            </c:dLbl>
            <c:dLbl>
              <c:idx val="2"/>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a:lstStyle/>
              <a:p>
                <a:pPr>
                  <a:defRPr b="1">
                    <a:solidFill>
                      <a:schemeClr val="bg1"/>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MIPS</c:v>
                </c:pt>
                <c:pt idx="1">
                  <c:v>MIPS APM Scoring Standard</c:v>
                </c:pt>
              </c:strCache>
            </c:strRef>
          </c:cat>
          <c:val>
            <c:numRef>
              <c:f>Sheet1!$E$2:$E$3</c:f>
              <c:numCache>
                <c:formatCode>0%</c:formatCode>
                <c:ptCount val="2"/>
                <c:pt idx="0">
                  <c:v>0.5</c:v>
                </c:pt>
                <c:pt idx="1">
                  <c:v>0.5</c:v>
                </c:pt>
              </c:numCache>
            </c:numRef>
          </c:val>
        </c:ser>
        <c:dLbls>
          <c:showLegendKey val="0"/>
          <c:showVal val="0"/>
          <c:showCatName val="0"/>
          <c:showSerName val="0"/>
          <c:showPercent val="0"/>
          <c:showBubbleSize val="0"/>
        </c:dLbls>
        <c:gapWidth val="76"/>
        <c:overlap val="100"/>
        <c:axId val="176925312"/>
        <c:axId val="176943488"/>
      </c:barChart>
      <c:catAx>
        <c:axId val="176925312"/>
        <c:scaling>
          <c:orientation val="minMax"/>
        </c:scaling>
        <c:delete val="0"/>
        <c:axPos val="b"/>
        <c:numFmt formatCode="General" sourceLinked="0"/>
        <c:majorTickMark val="none"/>
        <c:minorTickMark val="none"/>
        <c:tickLblPos val="nextTo"/>
        <c:spPr>
          <a:ln>
            <a:solidFill>
              <a:schemeClr val="accent4"/>
            </a:solidFill>
            <a:miter lim="800000"/>
          </a:ln>
        </c:spPr>
        <c:txPr>
          <a:bodyPr/>
          <a:lstStyle/>
          <a:p>
            <a:pPr>
              <a:defRPr sz="900" i="1"/>
            </a:pPr>
            <a:endParaRPr lang="en-US"/>
          </a:p>
        </c:txPr>
        <c:crossAx val="176943488"/>
        <c:crosses val="autoZero"/>
        <c:auto val="1"/>
        <c:lblAlgn val="ctr"/>
        <c:lblOffset val="100"/>
        <c:noMultiLvlLbl val="0"/>
      </c:catAx>
      <c:valAx>
        <c:axId val="176943488"/>
        <c:scaling>
          <c:orientation val="minMax"/>
        </c:scaling>
        <c:delete val="1"/>
        <c:axPos val="l"/>
        <c:numFmt formatCode="0%" sourceLinked="1"/>
        <c:majorTickMark val="none"/>
        <c:minorTickMark val="none"/>
        <c:tickLblPos val="nextTo"/>
        <c:crossAx val="176925312"/>
        <c:crosses val="autoZero"/>
        <c:crossBetween val="between"/>
      </c:valAx>
      <c:spPr>
        <a:noFill/>
        <a:ln w="25400">
          <a:noFill/>
        </a:ln>
      </c:spPr>
    </c:plotArea>
    <c:plotVisOnly val="1"/>
    <c:dispBlanksAs val="gap"/>
    <c:showDLblsOverMax val="0"/>
  </c:chart>
  <c:spPr>
    <a:noFill/>
    <a:ln>
      <a:noFill/>
    </a:ln>
  </c:spPr>
  <c:txPr>
    <a:bodyPr/>
    <a:lstStyle/>
    <a:p>
      <a:pPr>
        <a:defRPr sz="900" baseline="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390678249507601"/>
          <c:y val="4.3926989846467202E-2"/>
          <c:w val="0.62817069471061304"/>
          <c:h val="0.63422441701721199"/>
        </c:manualLayout>
      </c:layout>
      <c:lineChart>
        <c:grouping val="standard"/>
        <c:varyColors val="0"/>
        <c:ser>
          <c:idx val="0"/>
          <c:order val="0"/>
          <c:tx>
            <c:strRef>
              <c:f>Sheet1!$B$1</c:f>
              <c:strCache>
                <c:ptCount val="1"/>
                <c:pt idx="0">
                  <c:v>2019</c:v>
                </c:pt>
              </c:strCache>
            </c:strRef>
          </c:tx>
          <c:spPr>
            <a:ln cap="flat">
              <a:miter lim="800000"/>
            </a:ln>
          </c:spPr>
          <c:marker>
            <c:symbol val="none"/>
          </c:marker>
          <c:dLbls>
            <c:delete val="1"/>
          </c:dLbls>
          <c:cat>
            <c:numRef>
              <c:f>Sheet1!$A$2:$A$5</c:f>
              <c:numCache>
                <c:formatCode>General</c:formatCode>
                <c:ptCount val="4"/>
              </c:numCache>
            </c:numRef>
          </c:cat>
          <c:val>
            <c:numRef>
              <c:f>Sheet1!$B$2:$B$5</c:f>
              <c:numCache>
                <c:formatCode>General</c:formatCode>
                <c:ptCount val="4"/>
              </c:numCache>
            </c:numRef>
          </c:val>
          <c:smooth val="0"/>
        </c:ser>
        <c:ser>
          <c:idx val="1"/>
          <c:order val="1"/>
          <c:tx>
            <c:strRef>
              <c:f>Sheet1!$C$1</c:f>
              <c:strCache>
                <c:ptCount val="1"/>
                <c:pt idx="0">
                  <c:v>2020</c:v>
                </c:pt>
              </c:strCache>
            </c:strRef>
          </c:tx>
          <c:marker>
            <c:symbol val="none"/>
          </c:marker>
          <c:dLbls>
            <c:delete val="1"/>
          </c:dLbls>
          <c:cat>
            <c:numRef>
              <c:f>Sheet1!$A$2:$A$5</c:f>
              <c:numCache>
                <c:formatCode>General</c:formatCode>
                <c:ptCount val="4"/>
              </c:numCache>
            </c:numRef>
          </c:cat>
          <c:val>
            <c:numRef>
              <c:f>Sheet1!$C$2:$C$5</c:f>
              <c:numCache>
                <c:formatCode>General</c:formatCode>
                <c:ptCount val="4"/>
              </c:numCache>
            </c:numRef>
          </c:val>
          <c:smooth val="0"/>
        </c:ser>
        <c:ser>
          <c:idx val="2"/>
          <c:order val="2"/>
          <c:tx>
            <c:strRef>
              <c:f>Sheet1!$D$1</c:f>
              <c:strCache>
                <c:ptCount val="1"/>
                <c:pt idx="0">
                  <c:v>2021</c:v>
                </c:pt>
              </c:strCache>
            </c:strRef>
          </c:tx>
          <c:marker>
            <c:symbol val="none"/>
          </c:marker>
          <c:dLbls>
            <c:delete val="1"/>
          </c:dLbls>
          <c:cat>
            <c:numRef>
              <c:f>Sheet1!$A$2:$A$5</c:f>
              <c:numCache>
                <c:formatCode>General</c:formatCode>
                <c:ptCount val="4"/>
              </c:numCache>
            </c:numRef>
          </c:cat>
          <c:val>
            <c:numRef>
              <c:f>Sheet1!$D$2:$D$5</c:f>
              <c:numCache>
                <c:formatCode>General</c:formatCode>
                <c:ptCount val="4"/>
              </c:numCache>
            </c:numRef>
          </c:val>
          <c:smooth val="0"/>
        </c:ser>
        <c:ser>
          <c:idx val="3"/>
          <c:order val="3"/>
          <c:tx>
            <c:strRef>
              <c:f>Sheet1!$E$1</c:f>
              <c:strCache>
                <c:ptCount val="1"/>
                <c:pt idx="0">
                  <c:v>2022</c:v>
                </c:pt>
              </c:strCache>
            </c:strRef>
          </c:tx>
          <c:marker>
            <c:symbol val="none"/>
          </c:marker>
          <c:dLbls>
            <c:delete val="1"/>
          </c:dLbls>
          <c:cat>
            <c:numRef>
              <c:f>Sheet1!$A$2:$A$5</c:f>
              <c:numCache>
                <c:formatCode>General</c:formatCode>
                <c:ptCount val="4"/>
              </c:numCache>
            </c:numRef>
          </c:cat>
          <c:val>
            <c:numRef>
              <c:f>Sheet1!$E$2:$E$5</c:f>
              <c:numCache>
                <c:formatCode>General</c:formatCode>
                <c:ptCount val="4"/>
              </c:numCache>
            </c:numRef>
          </c:val>
          <c:smooth val="0"/>
        </c:ser>
        <c:dLbls>
          <c:dLblPos val="t"/>
          <c:showLegendKey val="0"/>
          <c:showVal val="1"/>
          <c:showCatName val="0"/>
          <c:showSerName val="0"/>
          <c:showPercent val="0"/>
          <c:showBubbleSize val="0"/>
        </c:dLbls>
        <c:marker val="1"/>
        <c:smooth val="0"/>
        <c:axId val="177047808"/>
        <c:axId val="177057792"/>
      </c:lineChart>
      <c:catAx>
        <c:axId val="177047808"/>
        <c:scaling>
          <c:orientation val="minMax"/>
        </c:scaling>
        <c:delete val="0"/>
        <c:axPos val="b"/>
        <c:numFmt formatCode="0" sourceLinked="0"/>
        <c:majorTickMark val="none"/>
        <c:minorTickMark val="none"/>
        <c:tickLblPos val="nextTo"/>
        <c:spPr>
          <a:ln>
            <a:solidFill>
              <a:schemeClr val="accent4"/>
            </a:solidFill>
            <a:miter lim="800000"/>
          </a:ln>
        </c:spPr>
        <c:txPr>
          <a:bodyPr/>
          <a:lstStyle/>
          <a:p>
            <a:pPr>
              <a:defRPr i="1"/>
            </a:pPr>
            <a:endParaRPr lang="en-US"/>
          </a:p>
        </c:txPr>
        <c:crossAx val="177057792"/>
        <c:crosses val="autoZero"/>
        <c:auto val="1"/>
        <c:lblAlgn val="ctr"/>
        <c:lblOffset val="100"/>
        <c:noMultiLvlLbl val="0"/>
      </c:catAx>
      <c:valAx>
        <c:axId val="177057792"/>
        <c:scaling>
          <c:orientation val="minMax"/>
          <c:max val="0.3"/>
          <c:min val="-0.1"/>
        </c:scaling>
        <c:delete val="0"/>
        <c:axPos val="l"/>
        <c:numFmt formatCode="0%" sourceLinked="0"/>
        <c:majorTickMark val="none"/>
        <c:minorTickMark val="none"/>
        <c:tickLblPos val="nextTo"/>
        <c:spPr>
          <a:ln w="0">
            <a:noFill/>
            <a:miter lim="800000"/>
          </a:ln>
        </c:spPr>
        <c:txPr>
          <a:bodyPr/>
          <a:lstStyle/>
          <a:p>
            <a:pPr>
              <a:defRPr i="1"/>
            </a:pPr>
            <a:endParaRPr lang="en-US"/>
          </a:p>
        </c:txPr>
        <c:crossAx val="177047808"/>
        <c:crosses val="autoZero"/>
        <c:crossBetween val="between"/>
        <c:majorUnit val="0.1"/>
        <c:minorUnit val="4.0000000000000001E-3"/>
      </c:valAx>
      <c:spPr>
        <a:noFill/>
        <a:ln w="25400">
          <a:noFill/>
        </a:ln>
      </c:spPr>
    </c:plotArea>
    <c:plotVisOnly val="1"/>
    <c:dispBlanksAs val="gap"/>
    <c:showDLblsOverMax val="0"/>
  </c:chart>
  <c:spPr>
    <a:noFill/>
    <a:ln>
      <a:noFill/>
    </a:ln>
  </c:spPr>
  <c:txPr>
    <a:bodyPr/>
    <a:lstStyle/>
    <a:p>
      <a:pPr>
        <a:defRPr sz="900" baseline="0"/>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727690288713911E-2"/>
          <c:y val="4.9107142857142856E-2"/>
          <c:w val="0.90998500187476561"/>
          <c:h val="0.91675066017830165"/>
        </c:manualLayout>
      </c:layout>
      <c:lineChart>
        <c:grouping val="standard"/>
        <c:varyColors val="0"/>
        <c:ser>
          <c:idx val="0"/>
          <c:order val="0"/>
          <c:tx>
            <c:strRef>
              <c:f>Sheet1!$B$1</c:f>
              <c:strCache>
                <c:ptCount val="1"/>
                <c:pt idx="0">
                  <c:v>Series 1</c:v>
                </c:pt>
              </c:strCache>
            </c:strRef>
          </c:tx>
          <c:spPr>
            <a:ln cap="flat">
              <a:solidFill>
                <a:srgbClr val="617685"/>
              </a:solidFill>
              <a:miter lim="800000"/>
            </a:ln>
          </c:spPr>
          <c:marker>
            <c:symbol val="none"/>
          </c:marker>
          <c:cat>
            <c:numRef>
              <c:f>Sheet1!$A$2:$A$104</c:f>
              <c:numCache>
                <c:formatCode>General</c:formatCode>
                <c:ptCount val="103"/>
                <c:pt idx="0">
                  <c:v>0</c:v>
                </c:pt>
                <c:pt idx="1">
                  <c:v>1</c:v>
                </c:pt>
                <c:pt idx="2">
                  <c:v>2</c:v>
                </c:pt>
                <c:pt idx="3">
                  <c:v>3</c:v>
                </c:pt>
                <c:pt idx="4">
                  <c:v>3.75</c:v>
                </c:pt>
                <c:pt idx="5">
                  <c:v>4</c:v>
                </c:pt>
                <c:pt idx="6">
                  <c:v>5</c:v>
                </c:pt>
                <c:pt idx="7">
                  <c:v>6</c:v>
                </c:pt>
                <c:pt idx="8">
                  <c:v>7</c:v>
                </c:pt>
                <c:pt idx="9">
                  <c:v>8</c:v>
                </c:pt>
                <c:pt idx="10">
                  <c:v>9</c:v>
                </c:pt>
                <c:pt idx="11">
                  <c:v>10</c:v>
                </c:pt>
                <c:pt idx="12">
                  <c:v>11</c:v>
                </c:pt>
                <c:pt idx="13">
                  <c:v>12</c:v>
                </c:pt>
                <c:pt idx="14">
                  <c:v>13</c:v>
                </c:pt>
                <c:pt idx="15">
                  <c:v>14</c:v>
                </c:pt>
                <c:pt idx="16">
                  <c:v>15</c:v>
                </c:pt>
                <c:pt idx="17">
                  <c:v>16</c:v>
                </c:pt>
                <c:pt idx="18">
                  <c:v>17</c:v>
                </c:pt>
                <c:pt idx="19">
                  <c:v>18</c:v>
                </c:pt>
                <c:pt idx="20">
                  <c:v>19</c:v>
                </c:pt>
                <c:pt idx="21">
                  <c:v>20</c:v>
                </c:pt>
                <c:pt idx="22">
                  <c:v>21</c:v>
                </c:pt>
                <c:pt idx="23">
                  <c:v>22</c:v>
                </c:pt>
                <c:pt idx="24">
                  <c:v>23</c:v>
                </c:pt>
                <c:pt idx="25">
                  <c:v>24</c:v>
                </c:pt>
                <c:pt idx="26">
                  <c:v>25</c:v>
                </c:pt>
                <c:pt idx="27">
                  <c:v>26</c:v>
                </c:pt>
                <c:pt idx="28">
                  <c:v>27</c:v>
                </c:pt>
                <c:pt idx="29">
                  <c:v>28</c:v>
                </c:pt>
                <c:pt idx="30">
                  <c:v>29</c:v>
                </c:pt>
                <c:pt idx="31">
                  <c:v>30</c:v>
                </c:pt>
                <c:pt idx="32">
                  <c:v>31</c:v>
                </c:pt>
                <c:pt idx="33">
                  <c:v>32</c:v>
                </c:pt>
                <c:pt idx="34">
                  <c:v>33</c:v>
                </c:pt>
                <c:pt idx="35">
                  <c:v>34</c:v>
                </c:pt>
                <c:pt idx="36">
                  <c:v>35</c:v>
                </c:pt>
                <c:pt idx="37">
                  <c:v>36</c:v>
                </c:pt>
                <c:pt idx="38">
                  <c:v>37</c:v>
                </c:pt>
                <c:pt idx="39">
                  <c:v>38</c:v>
                </c:pt>
                <c:pt idx="40">
                  <c:v>39</c:v>
                </c:pt>
                <c:pt idx="41">
                  <c:v>40</c:v>
                </c:pt>
                <c:pt idx="42">
                  <c:v>41</c:v>
                </c:pt>
                <c:pt idx="43">
                  <c:v>42</c:v>
                </c:pt>
                <c:pt idx="44">
                  <c:v>43</c:v>
                </c:pt>
                <c:pt idx="45">
                  <c:v>44</c:v>
                </c:pt>
                <c:pt idx="46">
                  <c:v>45</c:v>
                </c:pt>
                <c:pt idx="47">
                  <c:v>46</c:v>
                </c:pt>
                <c:pt idx="48">
                  <c:v>47</c:v>
                </c:pt>
                <c:pt idx="49">
                  <c:v>48</c:v>
                </c:pt>
                <c:pt idx="50">
                  <c:v>49</c:v>
                </c:pt>
                <c:pt idx="51">
                  <c:v>50</c:v>
                </c:pt>
                <c:pt idx="52">
                  <c:v>51</c:v>
                </c:pt>
                <c:pt idx="53">
                  <c:v>52</c:v>
                </c:pt>
                <c:pt idx="54">
                  <c:v>53</c:v>
                </c:pt>
                <c:pt idx="55">
                  <c:v>54</c:v>
                </c:pt>
                <c:pt idx="56">
                  <c:v>55</c:v>
                </c:pt>
                <c:pt idx="57">
                  <c:v>56</c:v>
                </c:pt>
                <c:pt idx="58">
                  <c:v>57</c:v>
                </c:pt>
                <c:pt idx="59">
                  <c:v>58</c:v>
                </c:pt>
                <c:pt idx="60">
                  <c:v>59</c:v>
                </c:pt>
                <c:pt idx="61">
                  <c:v>60</c:v>
                </c:pt>
                <c:pt idx="62">
                  <c:v>61</c:v>
                </c:pt>
                <c:pt idx="63">
                  <c:v>62</c:v>
                </c:pt>
                <c:pt idx="64">
                  <c:v>63</c:v>
                </c:pt>
                <c:pt idx="65">
                  <c:v>64</c:v>
                </c:pt>
                <c:pt idx="66">
                  <c:v>65</c:v>
                </c:pt>
                <c:pt idx="67">
                  <c:v>66</c:v>
                </c:pt>
                <c:pt idx="68">
                  <c:v>67</c:v>
                </c:pt>
                <c:pt idx="69">
                  <c:v>68</c:v>
                </c:pt>
                <c:pt idx="70">
                  <c:v>69</c:v>
                </c:pt>
                <c:pt idx="71">
                  <c:v>69.900000000000006</c:v>
                </c:pt>
                <c:pt idx="72">
                  <c:v>70</c:v>
                </c:pt>
                <c:pt idx="73">
                  <c:v>71</c:v>
                </c:pt>
                <c:pt idx="74">
                  <c:v>72</c:v>
                </c:pt>
                <c:pt idx="75">
                  <c:v>73</c:v>
                </c:pt>
                <c:pt idx="76">
                  <c:v>74</c:v>
                </c:pt>
                <c:pt idx="77">
                  <c:v>75</c:v>
                </c:pt>
                <c:pt idx="78">
                  <c:v>76</c:v>
                </c:pt>
                <c:pt idx="79">
                  <c:v>77</c:v>
                </c:pt>
                <c:pt idx="80">
                  <c:v>78</c:v>
                </c:pt>
                <c:pt idx="81">
                  <c:v>79</c:v>
                </c:pt>
                <c:pt idx="82">
                  <c:v>80</c:v>
                </c:pt>
                <c:pt idx="83">
                  <c:v>81</c:v>
                </c:pt>
                <c:pt idx="84">
                  <c:v>82</c:v>
                </c:pt>
                <c:pt idx="85">
                  <c:v>83</c:v>
                </c:pt>
                <c:pt idx="86">
                  <c:v>84</c:v>
                </c:pt>
                <c:pt idx="87">
                  <c:v>85</c:v>
                </c:pt>
                <c:pt idx="88">
                  <c:v>86</c:v>
                </c:pt>
                <c:pt idx="89">
                  <c:v>87</c:v>
                </c:pt>
                <c:pt idx="90">
                  <c:v>88</c:v>
                </c:pt>
                <c:pt idx="91">
                  <c:v>89</c:v>
                </c:pt>
                <c:pt idx="92">
                  <c:v>90</c:v>
                </c:pt>
                <c:pt idx="93">
                  <c:v>91</c:v>
                </c:pt>
                <c:pt idx="94">
                  <c:v>92</c:v>
                </c:pt>
                <c:pt idx="95">
                  <c:v>93</c:v>
                </c:pt>
                <c:pt idx="96">
                  <c:v>94</c:v>
                </c:pt>
                <c:pt idx="97">
                  <c:v>95</c:v>
                </c:pt>
                <c:pt idx="98">
                  <c:v>96</c:v>
                </c:pt>
                <c:pt idx="99">
                  <c:v>97</c:v>
                </c:pt>
                <c:pt idx="100">
                  <c:v>98</c:v>
                </c:pt>
                <c:pt idx="101">
                  <c:v>99</c:v>
                </c:pt>
                <c:pt idx="102">
                  <c:v>100</c:v>
                </c:pt>
              </c:numCache>
            </c:numRef>
          </c:cat>
          <c:val>
            <c:numRef>
              <c:f>Sheet1!$B$2:$B$104</c:f>
              <c:numCache>
                <c:formatCode>0%</c:formatCode>
                <c:ptCount val="103"/>
                <c:pt idx="0">
                  <c:v>-0.05</c:v>
                </c:pt>
                <c:pt idx="1">
                  <c:v>-0.05</c:v>
                </c:pt>
                <c:pt idx="2">
                  <c:v>-0.05</c:v>
                </c:pt>
                <c:pt idx="3">
                  <c:v>-0.05</c:v>
                </c:pt>
                <c:pt idx="4">
                  <c:v>-0.05</c:v>
                </c:pt>
                <c:pt idx="5">
                  <c:v>-3.6666666666666667E-2</c:v>
                </c:pt>
                <c:pt idx="6">
                  <c:v>-3.3333333333333333E-2</c:v>
                </c:pt>
                <c:pt idx="7">
                  <c:v>-3.0000000000000002E-2</c:v>
                </c:pt>
                <c:pt idx="8">
                  <c:v>-2.6666666666666668E-2</c:v>
                </c:pt>
                <c:pt idx="9">
                  <c:v>-2.3333333333333334E-2</c:v>
                </c:pt>
                <c:pt idx="10">
                  <c:v>-2.0000000000000004E-2</c:v>
                </c:pt>
                <c:pt idx="11">
                  <c:v>-1.6666666666666666E-2</c:v>
                </c:pt>
                <c:pt idx="12">
                  <c:v>-1.3333333333333334E-2</c:v>
                </c:pt>
                <c:pt idx="13">
                  <c:v>-1.0000000000000002E-2</c:v>
                </c:pt>
                <c:pt idx="14">
                  <c:v>-6.6666666666666671E-3</c:v>
                </c:pt>
                <c:pt idx="15">
                  <c:v>-3.3333333333333335E-3</c:v>
                </c:pt>
                <c:pt idx="16">
                  <c:v>0</c:v>
                </c:pt>
                <c:pt idx="17">
                  <c:v>5.6363636363636362E-5</c:v>
                </c:pt>
                <c:pt idx="18">
                  <c:v>1.1272727272727272E-4</c:v>
                </c:pt>
                <c:pt idx="19">
                  <c:v>1.6909090909090907E-4</c:v>
                </c:pt>
                <c:pt idx="20">
                  <c:v>2.2545454545454545E-4</c:v>
                </c:pt>
                <c:pt idx="21">
                  <c:v>2.818181818181818E-4</c:v>
                </c:pt>
                <c:pt idx="22">
                  <c:v>3.3818181818181815E-4</c:v>
                </c:pt>
                <c:pt idx="23">
                  <c:v>3.9454545454545455E-4</c:v>
                </c:pt>
                <c:pt idx="24">
                  <c:v>4.509090909090909E-4</c:v>
                </c:pt>
                <c:pt idx="25">
                  <c:v>5.0727272727272719E-4</c:v>
                </c:pt>
                <c:pt idx="26">
                  <c:v>5.636363636363636E-4</c:v>
                </c:pt>
                <c:pt idx="27">
                  <c:v>6.2E-4</c:v>
                </c:pt>
                <c:pt idx="28">
                  <c:v>6.7636363636363629E-4</c:v>
                </c:pt>
                <c:pt idx="29">
                  <c:v>7.327272727272727E-4</c:v>
                </c:pt>
                <c:pt idx="30">
                  <c:v>7.890909090909091E-4</c:v>
                </c:pt>
                <c:pt idx="31">
                  <c:v>8.454545454545454E-4</c:v>
                </c:pt>
                <c:pt idx="32">
                  <c:v>9.018181818181818E-4</c:v>
                </c:pt>
                <c:pt idx="33">
                  <c:v>9.5818181818181809E-4</c:v>
                </c:pt>
                <c:pt idx="34">
                  <c:v>1.0145454545454544E-3</c:v>
                </c:pt>
                <c:pt idx="35">
                  <c:v>1.0709090909090909E-3</c:v>
                </c:pt>
                <c:pt idx="36">
                  <c:v>1.1272727272727272E-3</c:v>
                </c:pt>
                <c:pt idx="37">
                  <c:v>1.1836363636363635E-3</c:v>
                </c:pt>
                <c:pt idx="38">
                  <c:v>1.24E-3</c:v>
                </c:pt>
                <c:pt idx="39">
                  <c:v>1.2963636363636365E-3</c:v>
                </c:pt>
                <c:pt idx="40">
                  <c:v>1.3527272727272726E-3</c:v>
                </c:pt>
                <c:pt idx="41">
                  <c:v>1.4090909090909091E-3</c:v>
                </c:pt>
                <c:pt idx="42">
                  <c:v>1.4654545454545454E-3</c:v>
                </c:pt>
                <c:pt idx="43">
                  <c:v>1.5218181818181817E-3</c:v>
                </c:pt>
                <c:pt idx="44">
                  <c:v>1.5781818181818182E-3</c:v>
                </c:pt>
                <c:pt idx="45">
                  <c:v>1.6345454545454545E-3</c:v>
                </c:pt>
                <c:pt idx="46">
                  <c:v>1.6909090909090908E-3</c:v>
                </c:pt>
                <c:pt idx="47">
                  <c:v>1.7472727272727271E-3</c:v>
                </c:pt>
                <c:pt idx="48">
                  <c:v>1.8036363636363636E-3</c:v>
                </c:pt>
                <c:pt idx="49">
                  <c:v>1.8600000000000001E-3</c:v>
                </c:pt>
                <c:pt idx="50">
                  <c:v>1.9163636363636362E-3</c:v>
                </c:pt>
                <c:pt idx="51">
                  <c:v>1.9727272727272727E-3</c:v>
                </c:pt>
                <c:pt idx="52">
                  <c:v>2.0290909090909088E-3</c:v>
                </c:pt>
                <c:pt idx="53">
                  <c:v>2.0854545454545453E-3</c:v>
                </c:pt>
                <c:pt idx="54">
                  <c:v>2.1418181818181818E-3</c:v>
                </c:pt>
                <c:pt idx="55">
                  <c:v>2.1981818181818179E-3</c:v>
                </c:pt>
                <c:pt idx="56">
                  <c:v>2.2545454545454544E-3</c:v>
                </c:pt>
                <c:pt idx="57">
                  <c:v>2.3109090909090909E-3</c:v>
                </c:pt>
                <c:pt idx="58">
                  <c:v>2.367272727272727E-3</c:v>
                </c:pt>
                <c:pt idx="59">
                  <c:v>2.4236363636363635E-3</c:v>
                </c:pt>
                <c:pt idx="60">
                  <c:v>2.48E-3</c:v>
                </c:pt>
                <c:pt idx="61">
                  <c:v>2.5363636363636361E-3</c:v>
                </c:pt>
                <c:pt idx="62">
                  <c:v>2.592727272727273E-3</c:v>
                </c:pt>
                <c:pt idx="63">
                  <c:v>2.6490909090909091E-3</c:v>
                </c:pt>
                <c:pt idx="64">
                  <c:v>2.7054545454545452E-3</c:v>
                </c:pt>
                <c:pt idx="65">
                  <c:v>2.7618181818181821E-3</c:v>
                </c:pt>
                <c:pt idx="66">
                  <c:v>2.8181818181818182E-3</c:v>
                </c:pt>
                <c:pt idx="67">
                  <c:v>2.8745454545454543E-3</c:v>
                </c:pt>
                <c:pt idx="68">
                  <c:v>2.9309090909090908E-3</c:v>
                </c:pt>
                <c:pt idx="69">
                  <c:v>2.9872727272727273E-3</c:v>
                </c:pt>
                <c:pt idx="70">
                  <c:v>3.0436363636363634E-3</c:v>
                </c:pt>
                <c:pt idx="71">
                  <c:v>3.0943636363636364E-3</c:v>
                </c:pt>
              </c:numCache>
            </c:numRef>
          </c:val>
          <c:smooth val="0"/>
        </c:ser>
        <c:ser>
          <c:idx val="1"/>
          <c:order val="1"/>
          <c:tx>
            <c:strRef>
              <c:f>Sheet1!$C$1</c:f>
              <c:strCache>
                <c:ptCount val="1"/>
                <c:pt idx="0">
                  <c:v>Series 2</c:v>
                </c:pt>
              </c:strCache>
            </c:strRef>
          </c:tx>
          <c:spPr>
            <a:ln cap="flat">
              <a:solidFill>
                <a:srgbClr val="CF0A2C"/>
              </a:solidFill>
              <a:miter lim="800000"/>
            </a:ln>
          </c:spPr>
          <c:marker>
            <c:symbol val="none"/>
          </c:marker>
          <c:cat>
            <c:numRef>
              <c:f>Sheet1!$A$2:$A$104</c:f>
              <c:numCache>
                <c:formatCode>General</c:formatCode>
                <c:ptCount val="103"/>
                <c:pt idx="0">
                  <c:v>0</c:v>
                </c:pt>
                <c:pt idx="1">
                  <c:v>1</c:v>
                </c:pt>
                <c:pt idx="2">
                  <c:v>2</c:v>
                </c:pt>
                <c:pt idx="3">
                  <c:v>3</c:v>
                </c:pt>
                <c:pt idx="4">
                  <c:v>3.75</c:v>
                </c:pt>
                <c:pt idx="5">
                  <c:v>4</c:v>
                </c:pt>
                <c:pt idx="6">
                  <c:v>5</c:v>
                </c:pt>
                <c:pt idx="7">
                  <c:v>6</c:v>
                </c:pt>
                <c:pt idx="8">
                  <c:v>7</c:v>
                </c:pt>
                <c:pt idx="9">
                  <c:v>8</c:v>
                </c:pt>
                <c:pt idx="10">
                  <c:v>9</c:v>
                </c:pt>
                <c:pt idx="11">
                  <c:v>10</c:v>
                </c:pt>
                <c:pt idx="12">
                  <c:v>11</c:v>
                </c:pt>
                <c:pt idx="13">
                  <c:v>12</c:v>
                </c:pt>
                <c:pt idx="14">
                  <c:v>13</c:v>
                </c:pt>
                <c:pt idx="15">
                  <c:v>14</c:v>
                </c:pt>
                <c:pt idx="16">
                  <c:v>15</c:v>
                </c:pt>
                <c:pt idx="17">
                  <c:v>16</c:v>
                </c:pt>
                <c:pt idx="18">
                  <c:v>17</c:v>
                </c:pt>
                <c:pt idx="19">
                  <c:v>18</c:v>
                </c:pt>
                <c:pt idx="20">
                  <c:v>19</c:v>
                </c:pt>
                <c:pt idx="21">
                  <c:v>20</c:v>
                </c:pt>
                <c:pt idx="22">
                  <c:v>21</c:v>
                </c:pt>
                <c:pt idx="23">
                  <c:v>22</c:v>
                </c:pt>
                <c:pt idx="24">
                  <c:v>23</c:v>
                </c:pt>
                <c:pt idx="25">
                  <c:v>24</c:v>
                </c:pt>
                <c:pt idx="26">
                  <c:v>25</c:v>
                </c:pt>
                <c:pt idx="27">
                  <c:v>26</c:v>
                </c:pt>
                <c:pt idx="28">
                  <c:v>27</c:v>
                </c:pt>
                <c:pt idx="29">
                  <c:v>28</c:v>
                </c:pt>
                <c:pt idx="30">
                  <c:v>29</c:v>
                </c:pt>
                <c:pt idx="31">
                  <c:v>30</c:v>
                </c:pt>
                <c:pt idx="32">
                  <c:v>31</c:v>
                </c:pt>
                <c:pt idx="33">
                  <c:v>32</c:v>
                </c:pt>
                <c:pt idx="34">
                  <c:v>33</c:v>
                </c:pt>
                <c:pt idx="35">
                  <c:v>34</c:v>
                </c:pt>
                <c:pt idx="36">
                  <c:v>35</c:v>
                </c:pt>
                <c:pt idx="37">
                  <c:v>36</c:v>
                </c:pt>
                <c:pt idx="38">
                  <c:v>37</c:v>
                </c:pt>
                <c:pt idx="39">
                  <c:v>38</c:v>
                </c:pt>
                <c:pt idx="40">
                  <c:v>39</c:v>
                </c:pt>
                <c:pt idx="41">
                  <c:v>40</c:v>
                </c:pt>
                <c:pt idx="42">
                  <c:v>41</c:v>
                </c:pt>
                <c:pt idx="43">
                  <c:v>42</c:v>
                </c:pt>
                <c:pt idx="44">
                  <c:v>43</c:v>
                </c:pt>
                <c:pt idx="45">
                  <c:v>44</c:v>
                </c:pt>
                <c:pt idx="46">
                  <c:v>45</c:v>
                </c:pt>
                <c:pt idx="47">
                  <c:v>46</c:v>
                </c:pt>
                <c:pt idx="48">
                  <c:v>47</c:v>
                </c:pt>
                <c:pt idx="49">
                  <c:v>48</c:v>
                </c:pt>
                <c:pt idx="50">
                  <c:v>49</c:v>
                </c:pt>
                <c:pt idx="51">
                  <c:v>50</c:v>
                </c:pt>
                <c:pt idx="52">
                  <c:v>51</c:v>
                </c:pt>
                <c:pt idx="53">
                  <c:v>52</c:v>
                </c:pt>
                <c:pt idx="54">
                  <c:v>53</c:v>
                </c:pt>
                <c:pt idx="55">
                  <c:v>54</c:v>
                </c:pt>
                <c:pt idx="56">
                  <c:v>55</c:v>
                </c:pt>
                <c:pt idx="57">
                  <c:v>56</c:v>
                </c:pt>
                <c:pt idx="58">
                  <c:v>57</c:v>
                </c:pt>
                <c:pt idx="59">
                  <c:v>58</c:v>
                </c:pt>
                <c:pt idx="60">
                  <c:v>59</c:v>
                </c:pt>
                <c:pt idx="61">
                  <c:v>60</c:v>
                </c:pt>
                <c:pt idx="62">
                  <c:v>61</c:v>
                </c:pt>
                <c:pt idx="63">
                  <c:v>62</c:v>
                </c:pt>
                <c:pt idx="64">
                  <c:v>63</c:v>
                </c:pt>
                <c:pt idx="65">
                  <c:v>64</c:v>
                </c:pt>
                <c:pt idx="66">
                  <c:v>65</c:v>
                </c:pt>
                <c:pt idx="67">
                  <c:v>66</c:v>
                </c:pt>
                <c:pt idx="68">
                  <c:v>67</c:v>
                </c:pt>
                <c:pt idx="69">
                  <c:v>68</c:v>
                </c:pt>
                <c:pt idx="70">
                  <c:v>69</c:v>
                </c:pt>
                <c:pt idx="71">
                  <c:v>69.900000000000006</c:v>
                </c:pt>
                <c:pt idx="72">
                  <c:v>70</c:v>
                </c:pt>
                <c:pt idx="73">
                  <c:v>71</c:v>
                </c:pt>
                <c:pt idx="74">
                  <c:v>72</c:v>
                </c:pt>
                <c:pt idx="75">
                  <c:v>73</c:v>
                </c:pt>
                <c:pt idx="76">
                  <c:v>74</c:v>
                </c:pt>
                <c:pt idx="77">
                  <c:v>75</c:v>
                </c:pt>
                <c:pt idx="78">
                  <c:v>76</c:v>
                </c:pt>
                <c:pt idx="79">
                  <c:v>77</c:v>
                </c:pt>
                <c:pt idx="80">
                  <c:v>78</c:v>
                </c:pt>
                <c:pt idx="81">
                  <c:v>79</c:v>
                </c:pt>
                <c:pt idx="82">
                  <c:v>80</c:v>
                </c:pt>
                <c:pt idx="83">
                  <c:v>81</c:v>
                </c:pt>
                <c:pt idx="84">
                  <c:v>82</c:v>
                </c:pt>
                <c:pt idx="85">
                  <c:v>83</c:v>
                </c:pt>
                <c:pt idx="86">
                  <c:v>84</c:v>
                </c:pt>
                <c:pt idx="87">
                  <c:v>85</c:v>
                </c:pt>
                <c:pt idx="88">
                  <c:v>86</c:v>
                </c:pt>
                <c:pt idx="89">
                  <c:v>87</c:v>
                </c:pt>
                <c:pt idx="90">
                  <c:v>88</c:v>
                </c:pt>
                <c:pt idx="91">
                  <c:v>89</c:v>
                </c:pt>
                <c:pt idx="92">
                  <c:v>90</c:v>
                </c:pt>
                <c:pt idx="93">
                  <c:v>91</c:v>
                </c:pt>
                <c:pt idx="94">
                  <c:v>92</c:v>
                </c:pt>
                <c:pt idx="95">
                  <c:v>93</c:v>
                </c:pt>
                <c:pt idx="96">
                  <c:v>94</c:v>
                </c:pt>
                <c:pt idx="97">
                  <c:v>95</c:v>
                </c:pt>
                <c:pt idx="98">
                  <c:v>96</c:v>
                </c:pt>
                <c:pt idx="99">
                  <c:v>97</c:v>
                </c:pt>
                <c:pt idx="100">
                  <c:v>98</c:v>
                </c:pt>
                <c:pt idx="101">
                  <c:v>99</c:v>
                </c:pt>
                <c:pt idx="102">
                  <c:v>100</c:v>
                </c:pt>
              </c:numCache>
            </c:numRef>
          </c:cat>
          <c:val>
            <c:numRef>
              <c:f>Sheet1!$C$2:$C$104</c:f>
              <c:numCache>
                <c:formatCode>General</c:formatCode>
                <c:ptCount val="103"/>
                <c:pt idx="71" formatCode="0%">
                  <c:v>3.0999999999999999E-3</c:v>
                </c:pt>
                <c:pt idx="72" formatCode="0%">
                  <c:v>8.0999999999999996E-3</c:v>
                </c:pt>
                <c:pt idx="73" formatCode="0%">
                  <c:v>8.5166666666666654E-3</c:v>
                </c:pt>
                <c:pt idx="74" formatCode="0%">
                  <c:v>8.9333333333333331E-3</c:v>
                </c:pt>
                <c:pt idx="75" formatCode="0%">
                  <c:v>9.3500000000000007E-3</c:v>
                </c:pt>
                <c:pt idx="76" formatCode="0%">
                  <c:v>9.7666666666666666E-3</c:v>
                </c:pt>
                <c:pt idx="77" formatCode="0%">
                  <c:v>1.0183333333333332E-2</c:v>
                </c:pt>
                <c:pt idx="78" formatCode="0%">
                  <c:v>1.06E-2</c:v>
                </c:pt>
                <c:pt idx="79" formatCode="0%">
                  <c:v>1.1016666666666666E-2</c:v>
                </c:pt>
                <c:pt idx="80" formatCode="0%">
                  <c:v>1.1433333333333334E-2</c:v>
                </c:pt>
                <c:pt idx="81" formatCode="0%">
                  <c:v>1.1849999999999999E-2</c:v>
                </c:pt>
                <c:pt idx="82" formatCode="0%">
                  <c:v>1.2266666666666665E-2</c:v>
                </c:pt>
                <c:pt idx="83" formatCode="0%">
                  <c:v>1.2683333333333333E-2</c:v>
                </c:pt>
                <c:pt idx="84" formatCode="0%">
                  <c:v>1.3100000000000001E-2</c:v>
                </c:pt>
                <c:pt idx="85" formatCode="0%">
                  <c:v>1.3516666666666666E-2</c:v>
                </c:pt>
                <c:pt idx="86" formatCode="0%">
                  <c:v>1.3933333333333332E-2</c:v>
                </c:pt>
                <c:pt idx="87" formatCode="0%">
                  <c:v>1.435E-2</c:v>
                </c:pt>
                <c:pt idx="88" formatCode="0%">
                  <c:v>1.4766666666666668E-2</c:v>
                </c:pt>
                <c:pt idx="89" formatCode="0%">
                  <c:v>1.5183333333333333E-2</c:v>
                </c:pt>
                <c:pt idx="90" formatCode="0%">
                  <c:v>1.5599999999999999E-2</c:v>
                </c:pt>
                <c:pt idx="91" formatCode="0%">
                  <c:v>1.6016666666666665E-2</c:v>
                </c:pt>
                <c:pt idx="92" formatCode="0%">
                  <c:v>1.6433333333333335E-2</c:v>
                </c:pt>
                <c:pt idx="93" formatCode="0%">
                  <c:v>1.685E-2</c:v>
                </c:pt>
                <c:pt idx="94" formatCode="0%">
                  <c:v>1.7266666666666666E-2</c:v>
                </c:pt>
                <c:pt idx="95" formatCode="0%">
                  <c:v>1.7683333333333336E-2</c:v>
                </c:pt>
                <c:pt idx="96" formatCode="0%">
                  <c:v>1.8100000000000002E-2</c:v>
                </c:pt>
                <c:pt idx="97" formatCode="0%">
                  <c:v>1.8516666666666667E-2</c:v>
                </c:pt>
                <c:pt idx="98" formatCode="0%">
                  <c:v>1.8933333333333333E-2</c:v>
                </c:pt>
                <c:pt idx="99" formatCode="0%">
                  <c:v>1.9349999999999999E-2</c:v>
                </c:pt>
                <c:pt idx="100" formatCode="0%">
                  <c:v>1.9766666666666668E-2</c:v>
                </c:pt>
                <c:pt idx="101" formatCode="0%">
                  <c:v>2.0183333333333334E-2</c:v>
                </c:pt>
                <c:pt idx="102" formatCode="0%">
                  <c:v>2.06E-2</c:v>
                </c:pt>
              </c:numCache>
            </c:numRef>
          </c:val>
          <c:smooth val="0"/>
        </c:ser>
        <c:dLbls>
          <c:showLegendKey val="0"/>
          <c:showVal val="0"/>
          <c:showCatName val="0"/>
          <c:showSerName val="0"/>
          <c:showPercent val="0"/>
          <c:showBubbleSize val="0"/>
        </c:dLbls>
        <c:marker val="1"/>
        <c:smooth val="0"/>
        <c:axId val="176356352"/>
        <c:axId val="177169152"/>
      </c:lineChart>
      <c:catAx>
        <c:axId val="176356352"/>
        <c:scaling>
          <c:orientation val="minMax"/>
        </c:scaling>
        <c:delete val="0"/>
        <c:axPos val="b"/>
        <c:numFmt formatCode="General" sourceLinked="1"/>
        <c:majorTickMark val="none"/>
        <c:minorTickMark val="none"/>
        <c:tickLblPos val="none"/>
        <c:spPr>
          <a:ln>
            <a:solidFill>
              <a:schemeClr val="accent4"/>
            </a:solidFill>
            <a:miter lim="800000"/>
          </a:ln>
        </c:spPr>
        <c:txPr>
          <a:bodyPr/>
          <a:lstStyle/>
          <a:p>
            <a:pPr>
              <a:defRPr i="1"/>
            </a:pPr>
            <a:endParaRPr lang="en-US"/>
          </a:p>
        </c:txPr>
        <c:crossAx val="177169152"/>
        <c:crossesAt val="0"/>
        <c:auto val="1"/>
        <c:lblAlgn val="ctr"/>
        <c:lblOffset val="100"/>
        <c:noMultiLvlLbl val="0"/>
      </c:catAx>
      <c:valAx>
        <c:axId val="177169152"/>
        <c:scaling>
          <c:orientation val="minMax"/>
          <c:max val="4.0000000000000008E-2"/>
          <c:min val="-5.1000000000000011E-2"/>
        </c:scaling>
        <c:delete val="0"/>
        <c:axPos val="l"/>
        <c:numFmt formatCode="0%" sourceLinked="1"/>
        <c:majorTickMark val="none"/>
        <c:minorTickMark val="none"/>
        <c:tickLblPos val="nextTo"/>
        <c:spPr>
          <a:ln>
            <a:solidFill>
              <a:srgbClr val="333E48"/>
            </a:solidFill>
            <a:miter lim="800000"/>
          </a:ln>
        </c:spPr>
        <c:txPr>
          <a:bodyPr/>
          <a:lstStyle/>
          <a:p>
            <a:pPr>
              <a:defRPr i="1"/>
            </a:pPr>
            <a:endParaRPr lang="en-US"/>
          </a:p>
        </c:txPr>
        <c:crossAx val="176356352"/>
        <c:crosses val="autoZero"/>
        <c:crossBetween val="between"/>
        <c:majorUnit val="1.0000000000000002E-2"/>
        <c:minorUnit val="5.000000000000001E-3"/>
      </c:valAx>
      <c:spPr>
        <a:noFill/>
        <a:ln w="25400">
          <a:noFill/>
        </a:ln>
      </c:spPr>
    </c:plotArea>
    <c:plotVisOnly val="1"/>
    <c:dispBlanksAs val="gap"/>
    <c:showDLblsOverMax val="0"/>
  </c:chart>
  <c:spPr>
    <a:noFill/>
    <a:ln>
      <a:noFill/>
    </a:ln>
  </c:spPr>
  <c:txPr>
    <a:bodyPr/>
    <a:lstStyle/>
    <a:p>
      <a:pPr>
        <a:defRPr sz="900" baseline="0"/>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0.37644</cdr:x>
      <cdr:y>0.71383</cdr:y>
    </cdr:from>
    <cdr:to>
      <cdr:x>0.96805</cdr:x>
      <cdr:y>0.76926</cdr:y>
    </cdr:to>
    <cdr:sp macro="" textlink="">
      <cdr:nvSpPr>
        <cdr:cNvPr id="2" name="TextBox 1"/>
        <cdr:cNvSpPr txBox="1"/>
      </cdr:nvSpPr>
      <cdr:spPr bwMode="gray">
        <a:xfrm xmlns:a="http://schemas.openxmlformats.org/drawingml/2006/main">
          <a:off x="1072185" y="1585492"/>
          <a:ext cx="1685023" cy="123115"/>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gn="ctr">
            <a:spcBef>
              <a:spcPts val="500"/>
            </a:spcBef>
          </a:pPr>
          <a:r>
            <a:rPr lang="en-US" sz="800" i="1" dirty="0" smtClean="0">
              <a:solidFill>
                <a:schemeClr val="accent4"/>
              </a:solidFill>
            </a:rPr>
            <a:t>May Include Non-Medicare</a:t>
          </a:r>
          <a:r>
            <a:rPr lang="en-US" sz="800" i="1" baseline="30000" dirty="0">
              <a:solidFill>
                <a:schemeClr val="accent4"/>
              </a:solidFill>
            </a:rPr>
            <a:t>1</a:t>
          </a:r>
          <a:endParaRPr lang="en-US" sz="800" i="1" baseline="30000" dirty="0" smtClean="0">
            <a:solidFill>
              <a:schemeClr val="accent4"/>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0.2569</cdr:x>
      <cdr:y>0.29009</cdr:y>
    </cdr:from>
    <cdr:to>
      <cdr:x>0.25868</cdr:x>
      <cdr:y>0.44663</cdr:y>
    </cdr:to>
    <cdr:cxnSp macro="">
      <cdr:nvCxnSpPr>
        <cdr:cNvPr id="24" name="Straight Arrow Connector 23"/>
        <cdr:cNvCxnSpPr/>
      </cdr:nvCxnSpPr>
      <cdr:spPr bwMode="gray">
        <a:xfrm xmlns:a="http://schemas.openxmlformats.org/drawingml/2006/main" flipV="1">
          <a:off x="761282" y="711213"/>
          <a:ext cx="5286" cy="383761"/>
        </a:xfrm>
        <a:prstGeom xmlns:a="http://schemas.openxmlformats.org/drawingml/2006/main" prst="straightConnector1">
          <a:avLst/>
        </a:prstGeom>
        <a:ln xmlns:a="http://schemas.openxmlformats.org/drawingml/2006/main" w="22225">
          <a:solidFill>
            <a:schemeClr val="accent2"/>
          </a:solidFill>
          <a:prstDash val="dash"/>
          <a:miter lim="800000"/>
          <a:headEnd type="non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0.25706</cdr:x>
      <cdr:y>0.41488</cdr:y>
    </cdr:from>
    <cdr:to>
      <cdr:x>0.25852</cdr:x>
      <cdr:y>0.61574</cdr:y>
    </cdr:to>
    <cdr:cxnSp macro="">
      <cdr:nvCxnSpPr>
        <cdr:cNvPr id="3" name="Straight Arrow Connector 2"/>
        <cdr:cNvCxnSpPr/>
      </cdr:nvCxnSpPr>
      <cdr:spPr bwMode="gray">
        <a:xfrm xmlns:a="http://schemas.openxmlformats.org/drawingml/2006/main">
          <a:off x="761758" y="1017135"/>
          <a:ext cx="4334" cy="492443"/>
        </a:xfrm>
        <a:prstGeom xmlns:a="http://schemas.openxmlformats.org/drawingml/2006/main" prst="straightConnector1">
          <a:avLst/>
        </a:prstGeom>
        <a:ln xmlns:a="http://schemas.openxmlformats.org/drawingml/2006/main" w="31750">
          <a:solidFill>
            <a:schemeClr val="accent3"/>
          </a:solidFill>
          <a:miter lim="800000"/>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0.39573</cdr:x>
      <cdr:y>0.37522</cdr:y>
    </cdr:from>
    <cdr:to>
      <cdr:x>0.39771</cdr:x>
      <cdr:y>0.64603</cdr:y>
    </cdr:to>
    <cdr:cxnSp macro="">
      <cdr:nvCxnSpPr>
        <cdr:cNvPr id="7" name="Straight Arrow Connector 6"/>
        <cdr:cNvCxnSpPr/>
      </cdr:nvCxnSpPr>
      <cdr:spPr bwMode="gray">
        <a:xfrm xmlns:a="http://schemas.openxmlformats.org/drawingml/2006/main" flipH="1">
          <a:off x="1172694" y="919917"/>
          <a:ext cx="5849" cy="663921"/>
        </a:xfrm>
        <a:prstGeom xmlns:a="http://schemas.openxmlformats.org/drawingml/2006/main" prst="straightConnector1">
          <a:avLst/>
        </a:prstGeom>
        <a:ln xmlns:a="http://schemas.openxmlformats.org/drawingml/2006/main" w="31750">
          <a:solidFill>
            <a:schemeClr val="accent3"/>
          </a:solidFill>
          <a:miter lim="800000"/>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0.5393</cdr:x>
      <cdr:y>0.33384</cdr:y>
    </cdr:from>
    <cdr:to>
      <cdr:x>0.54026</cdr:x>
      <cdr:y>0.68977</cdr:y>
    </cdr:to>
    <cdr:cxnSp macro="">
      <cdr:nvCxnSpPr>
        <cdr:cNvPr id="8" name="Straight Arrow Connector 7"/>
        <cdr:cNvCxnSpPr/>
      </cdr:nvCxnSpPr>
      <cdr:spPr bwMode="gray">
        <a:xfrm xmlns:a="http://schemas.openxmlformats.org/drawingml/2006/main" flipH="1">
          <a:off x="1598145" y="818452"/>
          <a:ext cx="2822" cy="872638"/>
        </a:xfrm>
        <a:prstGeom xmlns:a="http://schemas.openxmlformats.org/drawingml/2006/main" prst="straightConnector1">
          <a:avLst/>
        </a:prstGeom>
        <a:ln xmlns:a="http://schemas.openxmlformats.org/drawingml/2006/main" w="31750">
          <a:solidFill>
            <a:schemeClr val="accent3"/>
          </a:solidFill>
          <a:miter lim="800000"/>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0.68185</cdr:x>
      <cdr:y>0.29502</cdr:y>
    </cdr:from>
    <cdr:to>
      <cdr:x>0.68325</cdr:x>
      <cdr:y>0.71933</cdr:y>
    </cdr:to>
    <cdr:cxnSp macro="">
      <cdr:nvCxnSpPr>
        <cdr:cNvPr id="9" name="Straight Arrow Connector 8"/>
        <cdr:cNvCxnSpPr/>
      </cdr:nvCxnSpPr>
      <cdr:spPr bwMode="gray">
        <a:xfrm xmlns:a="http://schemas.openxmlformats.org/drawingml/2006/main">
          <a:off x="2020568" y="723300"/>
          <a:ext cx="4151" cy="1040243"/>
        </a:xfrm>
        <a:prstGeom xmlns:a="http://schemas.openxmlformats.org/drawingml/2006/main" prst="straightConnector1">
          <a:avLst/>
        </a:prstGeom>
        <a:ln xmlns:a="http://schemas.openxmlformats.org/drawingml/2006/main" w="31750">
          <a:solidFill>
            <a:schemeClr val="accent3"/>
          </a:solidFill>
          <a:miter lim="800000"/>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0.39884</cdr:x>
      <cdr:y>0.22123</cdr:y>
    </cdr:from>
    <cdr:to>
      <cdr:x>0.40062</cdr:x>
      <cdr:y>0.37776</cdr:y>
    </cdr:to>
    <cdr:cxnSp macro="">
      <cdr:nvCxnSpPr>
        <cdr:cNvPr id="26" name="Straight Arrow Connector 25"/>
        <cdr:cNvCxnSpPr/>
      </cdr:nvCxnSpPr>
      <cdr:spPr bwMode="gray">
        <a:xfrm xmlns:a="http://schemas.openxmlformats.org/drawingml/2006/main" flipV="1">
          <a:off x="1181892" y="542376"/>
          <a:ext cx="5286" cy="383761"/>
        </a:xfrm>
        <a:prstGeom xmlns:a="http://schemas.openxmlformats.org/drawingml/2006/main" prst="straightConnector1">
          <a:avLst/>
        </a:prstGeom>
        <a:ln xmlns:a="http://schemas.openxmlformats.org/drawingml/2006/main" w="22225">
          <a:solidFill>
            <a:schemeClr val="accent2"/>
          </a:solidFill>
          <a:prstDash val="dash"/>
          <a:miter lim="800000"/>
          <a:headEnd type="non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0.54126</cdr:x>
      <cdr:y>0.13034</cdr:y>
    </cdr:from>
    <cdr:to>
      <cdr:x>0.54126</cdr:x>
      <cdr:y>0.33404</cdr:y>
    </cdr:to>
    <cdr:cxnSp macro="">
      <cdr:nvCxnSpPr>
        <cdr:cNvPr id="27" name="Straight Arrow Connector 26"/>
        <cdr:cNvCxnSpPr/>
      </cdr:nvCxnSpPr>
      <cdr:spPr bwMode="gray">
        <a:xfrm xmlns:a="http://schemas.openxmlformats.org/drawingml/2006/main" flipV="1">
          <a:off x="1603930" y="319544"/>
          <a:ext cx="0" cy="499400"/>
        </a:xfrm>
        <a:prstGeom xmlns:a="http://schemas.openxmlformats.org/drawingml/2006/main" prst="straightConnector1">
          <a:avLst/>
        </a:prstGeom>
        <a:ln xmlns:a="http://schemas.openxmlformats.org/drawingml/2006/main" w="22225">
          <a:solidFill>
            <a:schemeClr val="accent2"/>
          </a:solidFill>
          <a:prstDash val="dash"/>
          <a:miter lim="800000"/>
          <a:headEnd type="non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0.68189</cdr:x>
      <cdr:y>0.02685</cdr:y>
    </cdr:from>
    <cdr:to>
      <cdr:x>0.68189</cdr:x>
      <cdr:y>0.30889</cdr:y>
    </cdr:to>
    <cdr:cxnSp macro="">
      <cdr:nvCxnSpPr>
        <cdr:cNvPr id="29" name="Straight Arrow Connector 28"/>
        <cdr:cNvCxnSpPr/>
      </cdr:nvCxnSpPr>
      <cdr:spPr bwMode="gray">
        <a:xfrm xmlns:a="http://schemas.openxmlformats.org/drawingml/2006/main" flipV="1">
          <a:off x="2020683" y="65838"/>
          <a:ext cx="0" cy="691461"/>
        </a:xfrm>
        <a:prstGeom xmlns:a="http://schemas.openxmlformats.org/drawingml/2006/main" prst="straightConnector1">
          <a:avLst/>
        </a:prstGeom>
        <a:ln xmlns:a="http://schemas.openxmlformats.org/drawingml/2006/main" w="22225">
          <a:solidFill>
            <a:schemeClr val="accent2"/>
          </a:solidFill>
          <a:prstDash val="dash"/>
          <a:miter lim="800000"/>
          <a:headEnd type="non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45532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Notes Placeholder 4"/>
          <p:cNvSpPr>
            <a:spLocks noGrp="1"/>
          </p:cNvSpPr>
          <p:nvPr>
            <p:ph type="body" sz="quarter" idx="3"/>
          </p:nvPr>
        </p:nvSpPr>
        <p:spPr>
          <a:xfrm>
            <a:off x="685800" y="5343560"/>
            <a:ext cx="5486400" cy="3108960"/>
          </a:xfrm>
          <a:prstGeom prst="rect">
            <a:avLst/>
          </a:prstGeom>
        </p:spPr>
        <p:txBody>
          <a:bodyPr vert="horz" lIns="91440" tIns="45720" rIns="91440" bIns="45720" rtlCol="0">
            <a:normAutofit/>
          </a:bodyPr>
          <a:lstStyle/>
          <a:p>
            <a:pPr lvl="0"/>
            <a:r>
              <a:rPr lang="en-US" dirty="0" smtClean="0"/>
              <a:t>Click to add speech text.</a:t>
            </a:r>
            <a:endParaRPr lang="en-US" dirty="0"/>
          </a:p>
        </p:txBody>
      </p:sp>
      <p:sp>
        <p:nvSpPr>
          <p:cNvPr id="8" name="Slide Image Placeholder 7"/>
          <p:cNvSpPr>
            <a:spLocks noGrp="1" noRot="1" noChangeAspect="1"/>
          </p:cNvSpPr>
          <p:nvPr>
            <p:ph type="sldImg" idx="2"/>
          </p:nvPr>
        </p:nvSpPr>
        <p:spPr>
          <a:xfrm>
            <a:off x="223455" y="239186"/>
            <a:ext cx="6400800" cy="48006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144894227"/>
      </p:ext>
    </p:extLst>
  </p:cSld>
  <p:clrMap bg1="lt1" tx1="dk1" bg2="lt2" tx2="dk2" accent1="accent1" accent2="accent2" accent3="accent3" accent4="accent4" accent5="accent5" accent6="accent6" hlink="hlink" folHlink="folHlink"/>
  <p:notesStyle>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900" kern="1200">
        <a:solidFill>
          <a:schemeClr val="tx1"/>
        </a:solidFill>
        <a:latin typeface="+mn-lt"/>
        <a:ea typeface="+mn-ea"/>
        <a:cs typeface="+mn-cs"/>
      </a:defRPr>
    </a:lvl2pPr>
    <a:lvl3pPr marL="914400" algn="l" defTabSz="914400" rtl="0" eaLnBrk="1" latinLnBrk="0" hangingPunct="1">
      <a:defRPr sz="900" kern="1200">
        <a:solidFill>
          <a:schemeClr val="tx1"/>
        </a:solidFill>
        <a:latin typeface="+mn-lt"/>
        <a:ea typeface="+mn-ea"/>
        <a:cs typeface="+mn-cs"/>
      </a:defRPr>
    </a:lvl3pPr>
    <a:lvl4pPr marL="1371600" algn="l" defTabSz="914400" rtl="0" eaLnBrk="1" latinLnBrk="0" hangingPunct="1">
      <a:defRPr sz="900" kern="1200">
        <a:solidFill>
          <a:schemeClr val="tx1"/>
        </a:solidFill>
        <a:latin typeface="+mn-lt"/>
        <a:ea typeface="+mn-ea"/>
        <a:cs typeface="+mn-cs"/>
      </a:defRPr>
    </a:lvl4pPr>
    <a:lvl5pPr marL="1828800" algn="l" defTabSz="914400" rtl="0" eaLnBrk="1" latinLnBrk="0" hangingPunct="1">
      <a:defRPr sz="9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1938" y="247650"/>
            <a:ext cx="6569075" cy="49276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11189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9713" y="241300"/>
            <a:ext cx="6464300" cy="4849813"/>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4274364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239713"/>
            <a:ext cx="6400800" cy="4800600"/>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4062581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239713"/>
            <a:ext cx="6400800" cy="4800600"/>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378599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239713"/>
            <a:ext cx="6400800" cy="48006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21497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1938" y="247650"/>
            <a:ext cx="6569075" cy="49276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311431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244475"/>
            <a:ext cx="6505575" cy="487997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72583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7338" y="252413"/>
            <a:ext cx="6677025" cy="5008562"/>
          </a:xfrm>
        </p:spPr>
      </p:sp>
      <p:sp>
        <p:nvSpPr>
          <p:cNvPr id="3" name="Notes Placeholder 2"/>
          <p:cNvSpPr>
            <a:spLocks noGrp="1"/>
          </p:cNvSpPr>
          <p:nvPr>
            <p:ph type="body" idx="1"/>
          </p:nvPr>
        </p:nvSpPr>
        <p:spPr/>
        <p:txBody>
          <a:bodyPr>
            <a:normAutofit/>
          </a:bodyPr>
          <a:lstStyle/>
          <a:p>
            <a:pPr defTabSz="931774">
              <a:defRPr/>
            </a:pPr>
            <a:endParaRPr lang="en-US" dirty="0"/>
          </a:p>
        </p:txBody>
      </p:sp>
    </p:spTree>
    <p:extLst>
      <p:ext uri="{BB962C8B-B14F-4D97-AF65-F5344CB8AC3E}">
        <p14:creationId xmlns:p14="http://schemas.microsoft.com/office/powerpoint/2010/main" val="2107425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239713"/>
            <a:ext cx="6400800" cy="48006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8357402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1938" y="247650"/>
            <a:ext cx="6570662" cy="4927600"/>
          </a:xfrm>
        </p:spPr>
      </p:sp>
      <p:sp>
        <p:nvSpPr>
          <p:cNvPr id="3" name="Notes Placeholder 2"/>
          <p:cNvSpPr>
            <a:spLocks noGrp="1"/>
          </p:cNvSpPr>
          <p:nvPr>
            <p:ph type="body" idx="1"/>
          </p:nvPr>
        </p:nvSpPr>
        <p:spPr/>
        <p:txBody>
          <a:bodyPr>
            <a:normAutofit/>
          </a:bodyPr>
          <a:lstStyle/>
          <a:p>
            <a:pPr marL="0" marR="0" indent="0" algn="l" defTabSz="931591"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159926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239713"/>
            <a:ext cx="6400800" cy="4800600"/>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285789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239713"/>
            <a:ext cx="6400800" cy="48006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7352015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8125" y="242888"/>
            <a:ext cx="6464300" cy="4848225"/>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5024006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 y="250825"/>
            <a:ext cx="6680200" cy="5010150"/>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4610177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239713"/>
            <a:ext cx="6400800" cy="48006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547357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244475"/>
            <a:ext cx="6505575" cy="4879975"/>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6067027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239713"/>
            <a:ext cx="6400800" cy="4800600"/>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521470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239713"/>
            <a:ext cx="6400800" cy="48006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328895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239713"/>
            <a:ext cx="6400800" cy="48006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283273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350" y="246063"/>
            <a:ext cx="6572250" cy="4929187"/>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710794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239713"/>
            <a:ext cx="6400800" cy="4800600"/>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4385017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239713"/>
            <a:ext cx="6400800" cy="4800600"/>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265757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1938" y="246063"/>
            <a:ext cx="6572250" cy="4929187"/>
          </a:xfrm>
        </p:spPr>
      </p:sp>
      <p:sp>
        <p:nvSpPr>
          <p:cNvPr id="3" name="Notes Placeholder 2"/>
          <p:cNvSpPr>
            <a:spLocks noGrp="1"/>
          </p:cNvSpPr>
          <p:nvPr>
            <p:ph type="body" idx="1"/>
          </p:nvPr>
        </p:nvSpPr>
        <p:spPr/>
        <p:txBody>
          <a:bodyPr>
            <a:normAutofit/>
          </a:bodyPr>
          <a:lstStyle/>
          <a:p>
            <a:pPr defTabSz="942362">
              <a:defRPr/>
            </a:pPr>
            <a:endParaRPr lang="en-US" dirty="0"/>
          </a:p>
        </p:txBody>
      </p:sp>
    </p:spTree>
    <p:extLst>
      <p:ext uri="{BB962C8B-B14F-4D97-AF65-F5344CB8AC3E}">
        <p14:creationId xmlns:p14="http://schemas.microsoft.com/office/powerpoint/2010/main" val="2688413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239713"/>
            <a:ext cx="6400800" cy="4800600"/>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3242119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239713"/>
            <a:ext cx="6400800" cy="4800600"/>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40207233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239713"/>
            <a:ext cx="6400800" cy="4800600"/>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6122025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244475"/>
            <a:ext cx="6505575" cy="4879975"/>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2738206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239713"/>
            <a:ext cx="6400800" cy="4800600"/>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5465447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239713"/>
            <a:ext cx="6400800" cy="4800600"/>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4310757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239713"/>
            <a:ext cx="6400800" cy="48006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981536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239713"/>
            <a:ext cx="6400800" cy="48006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010146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288" y="242888"/>
            <a:ext cx="6464300" cy="4848225"/>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800491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239713"/>
            <a:ext cx="6400800" cy="48006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40930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239713"/>
            <a:ext cx="6400800" cy="4800600"/>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4240053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239713"/>
            <a:ext cx="6400800" cy="48006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994429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239713"/>
            <a:ext cx="6400800" cy="4800600"/>
          </a:xfrm>
        </p:spPr>
      </p:sp>
      <p:sp>
        <p:nvSpPr>
          <p:cNvPr id="3" name="Notes Placeholder 2"/>
          <p:cNvSpPr>
            <a:spLocks noGrp="1"/>
          </p:cNvSpPr>
          <p:nvPr>
            <p:ph type="body" idx="1"/>
          </p:nvPr>
        </p:nvSpPr>
        <p:spPr/>
        <p:txBody>
          <a:bodyPr/>
          <a:lstStyle/>
          <a:p>
            <a:pPr algn="l"/>
            <a:endParaRPr lang="en-US" dirty="0"/>
          </a:p>
        </p:txBody>
      </p:sp>
    </p:spTree>
    <p:extLst>
      <p:ext uri="{BB962C8B-B14F-4D97-AF65-F5344CB8AC3E}">
        <p14:creationId xmlns:p14="http://schemas.microsoft.com/office/powerpoint/2010/main" val="4479261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1938" y="247650"/>
            <a:ext cx="6569075" cy="49276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021092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7338" y="252413"/>
            <a:ext cx="6677025" cy="5008562"/>
          </a:xfrm>
        </p:spPr>
      </p:sp>
      <p:sp>
        <p:nvSpPr>
          <p:cNvPr id="3" name="Notes Placeholder 2"/>
          <p:cNvSpPr>
            <a:spLocks noGrp="1"/>
          </p:cNvSpPr>
          <p:nvPr>
            <p:ph type="body" idx="1"/>
          </p:nvPr>
        </p:nvSpPr>
        <p:spPr/>
        <p:txBody>
          <a:bodyPr/>
          <a:lstStyle/>
          <a:p>
            <a:pPr defTabSz="949142">
              <a:defRPr/>
            </a:pPr>
            <a:endParaRPr lang="en-US" dirty="0"/>
          </a:p>
        </p:txBody>
      </p:sp>
    </p:spTree>
    <p:extLst>
      <p:ext uri="{BB962C8B-B14F-4D97-AF65-F5344CB8AC3E}">
        <p14:creationId xmlns:p14="http://schemas.microsoft.com/office/powerpoint/2010/main" val="35713019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1938" y="247650"/>
            <a:ext cx="6569075" cy="4927600"/>
          </a:xfrm>
        </p:spPr>
      </p:sp>
      <p:sp>
        <p:nvSpPr>
          <p:cNvPr id="3" name="Notes Placeholder 2"/>
          <p:cNvSpPr>
            <a:spLocks noGrp="1"/>
          </p:cNvSpPr>
          <p:nvPr>
            <p:ph type="body" idx="1"/>
          </p:nvPr>
        </p:nvSpPr>
        <p:spPr/>
        <p:txBody>
          <a:bodyPr/>
          <a:lstStyle/>
          <a:p>
            <a:pPr marL="174646" indent="-174646">
              <a:buFontTx/>
              <a:buChar char="-"/>
            </a:pPr>
            <a:endParaRPr lang="en-US" dirty="0"/>
          </a:p>
        </p:txBody>
      </p:sp>
    </p:spTree>
    <p:extLst>
      <p:ext uri="{BB962C8B-B14F-4D97-AF65-F5344CB8AC3E}">
        <p14:creationId xmlns:p14="http://schemas.microsoft.com/office/powerpoint/2010/main" val="21437681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1938" y="247650"/>
            <a:ext cx="6569075" cy="4927600"/>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0173086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239713"/>
            <a:ext cx="6400800" cy="48006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54435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239713"/>
            <a:ext cx="6400800" cy="48006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882074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239713"/>
            <a:ext cx="6400800" cy="48006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430330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239713"/>
            <a:ext cx="6400800" cy="48006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11858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239713"/>
            <a:ext cx="6400800" cy="4800600"/>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954516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8125" y="241300"/>
            <a:ext cx="6464300" cy="4849813"/>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324208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1938" y="247650"/>
            <a:ext cx="6569075" cy="49276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108526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239713"/>
            <a:ext cx="6400800" cy="48006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662525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1938" y="247650"/>
            <a:ext cx="6569075" cy="49276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432992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advisory.com/"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advisory.com/"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sp>
        <p:nvSpPr>
          <p:cNvPr id="4" name="Rectangle 3"/>
          <p:cNvSpPr/>
          <p:nvPr userDrawn="1"/>
        </p:nvSpPr>
        <p:spPr bwMode="gray">
          <a:xfrm>
            <a:off x="0" y="4343400"/>
            <a:ext cx="6400800" cy="457200"/>
          </a:xfrm>
          <a:prstGeom prst="rect">
            <a:avLst/>
          </a:prstGeom>
          <a:solidFill>
            <a:srgbClr val="0099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5" name="Rectangle 4"/>
          <p:cNvSpPr/>
          <p:nvPr userDrawn="1"/>
        </p:nvSpPr>
        <p:spPr bwMode="gray">
          <a:xfrm>
            <a:off x="2415746" y="-1"/>
            <a:ext cx="3985053" cy="1344613"/>
          </a:xfrm>
          <a:prstGeom prst="rect">
            <a:avLst/>
          </a:prstGeom>
          <a:solidFill>
            <a:srgbClr val="0099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7" name="TextBox 6"/>
          <p:cNvSpPr txBox="1"/>
          <p:nvPr userDrawn="1"/>
        </p:nvSpPr>
        <p:spPr bwMode="gray">
          <a:xfrm>
            <a:off x="2524447" y="478265"/>
            <a:ext cx="3555082" cy="215444"/>
          </a:xfrm>
          <a:prstGeom prst="rect">
            <a:avLst/>
          </a:prstGeom>
          <a:noFill/>
        </p:spPr>
        <p:txBody>
          <a:bodyPr wrap="square" lIns="0" tIns="0" rIns="0" bIns="0" rtlCol="0">
            <a:spAutoFit/>
          </a:bodyPr>
          <a:lstStyle/>
          <a:p>
            <a:pPr>
              <a:spcBef>
                <a:spcPts val="500"/>
              </a:spcBef>
            </a:pPr>
            <a:r>
              <a:rPr lang="en-US" sz="1400" dirty="0" smtClean="0">
                <a:solidFill>
                  <a:schemeClr val="bg1"/>
                </a:solidFill>
              </a:rPr>
              <a:t>All health care projected presentations:</a:t>
            </a:r>
          </a:p>
        </p:txBody>
      </p:sp>
      <p:sp>
        <p:nvSpPr>
          <p:cNvPr id="8" name="TextBox 7"/>
          <p:cNvSpPr txBox="1"/>
          <p:nvPr userDrawn="1"/>
        </p:nvSpPr>
        <p:spPr bwMode="gray">
          <a:xfrm>
            <a:off x="3988950" y="830661"/>
            <a:ext cx="1052611" cy="402674"/>
          </a:xfrm>
          <a:prstGeom prst="rect">
            <a:avLst/>
          </a:prstGeom>
          <a:noFill/>
        </p:spPr>
        <p:txBody>
          <a:bodyPr wrap="square" lIns="0" tIns="0" rIns="0" bIns="0" rtlCol="0">
            <a:spAutoFit/>
          </a:bodyPr>
          <a:lstStyle/>
          <a:p>
            <a:pPr marL="112713" indent="-112713">
              <a:spcBef>
                <a:spcPts val="500"/>
              </a:spcBef>
              <a:buFont typeface="Arial" panose="020B0604020202020204" pitchFamily="34" charset="0"/>
              <a:buChar char="•"/>
            </a:pPr>
            <a:r>
              <a:rPr lang="en-US" sz="1100" dirty="0" smtClean="0">
                <a:solidFill>
                  <a:schemeClr val="bg1"/>
                </a:solidFill>
              </a:rPr>
              <a:t>Roundtables</a:t>
            </a:r>
          </a:p>
          <a:p>
            <a:pPr marL="112713" indent="-112713">
              <a:spcBef>
                <a:spcPts val="500"/>
              </a:spcBef>
              <a:buFont typeface="Arial" panose="020B0604020202020204" pitchFamily="34" charset="0"/>
              <a:buChar char="•"/>
            </a:pPr>
            <a:r>
              <a:rPr lang="en-US" sz="1100" dirty="0" err="1" smtClean="0">
                <a:solidFill>
                  <a:schemeClr val="bg1"/>
                </a:solidFill>
              </a:rPr>
              <a:t>Onsites</a:t>
            </a:r>
            <a:endParaRPr lang="en-US" sz="1100" dirty="0">
              <a:solidFill>
                <a:schemeClr val="bg1"/>
              </a:solidFill>
            </a:endParaRPr>
          </a:p>
        </p:txBody>
      </p:sp>
      <p:sp>
        <p:nvSpPr>
          <p:cNvPr id="9" name="TextBox 8"/>
          <p:cNvSpPr txBox="1"/>
          <p:nvPr userDrawn="1"/>
        </p:nvSpPr>
        <p:spPr bwMode="gray">
          <a:xfrm>
            <a:off x="3966190" y="4107899"/>
            <a:ext cx="2113935" cy="107722"/>
          </a:xfrm>
          <a:prstGeom prst="rect">
            <a:avLst/>
          </a:prstGeom>
          <a:noFill/>
        </p:spPr>
        <p:txBody>
          <a:bodyPr wrap="square" lIns="0" tIns="0" rIns="0" bIns="0" rtlCol="0">
            <a:spAutoFit/>
          </a:bodyPr>
          <a:lstStyle/>
          <a:p>
            <a:pPr algn="r">
              <a:spcBef>
                <a:spcPts val="500"/>
              </a:spcBef>
            </a:pPr>
            <a:r>
              <a:rPr lang="en-US" sz="700" dirty="0" smtClean="0"/>
              <a:t>Slide Size: 7ꞌꞌ x 5.25</a:t>
            </a:r>
            <a:r>
              <a:rPr lang="en-US" sz="700" dirty="0"/>
              <a:t>ꞌ</a:t>
            </a:r>
            <a:r>
              <a:rPr lang="en-US" sz="700" dirty="0" smtClean="0"/>
              <a:t>ꞌ </a:t>
            </a:r>
          </a:p>
        </p:txBody>
      </p:sp>
      <p:sp>
        <p:nvSpPr>
          <p:cNvPr id="10" name="TextBox 9"/>
          <p:cNvSpPr txBox="1"/>
          <p:nvPr userDrawn="1"/>
        </p:nvSpPr>
        <p:spPr bwMode="gray">
          <a:xfrm>
            <a:off x="318424" y="1546510"/>
            <a:ext cx="2011680" cy="169277"/>
          </a:xfrm>
          <a:prstGeom prst="rect">
            <a:avLst/>
          </a:prstGeom>
          <a:noFill/>
        </p:spPr>
        <p:txBody>
          <a:bodyPr wrap="square" lIns="0" tIns="0" rIns="0" bIns="0" rtlCol="0">
            <a:spAutoFit/>
          </a:bodyPr>
          <a:lstStyle/>
          <a:p>
            <a:pPr>
              <a:spcBef>
                <a:spcPts val="500"/>
              </a:spcBef>
            </a:pPr>
            <a:r>
              <a:rPr lang="en-US" sz="1100" b="1" dirty="0" smtClean="0"/>
              <a:t>Training</a:t>
            </a:r>
            <a:endParaRPr lang="en-US" sz="1200" b="1" dirty="0" smtClean="0"/>
          </a:p>
        </p:txBody>
      </p:sp>
      <p:sp>
        <p:nvSpPr>
          <p:cNvPr id="11" name="TextBox 10"/>
          <p:cNvSpPr txBox="1"/>
          <p:nvPr userDrawn="1"/>
        </p:nvSpPr>
        <p:spPr bwMode="gray">
          <a:xfrm>
            <a:off x="5101561" y="830661"/>
            <a:ext cx="1097280" cy="169277"/>
          </a:xfrm>
          <a:prstGeom prst="rect">
            <a:avLst/>
          </a:prstGeom>
          <a:noFill/>
        </p:spPr>
        <p:txBody>
          <a:bodyPr wrap="square" lIns="0" tIns="0" rIns="0" bIns="0" rtlCol="0">
            <a:spAutoFit/>
          </a:bodyPr>
          <a:lstStyle/>
          <a:p>
            <a:pPr marL="112713" indent="-112713">
              <a:spcBef>
                <a:spcPts val="500"/>
              </a:spcBef>
              <a:buFont typeface="Arial" panose="020B0604020202020204" pitchFamily="34" charset="0"/>
              <a:buChar char="•"/>
            </a:pPr>
            <a:r>
              <a:rPr lang="en-US" sz="1100" dirty="0" smtClean="0">
                <a:solidFill>
                  <a:schemeClr val="bg1"/>
                </a:solidFill>
              </a:rPr>
              <a:t>Conferences</a:t>
            </a:r>
          </a:p>
        </p:txBody>
      </p:sp>
      <p:sp>
        <p:nvSpPr>
          <p:cNvPr id="12" name="TextBox 11"/>
          <p:cNvSpPr txBox="1"/>
          <p:nvPr userDrawn="1"/>
        </p:nvSpPr>
        <p:spPr bwMode="gray">
          <a:xfrm>
            <a:off x="2524447" y="830661"/>
            <a:ext cx="1730829" cy="402674"/>
          </a:xfrm>
          <a:prstGeom prst="rect">
            <a:avLst/>
          </a:prstGeom>
          <a:noFill/>
        </p:spPr>
        <p:txBody>
          <a:bodyPr wrap="square" lIns="0" tIns="0" rIns="0" bIns="0" rtlCol="0">
            <a:spAutoFit/>
          </a:bodyPr>
          <a:lstStyle/>
          <a:p>
            <a:pPr marL="112713" indent="-112713">
              <a:spcBef>
                <a:spcPts val="500"/>
              </a:spcBef>
              <a:buFont typeface="Arial" panose="020B0604020202020204" pitchFamily="34" charset="0"/>
              <a:buChar char="•"/>
            </a:pPr>
            <a:r>
              <a:rPr lang="en-US" sz="1100" dirty="0" smtClean="0">
                <a:solidFill>
                  <a:schemeClr val="bg1"/>
                </a:solidFill>
              </a:rPr>
              <a:t>National meetings</a:t>
            </a:r>
          </a:p>
          <a:p>
            <a:pPr marL="112713" indent="-112713">
              <a:spcBef>
                <a:spcPts val="500"/>
              </a:spcBef>
              <a:buFont typeface="Arial" panose="020B0604020202020204" pitchFamily="34" charset="0"/>
              <a:buChar char="•"/>
            </a:pPr>
            <a:r>
              <a:rPr lang="en-US" sz="1100" dirty="0" smtClean="0">
                <a:solidFill>
                  <a:schemeClr val="bg1"/>
                </a:solidFill>
              </a:rPr>
              <a:t>Webconferences</a:t>
            </a:r>
          </a:p>
        </p:txBody>
      </p:sp>
      <p:sp>
        <p:nvSpPr>
          <p:cNvPr id="13" name="TextBox 12"/>
          <p:cNvSpPr txBox="1"/>
          <p:nvPr userDrawn="1"/>
        </p:nvSpPr>
        <p:spPr bwMode="gray">
          <a:xfrm>
            <a:off x="318424" y="1803815"/>
            <a:ext cx="1880490" cy="2098010"/>
          </a:xfrm>
          <a:prstGeom prst="rect">
            <a:avLst/>
          </a:prstGeom>
          <a:noFill/>
        </p:spPr>
        <p:txBody>
          <a:bodyPr wrap="square" lIns="0" tIns="0" rIns="0" bIns="0" rtlCol="0">
            <a:spAutoFit/>
          </a:bodyPr>
          <a:lstStyle/>
          <a:p>
            <a:pPr>
              <a:spcBef>
                <a:spcPts val="500"/>
              </a:spcBef>
            </a:pPr>
            <a:r>
              <a:rPr lang="en-US" sz="900" dirty="0" smtClean="0"/>
              <a:t>Watch 5 videos in 7 minutes to learn everything you need to get started!</a:t>
            </a:r>
          </a:p>
          <a:p>
            <a:pPr>
              <a:spcBef>
                <a:spcPts val="600"/>
              </a:spcBef>
            </a:pPr>
            <a:r>
              <a:rPr lang="en-US" sz="900" b="1" dirty="0" smtClean="0"/>
              <a:t>portals.advisory.com/</a:t>
            </a:r>
            <a:r>
              <a:rPr lang="en-US" sz="900" b="1" dirty="0" err="1" smtClean="0"/>
              <a:t>dss</a:t>
            </a:r>
            <a:r>
              <a:rPr lang="en-US" sz="900" b="1" dirty="0" smtClean="0"/>
              <a:t>/</a:t>
            </a:r>
            <a:br>
              <a:rPr lang="en-US" sz="900" b="1" dirty="0" smtClean="0"/>
            </a:br>
            <a:r>
              <a:rPr lang="en-US" sz="900" b="1" dirty="0" smtClean="0"/>
              <a:t>templates/training</a:t>
            </a:r>
            <a:endParaRPr lang="en-US" sz="900" b="1" dirty="0"/>
          </a:p>
          <a:p>
            <a:pPr marL="117475" indent="-117475">
              <a:spcBef>
                <a:spcPts val="800"/>
              </a:spcBef>
              <a:buFont typeface="+mj-lt"/>
              <a:buAutoNum type="arabicPeriod"/>
            </a:pPr>
            <a:r>
              <a:rPr lang="en-US" sz="900" dirty="0" smtClean="0"/>
              <a:t>Brand Overview</a:t>
            </a:r>
          </a:p>
          <a:p>
            <a:pPr marL="117475" indent="-117475">
              <a:spcBef>
                <a:spcPts val="500"/>
              </a:spcBef>
              <a:buFont typeface="+mj-lt"/>
              <a:buAutoNum type="arabicPeriod"/>
            </a:pPr>
            <a:r>
              <a:rPr lang="en-US" sz="900" dirty="0" smtClean="0"/>
              <a:t>Template Suite Overview</a:t>
            </a:r>
          </a:p>
          <a:p>
            <a:pPr marL="117475" indent="-117475">
              <a:spcBef>
                <a:spcPts val="500"/>
              </a:spcBef>
              <a:buFont typeface="+mj-lt"/>
              <a:buAutoNum type="arabicPeriod"/>
            </a:pPr>
            <a:r>
              <a:rPr lang="en-US" sz="900" dirty="0" smtClean="0"/>
              <a:t>Template Resources: </a:t>
            </a:r>
            <a:r>
              <a:rPr lang="en-US" sz="900" dirty="0"/>
              <a:t>GLGs, </a:t>
            </a:r>
            <a:r>
              <a:rPr lang="en-US" sz="900" dirty="0" smtClean="0"/>
              <a:t/>
            </a:r>
            <a:br>
              <a:rPr lang="en-US" sz="900" dirty="0" smtClean="0"/>
            </a:br>
            <a:r>
              <a:rPr lang="en-US" sz="900" dirty="0" smtClean="0"/>
              <a:t>Icons</a:t>
            </a:r>
            <a:r>
              <a:rPr lang="en-US" sz="900" dirty="0"/>
              <a:t>, Logos, </a:t>
            </a:r>
            <a:r>
              <a:rPr lang="en-US" sz="900" dirty="0" smtClean="0"/>
              <a:t>Photos, </a:t>
            </a:r>
            <a:r>
              <a:rPr lang="en-US" sz="900" dirty="0"/>
              <a:t>Charts</a:t>
            </a:r>
          </a:p>
          <a:p>
            <a:pPr marL="117475" indent="-117475">
              <a:spcBef>
                <a:spcPts val="500"/>
              </a:spcBef>
              <a:buFont typeface="+mj-lt"/>
              <a:buAutoNum type="arabicPeriod"/>
            </a:pPr>
            <a:r>
              <a:rPr lang="en-US" sz="900" dirty="0" smtClean="0"/>
              <a:t>Setting </a:t>
            </a:r>
            <a:r>
              <a:rPr lang="en-US" sz="900" dirty="0"/>
              <a:t>U</a:t>
            </a:r>
            <a:r>
              <a:rPr lang="en-US" sz="900" dirty="0" smtClean="0"/>
              <a:t>p Your System: </a:t>
            </a:r>
            <a:br>
              <a:rPr lang="en-US" sz="900" dirty="0" smtClean="0"/>
            </a:br>
            <a:r>
              <a:rPr lang="en-US" sz="900" dirty="0" smtClean="0"/>
              <a:t>Work Faster and Correctly</a:t>
            </a:r>
          </a:p>
          <a:p>
            <a:pPr marL="117475" indent="-117475">
              <a:spcBef>
                <a:spcPts val="500"/>
              </a:spcBef>
              <a:buFont typeface="+mj-lt"/>
              <a:buAutoNum type="arabicPeriod"/>
            </a:pPr>
            <a:r>
              <a:rPr lang="en-US" sz="900" dirty="0" smtClean="0"/>
              <a:t>Design Concepts: </a:t>
            </a:r>
            <a:r>
              <a:rPr lang="en-US" sz="900" dirty="0"/>
              <a:t>Top </a:t>
            </a:r>
            <a:r>
              <a:rPr lang="en-US" sz="900" dirty="0" smtClean="0"/>
              <a:t>14 </a:t>
            </a:r>
            <a:br>
              <a:rPr lang="en-US" sz="900" dirty="0" smtClean="0"/>
            </a:br>
            <a:r>
              <a:rPr lang="en-US" sz="900" dirty="0" smtClean="0"/>
              <a:t>Best </a:t>
            </a:r>
            <a:r>
              <a:rPr lang="en-US" sz="900" dirty="0"/>
              <a:t>Practices and </a:t>
            </a:r>
            <a:r>
              <a:rPr lang="en-US" sz="900" dirty="0" smtClean="0"/>
              <a:t>Rules</a:t>
            </a:r>
            <a:endParaRPr lang="en-US" sz="900" dirty="0"/>
          </a:p>
        </p:txBody>
      </p:sp>
      <p:sp>
        <p:nvSpPr>
          <p:cNvPr id="14" name="Rectangle 13"/>
          <p:cNvSpPr/>
          <p:nvPr userDrawn="1"/>
        </p:nvSpPr>
        <p:spPr bwMode="gray">
          <a:xfrm>
            <a:off x="4349291" y="-1"/>
            <a:ext cx="1737360" cy="274320"/>
          </a:xfrm>
          <a:prstGeom prst="rect">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500"/>
              </a:spcBef>
            </a:pPr>
            <a:r>
              <a:rPr lang="en-US" sz="900" dirty="0" smtClean="0">
                <a:solidFill>
                  <a:schemeClr val="bg1"/>
                </a:solidFill>
              </a:rPr>
              <a:t>Delete Slide </a:t>
            </a:r>
            <a:r>
              <a:rPr lang="en-US" sz="900" dirty="0">
                <a:solidFill>
                  <a:schemeClr val="bg1"/>
                </a:solidFill>
              </a:rPr>
              <a:t>A</a:t>
            </a:r>
            <a:r>
              <a:rPr lang="en-US" sz="900" dirty="0" smtClean="0">
                <a:solidFill>
                  <a:schemeClr val="bg1"/>
                </a:solidFill>
              </a:rPr>
              <a:t>fter </a:t>
            </a:r>
            <a:r>
              <a:rPr lang="en-US" sz="900" dirty="0">
                <a:solidFill>
                  <a:schemeClr val="bg1"/>
                </a:solidFill>
              </a:rPr>
              <a:t>R</a:t>
            </a:r>
            <a:r>
              <a:rPr lang="en-US" sz="900" dirty="0" smtClean="0">
                <a:solidFill>
                  <a:schemeClr val="bg1"/>
                </a:solidFill>
              </a:rPr>
              <a:t>eading</a:t>
            </a:r>
          </a:p>
        </p:txBody>
      </p:sp>
      <p:sp>
        <p:nvSpPr>
          <p:cNvPr id="15" name="Text Placeholder 7"/>
          <p:cNvSpPr txBox="1">
            <a:spLocks/>
          </p:cNvSpPr>
          <p:nvPr userDrawn="1"/>
        </p:nvSpPr>
        <p:spPr bwMode="gray">
          <a:xfrm>
            <a:off x="303148" y="4476355"/>
            <a:ext cx="6013684" cy="183127"/>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a:spcBef>
                <a:spcPts val="2400"/>
              </a:spcBef>
              <a:buNone/>
            </a:pPr>
            <a:r>
              <a:rPr lang="en-US" sz="1200" b="1" dirty="0" smtClean="0">
                <a:solidFill>
                  <a:schemeClr val="bg1"/>
                </a:solidFill>
              </a:rPr>
              <a:t>Need help? </a:t>
            </a:r>
            <a:r>
              <a:rPr lang="en-US" sz="1200" dirty="0" smtClean="0">
                <a:solidFill>
                  <a:schemeClr val="bg1"/>
                </a:solidFill>
              </a:rPr>
              <a:t>Visit </a:t>
            </a:r>
            <a:r>
              <a:rPr lang="en-US" sz="1200" b="1" dirty="0" smtClean="0">
                <a:solidFill>
                  <a:schemeClr val="bg1"/>
                </a:solidFill>
              </a:rPr>
              <a:t>portals.advisory.com/</a:t>
            </a:r>
            <a:r>
              <a:rPr lang="en-US" sz="1200" b="1" dirty="0" err="1" smtClean="0">
                <a:solidFill>
                  <a:schemeClr val="bg1"/>
                </a:solidFill>
              </a:rPr>
              <a:t>dss</a:t>
            </a:r>
            <a:r>
              <a:rPr lang="en-US" sz="1200" dirty="0" smtClean="0">
                <a:solidFill>
                  <a:schemeClr val="bg1"/>
                </a:solidFill>
              </a:rPr>
              <a:t> or email </a:t>
            </a:r>
            <a:r>
              <a:rPr lang="en-US" sz="1200" b="1" dirty="0" smtClean="0">
                <a:solidFill>
                  <a:schemeClr val="bg1"/>
                </a:solidFill>
              </a:rPr>
              <a:t>dss_requests@advisory.com</a:t>
            </a:r>
            <a:endParaRPr lang="en-US" sz="1200" b="1" dirty="0">
              <a:solidFill>
                <a:schemeClr val="bg1"/>
              </a:solidFill>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79201" y="1591950"/>
            <a:ext cx="3285992" cy="2464494"/>
          </a:xfrm>
          <a:prstGeom prst="rect">
            <a:avLst/>
          </a:prstGeom>
          <a:ln w="12700">
            <a:solidFill>
              <a:schemeClr val="accent3"/>
            </a:solidFill>
          </a:ln>
        </p:spPr>
      </p:pic>
      <p:sp>
        <p:nvSpPr>
          <p:cNvPr id="2" name="Rectangle 1"/>
          <p:cNvSpPr/>
          <p:nvPr userDrawn="1"/>
        </p:nvSpPr>
        <p:spPr bwMode="gray">
          <a:xfrm>
            <a:off x="0" y="-2"/>
            <a:ext cx="2368242" cy="1344613"/>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6" name="TextBox 5"/>
          <p:cNvSpPr txBox="1"/>
          <p:nvPr userDrawn="1"/>
        </p:nvSpPr>
        <p:spPr bwMode="gray">
          <a:xfrm>
            <a:off x="312583" y="66107"/>
            <a:ext cx="2055659" cy="1179810"/>
          </a:xfrm>
          <a:prstGeom prst="rect">
            <a:avLst/>
          </a:prstGeom>
          <a:noFill/>
        </p:spPr>
        <p:txBody>
          <a:bodyPr wrap="square" lIns="0" tIns="0" rIns="0" bIns="0" rtlCol="0">
            <a:spAutoFit/>
          </a:bodyPr>
          <a:lstStyle/>
          <a:p>
            <a:pPr>
              <a:lnSpc>
                <a:spcPts val="2300"/>
              </a:lnSpc>
              <a:spcBef>
                <a:spcPts val="500"/>
              </a:spcBef>
            </a:pPr>
            <a:r>
              <a:rPr lang="en-US" sz="1500" dirty="0" smtClean="0">
                <a:solidFill>
                  <a:schemeClr val="bg1"/>
                </a:solidFill>
              </a:rPr>
              <a:t>Use the</a:t>
            </a:r>
            <a:r>
              <a:rPr lang="en-US" sz="2200" dirty="0" smtClean="0">
                <a:solidFill>
                  <a:schemeClr val="bg1"/>
                </a:solidFill>
              </a:rPr>
              <a:t/>
            </a:r>
            <a:br>
              <a:rPr lang="en-US" sz="2200" dirty="0" smtClean="0">
                <a:solidFill>
                  <a:schemeClr val="bg1"/>
                </a:solidFill>
              </a:rPr>
            </a:br>
            <a:r>
              <a:rPr lang="en-US" sz="2200" b="1" dirty="0" smtClean="0">
                <a:solidFill>
                  <a:schemeClr val="bg1"/>
                </a:solidFill>
              </a:rPr>
              <a:t>2017 AB PPT</a:t>
            </a:r>
            <a:br>
              <a:rPr lang="en-US" sz="2200" b="1" dirty="0" smtClean="0">
                <a:solidFill>
                  <a:schemeClr val="bg1"/>
                </a:solidFill>
              </a:rPr>
            </a:br>
            <a:r>
              <a:rPr lang="en-US" sz="2200" b="1" dirty="0" smtClean="0">
                <a:solidFill>
                  <a:schemeClr val="bg1"/>
                </a:solidFill>
              </a:rPr>
              <a:t>On-screen Template </a:t>
            </a:r>
            <a:r>
              <a:rPr lang="en-US" sz="1500" dirty="0" smtClean="0">
                <a:solidFill>
                  <a:schemeClr val="bg1"/>
                </a:solidFill>
              </a:rPr>
              <a:t>for…</a:t>
            </a:r>
          </a:p>
        </p:txBody>
      </p:sp>
    </p:spTree>
    <p:extLst>
      <p:ext uri="{BB962C8B-B14F-4D97-AF65-F5344CB8AC3E}">
        <p14:creationId xmlns:p14="http://schemas.microsoft.com/office/powerpoint/2010/main" val="901540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pic>
        <p:nvPicPr>
          <p:cNvPr id="15" name="Picture 14" descr="PPT_Onscreen_Banner.jpg"/>
          <p:cNvPicPr>
            <a:picLocks noChangeAspect="1"/>
          </p:cNvPicPr>
          <p:nvPr userDrawn="1"/>
        </p:nvPicPr>
        <p:blipFill>
          <a:blip r:embed="rId2" cstate="print"/>
          <a:stretch>
            <a:fillRect/>
          </a:stretch>
        </p:blipFill>
        <p:spPr bwMode="gray">
          <a:xfrm>
            <a:off x="0" y="0"/>
            <a:ext cx="6400800" cy="640080"/>
          </a:xfrm>
          <a:prstGeom prst="rect">
            <a:avLst/>
          </a:prstGeom>
        </p:spPr>
      </p:pic>
      <p:cxnSp>
        <p:nvCxnSpPr>
          <p:cNvPr id="16" name="Straight Connector 15"/>
          <p:cNvCxnSpPr/>
          <p:nvPr userDrawn="1"/>
        </p:nvCxnSpPr>
        <p:spPr bwMode="gray">
          <a:xfrm>
            <a:off x="0" y="666347"/>
            <a:ext cx="64008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gray">
          <a:xfrm>
            <a:off x="320675" y="1219200"/>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gray">
          <a:xfrm>
            <a:off x="320675" y="1584501"/>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gray">
          <a:xfrm>
            <a:off x="320675" y="1949802"/>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gray">
          <a:xfrm>
            <a:off x="320675" y="231510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gray">
          <a:xfrm>
            <a:off x="320675" y="2680404"/>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gray">
          <a:xfrm>
            <a:off x="320675" y="3045705"/>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gray">
          <a:xfrm>
            <a:off x="320675" y="3411006"/>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gray">
          <a:xfrm>
            <a:off x="320675" y="3776307"/>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gray">
          <a:xfrm>
            <a:off x="320675" y="4141608"/>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gray">
          <a:xfrm>
            <a:off x="320675" y="450691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bwMode="gray">
          <a:xfrm>
            <a:off x="320040" y="318266"/>
            <a:ext cx="4023360" cy="276999"/>
          </a:xfrm>
          <a:prstGeom prst="rect">
            <a:avLst/>
          </a:prstGeom>
          <a:noFill/>
        </p:spPr>
        <p:txBody>
          <a:bodyPr wrap="square" lIns="0" tIns="0" rIns="0" bIns="0" rtlCol="0" anchor="b" anchorCtr="0">
            <a:spAutoFit/>
          </a:bodyPr>
          <a:lstStyle/>
          <a:p>
            <a:r>
              <a:rPr lang="en-US" sz="1800" b="1" dirty="0" smtClean="0">
                <a:solidFill>
                  <a:schemeClr val="bg1"/>
                </a:solidFill>
                <a:latin typeface="Arial" pitchFamily="34" charset="0"/>
                <a:cs typeface="Arial" pitchFamily="34" charset="0"/>
              </a:rPr>
              <a:t>Notes:</a:t>
            </a:r>
          </a:p>
        </p:txBody>
      </p:sp>
      <p:sp>
        <p:nvSpPr>
          <p:cNvPr id="17" name="Slide Number Placeholder 2"/>
          <p:cNvSpPr txBox="1">
            <a:spLocks/>
          </p:cNvSpPr>
          <p:nvPr userDrawn="1"/>
        </p:nvSpPr>
        <p:spPr bwMode="gray">
          <a:xfrm>
            <a:off x="6086961" y="1"/>
            <a:ext cx="313839" cy="184256"/>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pPr/>
              <a:t>‹#›</a:t>
            </a:fld>
            <a:endParaRPr lang="en-US" dirty="0"/>
          </a:p>
        </p:txBody>
      </p:sp>
    </p:spTree>
    <p:extLst>
      <p:ext uri="{BB962C8B-B14F-4D97-AF65-F5344CB8AC3E}">
        <p14:creationId xmlns:p14="http://schemas.microsoft.com/office/powerpoint/2010/main" val="3868244389"/>
      </p:ext>
    </p:extLst>
  </p:cSld>
  <p:clrMapOvr>
    <a:masterClrMapping/>
  </p:clrMapOvr>
  <p:extLst mod="1">
    <p:ext uri="{DCECCB84-F9BA-43D5-87BE-67443E8EF086}">
      <p15:sldGuideLst xmlns:p15="http://schemas.microsoft.com/office/powerpoint/2012/main" xmlns=""/>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Copyright)">
    <p:spTree>
      <p:nvGrpSpPr>
        <p:cNvPr id="1" name=""/>
        <p:cNvGrpSpPr/>
        <p:nvPr/>
      </p:nvGrpSpPr>
      <p:grpSpPr>
        <a:xfrm>
          <a:off x="0" y="0"/>
          <a:ext cx="0" cy="0"/>
          <a:chOff x="0" y="0"/>
          <a:chExt cx="0" cy="0"/>
        </a:xfrm>
      </p:grpSpPr>
      <p:sp>
        <p:nvSpPr>
          <p:cNvPr id="7" name="Slide Number Placeholder 2"/>
          <p:cNvSpPr txBox="1">
            <a:spLocks/>
          </p:cNvSpPr>
          <p:nvPr userDrawn="1"/>
        </p:nvSpPr>
        <p:spPr bwMode="gray">
          <a:xfrm>
            <a:off x="6086961" y="1"/>
            <a:ext cx="313839" cy="184256"/>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437831709"/>
      </p:ext>
    </p:extLst>
  </p:cSld>
  <p:clrMapOvr>
    <a:masterClrMapping/>
  </p:clrMapOvr>
  <p:extLst mod="1">
    <p:ext uri="{DCECCB84-F9BA-43D5-87BE-67443E8EF086}">
      <p15:sldGuideLst xmlns:p15="http://schemas.microsoft.com/office/powerpoint/2012/main" xmlns=""/>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ver Page Lockup: Top Slide">
    <p:spTree>
      <p:nvGrpSpPr>
        <p:cNvPr id="1" name=""/>
        <p:cNvGrpSpPr/>
        <p:nvPr/>
      </p:nvGrpSpPr>
      <p:grpSpPr>
        <a:xfrm>
          <a:off x="0" y="0"/>
          <a:ext cx="0" cy="0"/>
          <a:chOff x="0" y="0"/>
          <a:chExt cx="0" cy="0"/>
        </a:xfrm>
      </p:grpSpPr>
      <p:sp>
        <p:nvSpPr>
          <p:cNvPr id="5" name="Title 3"/>
          <p:cNvSpPr>
            <a:spLocks noGrp="1"/>
          </p:cNvSpPr>
          <p:nvPr>
            <p:ph type="title" hasCustomPrompt="1"/>
          </p:nvPr>
        </p:nvSpPr>
        <p:spPr bwMode="gray">
          <a:xfrm>
            <a:off x="495300" y="3609657"/>
            <a:ext cx="5721350" cy="1077218"/>
          </a:xfrm>
        </p:spPr>
        <p:txBody>
          <a:bodyPr/>
          <a:lstStyle>
            <a:lvl1pPr>
              <a:defRPr sz="3500" b="0">
                <a:solidFill>
                  <a:schemeClr val="tx1"/>
                </a:solidFill>
              </a:defRPr>
            </a:lvl1pPr>
          </a:lstStyle>
          <a:p>
            <a:r>
              <a:rPr lang="en-US" dirty="0" smtClean="0"/>
              <a:t>Presentation Title – Arial 35pt Regular, Use Title Case</a:t>
            </a:r>
          </a:p>
        </p:txBody>
      </p:sp>
      <p:sp>
        <p:nvSpPr>
          <p:cNvPr id="6" name="Text Placeholder 5"/>
          <p:cNvSpPr>
            <a:spLocks noGrp="1"/>
          </p:cNvSpPr>
          <p:nvPr>
            <p:ph type="body" sz="quarter" idx="21" hasCustomPrompt="1"/>
          </p:nvPr>
        </p:nvSpPr>
        <p:spPr bwMode="gray">
          <a:xfrm>
            <a:off x="1854301" y="359914"/>
            <a:ext cx="2286000" cy="429768"/>
          </a:xfrm>
        </p:spPr>
        <p:txBody>
          <a:bodyPr anchor="ctr">
            <a:noAutofit/>
          </a:bodyPr>
          <a:lstStyle>
            <a:lvl1pPr marL="0" indent="0">
              <a:spcBef>
                <a:spcPts val="0"/>
              </a:spcBef>
              <a:buNone/>
              <a:defRPr sz="115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smtClean="0"/>
              <a:t>Program Name Appears Here Identically to Official Lock-up</a:t>
            </a:r>
          </a:p>
        </p:txBody>
      </p:sp>
      <p:cxnSp>
        <p:nvCxnSpPr>
          <p:cNvPr id="12" name="Straight Connector 11"/>
          <p:cNvCxnSpPr/>
          <p:nvPr userDrawn="1"/>
        </p:nvCxnSpPr>
        <p:spPr bwMode="gray">
          <a:xfrm>
            <a:off x="1729422" y="359914"/>
            <a:ext cx="0" cy="432435"/>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pic>
        <p:nvPicPr>
          <p:cNvPr id="13" name="Picture 12"/>
          <p:cNvPicPr/>
          <p:nvPr userDrawn="1"/>
        </p:nvPicPr>
        <p:blipFill>
          <a:blip r:embed="rId2">
            <a:extLst>
              <a:ext uri="{28A0092B-C50C-407E-A947-70E740481C1C}">
                <a14:useLocalDpi xmlns:a14="http://schemas.microsoft.com/office/drawing/2010/main" val="0"/>
              </a:ext>
            </a:extLst>
          </a:blip>
          <a:stretch>
            <a:fillRect/>
          </a:stretch>
        </p:blipFill>
        <p:spPr bwMode="gray">
          <a:xfrm>
            <a:off x="27303" y="359914"/>
            <a:ext cx="1549400" cy="431800"/>
          </a:xfrm>
          <a:prstGeom prst="rect">
            <a:avLst/>
          </a:prstGeom>
        </p:spPr>
      </p:pic>
    </p:spTree>
    <p:extLst>
      <p:ext uri="{BB962C8B-B14F-4D97-AF65-F5344CB8AC3E}">
        <p14:creationId xmlns:p14="http://schemas.microsoft.com/office/powerpoint/2010/main" val="3846113663"/>
      </p:ext>
    </p:extLst>
  </p:cSld>
  <p:clrMapOvr>
    <a:masterClrMapping/>
  </p:clrMapOvr>
  <p:extLst mod="1">
    <p:ext uri="{DCECCB84-F9BA-43D5-87BE-67443E8EF086}">
      <p15:sldGuideLst xmlns:p15="http://schemas.microsoft.com/office/powerpoint/2012/main" xmlns="">
        <p15:guide id="1" pos="312">
          <p15:clr>
            <a:srgbClr val="FBAE40"/>
          </p15:clr>
        </p15:guide>
        <p15:guide id="2" orient="horz" pos="29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ver Page Logo: Top Slide">
    <p:spTree>
      <p:nvGrpSpPr>
        <p:cNvPr id="1" name=""/>
        <p:cNvGrpSpPr/>
        <p:nvPr/>
      </p:nvGrpSpPr>
      <p:grpSpPr>
        <a:xfrm>
          <a:off x="0" y="0"/>
          <a:ext cx="0" cy="0"/>
          <a:chOff x="0" y="0"/>
          <a:chExt cx="0" cy="0"/>
        </a:xfrm>
      </p:grpSpPr>
      <p:sp>
        <p:nvSpPr>
          <p:cNvPr id="5" name="Title 3"/>
          <p:cNvSpPr>
            <a:spLocks noGrp="1"/>
          </p:cNvSpPr>
          <p:nvPr>
            <p:ph type="title" hasCustomPrompt="1"/>
          </p:nvPr>
        </p:nvSpPr>
        <p:spPr bwMode="gray">
          <a:xfrm>
            <a:off x="495300" y="3609657"/>
            <a:ext cx="5721350" cy="1077218"/>
          </a:xfrm>
        </p:spPr>
        <p:txBody>
          <a:bodyPr/>
          <a:lstStyle>
            <a:lvl1pPr>
              <a:defRPr sz="3500" b="0">
                <a:solidFill>
                  <a:schemeClr val="tx1"/>
                </a:solidFill>
              </a:defRPr>
            </a:lvl1pPr>
          </a:lstStyle>
          <a:p>
            <a:r>
              <a:rPr lang="en-US" dirty="0" smtClean="0"/>
              <a:t>Presentation Title – Arial 35pt Regular, Use Title Case</a:t>
            </a:r>
          </a:p>
        </p:txBody>
      </p:sp>
      <p:pic>
        <p:nvPicPr>
          <p:cNvPr id="13" name="Picture 12"/>
          <p:cNvPicPr/>
          <p:nvPr userDrawn="1"/>
        </p:nvPicPr>
        <p:blipFill>
          <a:blip r:embed="rId2">
            <a:extLst>
              <a:ext uri="{28A0092B-C50C-407E-A947-70E740481C1C}">
                <a14:useLocalDpi xmlns:a14="http://schemas.microsoft.com/office/drawing/2010/main" val="0"/>
              </a:ext>
            </a:extLst>
          </a:blip>
          <a:stretch>
            <a:fillRect/>
          </a:stretch>
        </p:blipFill>
        <p:spPr bwMode="gray">
          <a:xfrm>
            <a:off x="27303" y="359914"/>
            <a:ext cx="1549400" cy="431800"/>
          </a:xfrm>
          <a:prstGeom prst="rect">
            <a:avLst/>
          </a:prstGeom>
        </p:spPr>
      </p:pic>
    </p:spTree>
    <p:extLst>
      <p:ext uri="{BB962C8B-B14F-4D97-AF65-F5344CB8AC3E}">
        <p14:creationId xmlns:p14="http://schemas.microsoft.com/office/powerpoint/2010/main" val="1927078706"/>
      </p:ext>
    </p:extLst>
  </p:cSld>
  <p:clrMapOvr>
    <a:masterClrMapping/>
  </p:clrMapOvr>
  <p:extLst mod="1">
    <p:ext uri="{DCECCB84-F9BA-43D5-87BE-67443E8EF086}">
      <p15:sldGuideLst xmlns:p15="http://schemas.microsoft.com/office/powerpoint/2012/main" xmlns="">
        <p15:guide id="1" pos="312">
          <p15:clr>
            <a:srgbClr val="FBAE40"/>
          </p15:clr>
        </p15:guide>
        <p15:guide id="2" orient="horz" pos="295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ver Page: Bottom Slid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01178" y="16928"/>
            <a:ext cx="5586830" cy="230832"/>
          </a:xfrm>
        </p:spPr>
        <p:txBody>
          <a:bodyPr anchor="t" anchorCtr="0"/>
          <a:lstStyle>
            <a:lvl1pPr>
              <a:defRPr sz="1500" b="0">
                <a:solidFill>
                  <a:schemeClr val="tx1"/>
                </a:solidFill>
              </a:defRPr>
            </a:lvl1pPr>
          </a:lstStyle>
          <a:p>
            <a:r>
              <a:rPr lang="en-US" sz="1500" dirty="0" smtClean="0"/>
              <a:t>Presentation Subtitle – Arial 15pt Regular, Use Title Case</a:t>
            </a:r>
          </a:p>
        </p:txBody>
      </p:sp>
      <p:cxnSp>
        <p:nvCxnSpPr>
          <p:cNvPr id="10" name="Straight Connector 9"/>
          <p:cNvCxnSpPr/>
          <p:nvPr userDrawn="1"/>
        </p:nvCxnSpPr>
        <p:spPr bwMode="gray">
          <a:xfrm>
            <a:off x="-4290" y="4336047"/>
            <a:ext cx="6405090" cy="0"/>
          </a:xfrm>
          <a:prstGeom prst="line">
            <a:avLst/>
          </a:prstGeom>
          <a:noFill/>
          <a:ln w="12700" cap="flat" cmpd="sng" algn="ctr">
            <a:solidFill>
              <a:schemeClr val="accent4"/>
            </a:solidFill>
            <a:prstDash val="solid"/>
            <a:miter lim="800000"/>
          </a:ln>
          <a:effectLst/>
        </p:spPr>
      </p:cxnSp>
      <p:sp>
        <p:nvSpPr>
          <p:cNvPr id="25" name="Text Placeholder 5"/>
          <p:cNvSpPr>
            <a:spLocks noGrp="1"/>
          </p:cNvSpPr>
          <p:nvPr>
            <p:ph type="body" sz="quarter" idx="21" hasCustomPrompt="1"/>
          </p:nvPr>
        </p:nvSpPr>
        <p:spPr bwMode="gray">
          <a:xfrm>
            <a:off x="501178" y="1310192"/>
            <a:ext cx="4572000" cy="169277"/>
          </a:xfrm>
        </p:spPr>
        <p:txBody>
          <a:bodyPr/>
          <a:lstStyle>
            <a:lvl1pPr marL="0" indent="0">
              <a:spcBef>
                <a:spcPts val="0"/>
              </a:spcBef>
              <a:buNone/>
              <a:defRPr sz="1100" b="1"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r>
              <a:rPr lang="en-US" dirty="0" smtClean="0"/>
              <a:t>Add Institution Name (If You Need to Customize)</a:t>
            </a:r>
          </a:p>
        </p:txBody>
      </p:sp>
      <p:sp>
        <p:nvSpPr>
          <p:cNvPr id="26" name="Text Placeholder 5"/>
          <p:cNvSpPr>
            <a:spLocks noGrp="1"/>
          </p:cNvSpPr>
          <p:nvPr>
            <p:ph type="body" sz="quarter" idx="22" hasCustomPrompt="1"/>
          </p:nvPr>
        </p:nvSpPr>
        <p:spPr bwMode="gray">
          <a:xfrm>
            <a:off x="501178" y="1543666"/>
            <a:ext cx="4572000" cy="169277"/>
          </a:xfrm>
        </p:spPr>
        <p:txBody>
          <a:bodyPr/>
          <a:lstStyle>
            <a:lvl1pPr marL="0" indent="0">
              <a:spcBef>
                <a:spcPts val="0"/>
              </a:spcBef>
              <a:buNone/>
              <a:defRPr sz="1100" b="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smtClean="0"/>
              <a:t>Add Date of Presentation (If You Need to Customize)</a:t>
            </a:r>
          </a:p>
        </p:txBody>
      </p:sp>
      <p:pic>
        <p:nvPicPr>
          <p:cNvPr id="27" name="Picture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26066" y="4551141"/>
            <a:ext cx="2745138" cy="118694"/>
          </a:xfrm>
          <a:prstGeom prst="rect">
            <a:avLst/>
          </a:prstGeom>
        </p:spPr>
      </p:pic>
      <p:pic>
        <p:nvPicPr>
          <p:cNvPr id="29" name="Picture 2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36181" y="4474869"/>
            <a:ext cx="2653051" cy="238476"/>
          </a:xfrm>
          <a:prstGeom prst="rect">
            <a:avLst/>
          </a:prstGeom>
        </p:spPr>
      </p:pic>
    </p:spTree>
    <p:extLst>
      <p:ext uri="{BB962C8B-B14F-4D97-AF65-F5344CB8AC3E}">
        <p14:creationId xmlns:p14="http://schemas.microsoft.com/office/powerpoint/2010/main" val="131359951"/>
      </p:ext>
    </p:extLst>
  </p:cSld>
  <p:clrMapOvr>
    <a:masterClrMapping/>
  </p:clrMapOvr>
  <p:extLst mod="1">
    <p:ext uri="{DCECCB84-F9BA-43D5-87BE-67443E8EF086}">
      <p15:sldGuideLst xmlns:p15="http://schemas.microsoft.com/office/powerpoint/2012/main" xmlns="">
        <p15:guide id="1" pos="31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Inside Cover: Top Slide">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a:xfrm>
            <a:off x="326853" y="318539"/>
            <a:ext cx="3938201" cy="307777"/>
          </a:xfrm>
        </p:spPr>
        <p:txBody>
          <a:bodyPr anchor="t" anchorCtr="0"/>
          <a:lstStyle>
            <a:lvl1pPr>
              <a:defRPr sz="2000" b="0">
                <a:solidFill>
                  <a:schemeClr val="tx1"/>
                </a:solidFill>
              </a:defRPr>
            </a:lvl1pPr>
          </a:lstStyle>
          <a:p>
            <a:r>
              <a:rPr lang="en-US" dirty="0" smtClean="0"/>
              <a:t>Insert Program Name Here</a:t>
            </a:r>
          </a:p>
        </p:txBody>
      </p:sp>
      <p:sp>
        <p:nvSpPr>
          <p:cNvPr id="15" name="Text Placeholder 5"/>
          <p:cNvSpPr>
            <a:spLocks noGrp="1"/>
          </p:cNvSpPr>
          <p:nvPr>
            <p:ph type="body" sz="quarter" idx="20" hasCustomPrompt="1"/>
          </p:nvPr>
        </p:nvSpPr>
        <p:spPr bwMode="gray">
          <a:xfrm>
            <a:off x="784156" y="1143736"/>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smtClean="0"/>
              <a:t>Project Director (click to add desired text)</a:t>
            </a:r>
          </a:p>
        </p:txBody>
      </p:sp>
      <p:sp>
        <p:nvSpPr>
          <p:cNvPr id="5" name="Text Placeholder 4"/>
          <p:cNvSpPr>
            <a:spLocks noGrp="1"/>
          </p:cNvSpPr>
          <p:nvPr>
            <p:ph type="body" sz="quarter" idx="30" hasCustomPrompt="1"/>
          </p:nvPr>
        </p:nvSpPr>
        <p:spPr bwMode="gray">
          <a:xfrm>
            <a:off x="784156" y="1348779"/>
            <a:ext cx="3474720" cy="138499"/>
          </a:xfrm>
        </p:spPr>
        <p:txBody>
          <a:bodyPr/>
          <a:lstStyle>
            <a:lvl1pPr marL="0" indent="0">
              <a:spcBef>
                <a:spcPts val="2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smtClean="0"/>
              <a:t>Insert Name Here</a:t>
            </a:r>
          </a:p>
        </p:txBody>
      </p:sp>
      <p:cxnSp>
        <p:nvCxnSpPr>
          <p:cNvPr id="24" name="Straight Connector 23"/>
          <p:cNvCxnSpPr/>
          <p:nvPr userDrawn="1"/>
        </p:nvCxnSpPr>
        <p:spPr bwMode="gray">
          <a:xfrm>
            <a:off x="4879843" y="381000"/>
            <a:ext cx="0" cy="4419599"/>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userDrawn="1"/>
        </p:nvSpPr>
        <p:spPr bwMode="gray">
          <a:xfrm>
            <a:off x="4953943" y="367428"/>
            <a:ext cx="1419725" cy="4425314"/>
          </a:xfrm>
          <a:prstGeom prst="rect">
            <a:avLst/>
          </a:prstGeom>
          <a:noFill/>
        </p:spPr>
        <p:txBody>
          <a:bodyPr wrap="square" lIns="0" tIns="0" rIns="0" bIns="0" rtlCol="0">
            <a:spAutoFit/>
          </a:bodyPr>
          <a:lstStyle/>
          <a:p>
            <a:pPr>
              <a:spcBef>
                <a:spcPts val="400"/>
              </a:spcBef>
            </a:pPr>
            <a:r>
              <a:rPr lang="en-US" sz="530" b="1" baseline="0" dirty="0" smtClean="0">
                <a:solidFill>
                  <a:schemeClr val="tx1"/>
                </a:solidFill>
                <a:latin typeface="+mn-lt"/>
                <a:cs typeface="Arial"/>
              </a:rPr>
              <a:t>LEGAL CAVEAT</a:t>
            </a:r>
          </a:p>
          <a:p>
            <a:pPr>
              <a:spcBef>
                <a:spcPts val="400"/>
              </a:spcBef>
            </a:pPr>
            <a:r>
              <a:rPr lang="en-US" sz="530" baseline="0" dirty="0" smtClean="0">
                <a:solidFill>
                  <a:schemeClr val="tx1"/>
                </a:solidFill>
                <a:latin typeface="+mn-lt"/>
                <a:cs typeface="Arial"/>
              </a:rPr>
              <a:t>Advisory Board is a division of The Advisory Board Company. Advisory Board has made efforts to verify the accuracy of the information it provides to members. This report relies on data obtained from many sources, however, and Advisory Board cannot guarantee the accuracy of the information provided or any analysis based thereon. In addition, Advisory Board is not 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a:t>
            </a:r>
            <a:br>
              <a:rPr lang="en-US" sz="530" baseline="0" dirty="0" smtClean="0">
                <a:solidFill>
                  <a:schemeClr val="tx1"/>
                </a:solidFill>
                <a:latin typeface="+mn-lt"/>
                <a:cs typeface="Arial"/>
              </a:rPr>
            </a:br>
            <a:r>
              <a:rPr lang="en-US" sz="530" baseline="0" dirty="0" smtClean="0">
                <a:solidFill>
                  <a:schemeClr val="tx1"/>
                </a:solidFill>
                <a:latin typeface="+mn-lt"/>
                <a:cs typeface="Arial"/>
              </a:rPr>
              <a:t>by applicable law or appropriate for a given member’s situation. Members are advised to consult with appropriate professionals concerning legal, medical, tax, or accounting issues, before implementing any of these tactics. Neither Advisory Board nor its officers, directors, trustees, employees, and agents shall be liable for any claims, liabilities, or expenses relating to (a) any errors or omissions in this report, whether caused by Advisory Board or any of its employees or agents, or sources or other third parties,</a:t>
            </a:r>
            <a:br>
              <a:rPr lang="en-US" sz="530" baseline="0" dirty="0" smtClean="0">
                <a:solidFill>
                  <a:schemeClr val="tx1"/>
                </a:solidFill>
                <a:latin typeface="+mn-lt"/>
                <a:cs typeface="Arial"/>
              </a:rPr>
            </a:br>
            <a:r>
              <a:rPr lang="en-US" sz="530" baseline="0" dirty="0" smtClean="0">
                <a:solidFill>
                  <a:schemeClr val="tx1"/>
                </a:solidFill>
                <a:latin typeface="+mn-lt"/>
                <a:cs typeface="Arial"/>
              </a:rPr>
              <a:t>(b) any recommendation or graded ranking by Advisory Board, or (c) failure of member and its employees and agents to abide by the terms set forth herein.</a:t>
            </a:r>
          </a:p>
          <a:p>
            <a:pPr>
              <a:spcBef>
                <a:spcPts val="400"/>
              </a:spcBef>
            </a:pPr>
            <a:r>
              <a:rPr lang="en-US" sz="530" baseline="0" dirty="0" smtClean="0">
                <a:solidFill>
                  <a:schemeClr val="tx1"/>
                </a:solidFill>
                <a:latin typeface="+mn-lt"/>
                <a:cs typeface="Arial"/>
              </a:rPr>
              <a:t>The Advisory Board Company and the “A” logo are registered trademarks of The Advisory Board Company in the United States and other countries. Members are not permitted to use these trademarks, or any other trademark, product name, service name, trade name, and logo of Advisory Board without prior written consent of Advisory Board.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Advisory Board and its products and services, or (b) an endorsement of the company or its products or services by Advisory Board. Advisory Board is not affiliated with any such company.</a:t>
            </a:r>
          </a:p>
        </p:txBody>
      </p:sp>
      <p:sp>
        <p:nvSpPr>
          <p:cNvPr id="6" name="Text Placeholder 5"/>
          <p:cNvSpPr>
            <a:spLocks noGrp="1"/>
          </p:cNvSpPr>
          <p:nvPr>
            <p:ph type="body" sz="quarter" idx="37" hasCustomPrompt="1"/>
          </p:nvPr>
        </p:nvSpPr>
        <p:spPr bwMode="gray">
          <a:xfrm>
            <a:off x="784156" y="1547065"/>
            <a:ext cx="3474720" cy="123111"/>
          </a:xfrm>
        </p:spPr>
        <p:txBody>
          <a:bodyPr/>
          <a:lstStyle>
            <a:lvl1pPr marL="0" indent="0">
              <a:spcBef>
                <a:spcPts val="0"/>
              </a:spcBef>
              <a:buNone/>
              <a:defRPr sz="800" baseline="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smtClean="0"/>
              <a:t>Insert Project Director email (i.e., smithj@advisory.com)</a:t>
            </a:r>
            <a:endParaRPr lang="en-US" dirty="0"/>
          </a:p>
        </p:txBody>
      </p:sp>
      <p:sp>
        <p:nvSpPr>
          <p:cNvPr id="16" name="Text Placeholder 5"/>
          <p:cNvSpPr>
            <a:spLocks noGrp="1"/>
          </p:cNvSpPr>
          <p:nvPr>
            <p:ph type="body" sz="quarter" idx="38" hasCustomPrompt="1"/>
          </p:nvPr>
        </p:nvSpPr>
        <p:spPr bwMode="gray">
          <a:xfrm>
            <a:off x="784156" y="1677053"/>
            <a:ext cx="3474720" cy="123111"/>
          </a:xfrm>
        </p:spPr>
        <p:txBody>
          <a:bodyPr/>
          <a:lstStyle>
            <a:lvl1pPr marL="0" indent="0">
              <a:spcBef>
                <a:spcPts val="0"/>
              </a:spcBef>
              <a:buNone/>
              <a:defRPr sz="80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smtClean="0"/>
              <a:t>Insert Project Director phone (i.e., 202-266-XXXX)</a:t>
            </a:r>
          </a:p>
        </p:txBody>
      </p:sp>
      <p:sp>
        <p:nvSpPr>
          <p:cNvPr id="18" name="Text Placeholder 5"/>
          <p:cNvSpPr>
            <a:spLocks noGrp="1"/>
          </p:cNvSpPr>
          <p:nvPr>
            <p:ph type="body" sz="quarter" idx="39" hasCustomPrompt="1"/>
          </p:nvPr>
        </p:nvSpPr>
        <p:spPr bwMode="gray">
          <a:xfrm>
            <a:off x="784156" y="2111845"/>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smtClean="0"/>
              <a:t>Research Team (click to add desired text)</a:t>
            </a:r>
          </a:p>
        </p:txBody>
      </p:sp>
      <p:sp>
        <p:nvSpPr>
          <p:cNvPr id="26" name="Text Placeholder 4"/>
          <p:cNvSpPr>
            <a:spLocks noGrp="1"/>
          </p:cNvSpPr>
          <p:nvPr>
            <p:ph type="body" sz="quarter" idx="40" hasCustomPrompt="1"/>
          </p:nvPr>
        </p:nvSpPr>
        <p:spPr bwMode="gray">
          <a:xfrm>
            <a:off x="784156" y="2321372"/>
            <a:ext cx="347472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smtClean="0"/>
              <a:t>Insert Name(s) Here</a:t>
            </a:r>
          </a:p>
        </p:txBody>
      </p:sp>
      <p:sp>
        <p:nvSpPr>
          <p:cNvPr id="27" name="Text Placeholder 5"/>
          <p:cNvSpPr>
            <a:spLocks noGrp="1"/>
          </p:cNvSpPr>
          <p:nvPr>
            <p:ph type="body" sz="quarter" idx="41" hasCustomPrompt="1"/>
          </p:nvPr>
        </p:nvSpPr>
        <p:spPr bwMode="gray">
          <a:xfrm>
            <a:off x="784156" y="2775232"/>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smtClean="0"/>
              <a:t>Program Leadership (click to add desired text)</a:t>
            </a:r>
          </a:p>
        </p:txBody>
      </p:sp>
      <p:sp>
        <p:nvSpPr>
          <p:cNvPr id="28" name="Text Placeholder 4"/>
          <p:cNvSpPr>
            <a:spLocks noGrp="1"/>
          </p:cNvSpPr>
          <p:nvPr>
            <p:ph type="body" sz="quarter" idx="42" hasCustomPrompt="1"/>
          </p:nvPr>
        </p:nvSpPr>
        <p:spPr bwMode="gray">
          <a:xfrm>
            <a:off x="784156" y="2984759"/>
            <a:ext cx="347472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smtClean="0"/>
              <a:t>Insert Name(s) Here</a:t>
            </a:r>
          </a:p>
        </p:txBody>
      </p:sp>
      <p:sp>
        <p:nvSpPr>
          <p:cNvPr id="29" name="Text Placeholder 5"/>
          <p:cNvSpPr>
            <a:spLocks noGrp="1"/>
          </p:cNvSpPr>
          <p:nvPr>
            <p:ph type="body" sz="quarter" idx="43" hasCustomPrompt="1"/>
          </p:nvPr>
        </p:nvSpPr>
        <p:spPr bwMode="gray">
          <a:xfrm>
            <a:off x="784156" y="3438636"/>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smtClean="0"/>
              <a:t>Design Consultant (click to add desired text)</a:t>
            </a:r>
          </a:p>
        </p:txBody>
      </p:sp>
      <p:sp>
        <p:nvSpPr>
          <p:cNvPr id="30" name="Text Placeholder 4"/>
          <p:cNvSpPr>
            <a:spLocks noGrp="1"/>
          </p:cNvSpPr>
          <p:nvPr>
            <p:ph type="body" sz="quarter" idx="44" hasCustomPrompt="1"/>
          </p:nvPr>
        </p:nvSpPr>
        <p:spPr bwMode="gray">
          <a:xfrm>
            <a:off x="784156" y="3648163"/>
            <a:ext cx="347472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smtClean="0"/>
              <a:t>Insert Name(s) Here</a:t>
            </a:r>
          </a:p>
        </p:txBody>
      </p:sp>
    </p:spTree>
    <p:extLst>
      <p:ext uri="{BB962C8B-B14F-4D97-AF65-F5344CB8AC3E}">
        <p14:creationId xmlns:p14="http://schemas.microsoft.com/office/powerpoint/2010/main" val="956866196"/>
      </p:ext>
    </p:extLst>
  </p:cSld>
  <p:clrMapOvr>
    <a:masterClrMapping/>
  </p:clrMapOvr>
  <p:extLst mod="1">
    <p:ext uri="{DCECCB84-F9BA-43D5-87BE-67443E8EF086}">
      <p15:sldGuideLst xmlns:p15="http://schemas.microsoft.com/office/powerpoint/2012/main" xmlns="">
        <p15:guide id="2" pos="2880">
          <p15:clr>
            <a:srgbClr val="FBAE40"/>
          </p15:clr>
        </p15:guide>
        <p15:guide id="3" orient="horz" pos="2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side Cover: Bottom Slide">
    <p:spTree>
      <p:nvGrpSpPr>
        <p:cNvPr id="1" name=""/>
        <p:cNvGrpSpPr/>
        <p:nvPr/>
      </p:nvGrpSpPr>
      <p:grpSpPr>
        <a:xfrm>
          <a:off x="0" y="0"/>
          <a:ext cx="0" cy="0"/>
          <a:chOff x="0" y="0"/>
          <a:chExt cx="0" cy="0"/>
        </a:xfrm>
      </p:grpSpPr>
      <p:sp>
        <p:nvSpPr>
          <p:cNvPr id="8" name="TextBox 7"/>
          <p:cNvSpPr txBox="1"/>
          <p:nvPr userDrawn="1"/>
        </p:nvSpPr>
        <p:spPr bwMode="gray">
          <a:xfrm>
            <a:off x="4953943" y="24057"/>
            <a:ext cx="1419725" cy="4681794"/>
          </a:xfrm>
          <a:prstGeom prst="rect">
            <a:avLst/>
          </a:prstGeom>
          <a:noFill/>
        </p:spPr>
        <p:txBody>
          <a:bodyPr wrap="square" lIns="0" tIns="0" rIns="0" bIns="0" rtlCol="0">
            <a:spAutoFit/>
          </a:bodyPr>
          <a:lstStyle/>
          <a:p>
            <a:pPr>
              <a:spcBef>
                <a:spcPts val="400"/>
              </a:spcBef>
            </a:pPr>
            <a:r>
              <a:rPr lang="en-US" sz="530" b="1" baseline="0" dirty="0" smtClean="0">
                <a:solidFill>
                  <a:schemeClr val="tx1"/>
                </a:solidFill>
                <a:latin typeface="+mn-lt"/>
                <a:cs typeface="Arial"/>
              </a:rPr>
              <a:t>IMPORTANT: Please read the following.</a:t>
            </a:r>
          </a:p>
          <a:p>
            <a:pPr>
              <a:spcBef>
                <a:spcPts val="400"/>
              </a:spcBef>
            </a:pPr>
            <a:r>
              <a:rPr lang="en-US" sz="530" baseline="0" dirty="0" smtClean="0">
                <a:solidFill>
                  <a:schemeClr val="tx1"/>
                </a:solidFill>
                <a:latin typeface="+mn-lt"/>
                <a:cs typeface="Arial"/>
              </a:rPr>
              <a:t>Advisory Board has prepared this report for the exclusive use of its members. Each member acknowledges and agrees that this report and the information contained herein (collectively, the “Report”) are confidential and proprietary</a:t>
            </a:r>
            <a:br>
              <a:rPr lang="en-US" sz="530" baseline="0" dirty="0" smtClean="0">
                <a:solidFill>
                  <a:schemeClr val="tx1"/>
                </a:solidFill>
                <a:latin typeface="+mn-lt"/>
                <a:cs typeface="Arial"/>
              </a:rPr>
            </a:br>
            <a:r>
              <a:rPr lang="en-US" sz="530" baseline="0" dirty="0" smtClean="0">
                <a:solidFill>
                  <a:schemeClr val="tx1"/>
                </a:solidFill>
                <a:latin typeface="+mn-lt"/>
                <a:cs typeface="Arial"/>
              </a:rPr>
              <a:t>to Advisory Board. By accepting delivery of this Report, each member agrees to abide by the terms as stated herein, including the following:</a:t>
            </a:r>
          </a:p>
          <a:p>
            <a:pPr marL="115888" indent="-115888">
              <a:spcBef>
                <a:spcPts val="400"/>
              </a:spcBef>
            </a:pPr>
            <a:r>
              <a:rPr lang="en-US" sz="530" baseline="0" dirty="0" smtClean="0">
                <a:solidFill>
                  <a:schemeClr val="tx1"/>
                </a:solidFill>
                <a:latin typeface="+mn-lt"/>
                <a:cs typeface="Arial"/>
              </a:rPr>
              <a:t>1.	Advisory Board owns all right, title, and interest in and to this Report. Except as stated herein, no right, license, permission, or interest of any kind in this Report is intended to be given, transferred to, or acquired by a member. Each member is authorized to use this Report only to the extent expressly authorized herein.</a:t>
            </a:r>
          </a:p>
          <a:p>
            <a:pPr marL="115888" indent="-115888">
              <a:spcBef>
                <a:spcPts val="400"/>
              </a:spcBef>
            </a:pPr>
            <a:r>
              <a:rPr lang="en-US" sz="530" baseline="0" dirty="0" smtClean="0">
                <a:solidFill>
                  <a:schemeClr val="tx1"/>
                </a:solidFill>
                <a:latin typeface="+mn-lt"/>
                <a:cs typeface="Arial"/>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a:t>
            </a:r>
            <a:br>
              <a:rPr lang="en-US" sz="530" baseline="0" dirty="0" smtClean="0">
                <a:solidFill>
                  <a:schemeClr val="tx1"/>
                </a:solidFill>
                <a:latin typeface="+mn-lt"/>
                <a:cs typeface="Arial"/>
              </a:rPr>
            </a:br>
            <a:r>
              <a:rPr lang="en-US" sz="530" baseline="0" dirty="0" smtClean="0">
                <a:solidFill>
                  <a:schemeClr val="tx1"/>
                </a:solidFill>
                <a:latin typeface="+mn-lt"/>
                <a:cs typeface="Arial"/>
              </a:rPr>
              <a:t>(b) any third party.</a:t>
            </a:r>
          </a:p>
          <a:p>
            <a:pPr marL="115888" indent="-115888">
              <a:spcBef>
                <a:spcPts val="400"/>
              </a:spcBef>
            </a:pPr>
            <a:r>
              <a:rPr lang="en-US" sz="530" baseline="0" dirty="0" smtClean="0">
                <a:solidFill>
                  <a:schemeClr val="tx1"/>
                </a:solidFill>
                <a:latin typeface="+mn-lt"/>
                <a:cs typeface="Arial"/>
              </a:rPr>
              <a:t>3.	Each member may make this Report available solely to those of its employees and agents who (a) are registered for the workshop or membership program of</a:t>
            </a:r>
            <a:br>
              <a:rPr lang="en-US" sz="530" baseline="0" dirty="0" smtClean="0">
                <a:solidFill>
                  <a:schemeClr val="tx1"/>
                </a:solidFill>
                <a:latin typeface="+mn-lt"/>
                <a:cs typeface="Arial"/>
              </a:rPr>
            </a:br>
            <a:r>
              <a:rPr lang="en-US" sz="530" baseline="0" dirty="0" smtClean="0">
                <a:solidFill>
                  <a:schemeClr val="tx1"/>
                </a:solidFill>
                <a:latin typeface="+mn-lt"/>
                <a:cs typeface="Arial"/>
              </a:rPr>
              <a:t>which this Report is a part, (b) require access to this Report in order to learn from the information described herein, and</a:t>
            </a:r>
            <a:br>
              <a:rPr lang="en-US" sz="530" baseline="0" dirty="0" smtClean="0">
                <a:solidFill>
                  <a:schemeClr val="tx1"/>
                </a:solidFill>
                <a:latin typeface="+mn-lt"/>
                <a:cs typeface="Arial"/>
              </a:rPr>
            </a:br>
            <a:r>
              <a:rPr lang="en-US" sz="530" baseline="0" dirty="0" smtClean="0">
                <a:solidFill>
                  <a:schemeClr val="tx1"/>
                </a:solidFill>
                <a:latin typeface="+mn-lt"/>
                <a:cs typeface="Arial"/>
              </a:rPr>
              <a:t>(c)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15888" indent="-115888">
              <a:spcBef>
                <a:spcPts val="400"/>
              </a:spcBef>
            </a:pPr>
            <a:r>
              <a:rPr lang="en-US" sz="530" baseline="0" dirty="0" smtClean="0">
                <a:solidFill>
                  <a:schemeClr val="tx1"/>
                </a:solidFill>
                <a:latin typeface="+mn-lt"/>
                <a:cs typeface="Arial"/>
              </a:rPr>
              <a:t>4.	Each member shall not remove from this Report any confidential markings, copyright notices, and/or other similar indicia herein.</a:t>
            </a:r>
          </a:p>
          <a:p>
            <a:pPr marL="115888" indent="-115888">
              <a:spcBef>
                <a:spcPts val="400"/>
              </a:spcBef>
            </a:pPr>
            <a:r>
              <a:rPr lang="en-US" sz="530" baseline="0" dirty="0" smtClean="0">
                <a:solidFill>
                  <a:schemeClr val="tx1"/>
                </a:solidFill>
                <a:latin typeface="+mn-lt"/>
                <a:cs typeface="Arial"/>
              </a:rPr>
              <a:t>5.	Each member is responsible for any breach of its obligations as stated herein by any of its employees or agents.</a:t>
            </a:r>
          </a:p>
          <a:p>
            <a:pPr marL="115888" indent="-115888">
              <a:spcBef>
                <a:spcPts val="400"/>
              </a:spcBef>
            </a:pPr>
            <a:r>
              <a:rPr lang="en-US" sz="530" baseline="0" dirty="0" smtClean="0">
                <a:solidFill>
                  <a:schemeClr val="tx1"/>
                </a:solidFill>
                <a:latin typeface="+mn-lt"/>
                <a:cs typeface="Arial"/>
              </a:rPr>
              <a:t>6.	If a member is unwilling to abide by any</a:t>
            </a:r>
            <a:br>
              <a:rPr lang="en-US" sz="530" baseline="0" dirty="0" smtClean="0">
                <a:solidFill>
                  <a:schemeClr val="tx1"/>
                </a:solidFill>
                <a:latin typeface="+mn-lt"/>
                <a:cs typeface="Arial"/>
              </a:rPr>
            </a:br>
            <a:r>
              <a:rPr lang="en-US" sz="530" baseline="0" dirty="0" smtClean="0">
                <a:solidFill>
                  <a:schemeClr val="tx1"/>
                </a:solidFill>
                <a:latin typeface="+mn-lt"/>
                <a:cs typeface="Arial"/>
              </a:rPr>
              <a:t>of the foregoing obligations, then such member shall promptly return this Report and all copies thereof to Advisory Board.</a:t>
            </a:r>
          </a:p>
        </p:txBody>
      </p:sp>
      <p:cxnSp>
        <p:nvCxnSpPr>
          <p:cNvPr id="9" name="Straight Connector 8"/>
          <p:cNvCxnSpPr/>
          <p:nvPr userDrawn="1"/>
        </p:nvCxnSpPr>
        <p:spPr bwMode="gray">
          <a:xfrm>
            <a:off x="4879843" y="-2108"/>
            <a:ext cx="0" cy="4578361"/>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7447654"/>
      </p:ext>
    </p:extLst>
  </p:cSld>
  <p:clrMapOvr>
    <a:masterClrMapping/>
  </p:clrMapOvr>
  <p:extLst mod="1">
    <p:ext uri="{DCECCB84-F9BA-43D5-87BE-67443E8EF086}">
      <p15:sldGuideLst xmlns:p15="http://schemas.microsoft.com/office/powerpoint/2012/main" xmlns="">
        <p15:guide id="1"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aperless Meeting Credit/Caveat">
    <p:spTree>
      <p:nvGrpSpPr>
        <p:cNvPr id="1" name=""/>
        <p:cNvGrpSpPr/>
        <p:nvPr/>
      </p:nvGrpSpPr>
      <p:grpSpPr>
        <a:xfrm>
          <a:off x="0" y="0"/>
          <a:ext cx="0" cy="0"/>
          <a:chOff x="0" y="0"/>
          <a:chExt cx="0" cy="0"/>
        </a:xfrm>
      </p:grpSpPr>
      <p:cxnSp>
        <p:nvCxnSpPr>
          <p:cNvPr id="8" name="Straight Connector 7"/>
          <p:cNvCxnSpPr/>
          <p:nvPr/>
        </p:nvCxnSpPr>
        <p:spPr bwMode="gray">
          <a:xfrm>
            <a:off x="4101378" y="0"/>
            <a:ext cx="0" cy="480060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5" name="Title 2"/>
          <p:cNvSpPr>
            <a:spLocks noGrp="1"/>
          </p:cNvSpPr>
          <p:nvPr userDrawn="1">
            <p:ph type="title" hasCustomPrompt="1"/>
          </p:nvPr>
        </p:nvSpPr>
        <p:spPr bwMode="gray">
          <a:xfrm>
            <a:off x="320675" y="165638"/>
            <a:ext cx="3474720" cy="307777"/>
          </a:xfrm>
        </p:spPr>
        <p:txBody>
          <a:bodyPr anchor="t" anchorCtr="0"/>
          <a:lstStyle>
            <a:lvl1pPr>
              <a:defRPr sz="2000" b="0">
                <a:solidFill>
                  <a:schemeClr val="tx1"/>
                </a:solidFill>
              </a:defRPr>
            </a:lvl1pPr>
          </a:lstStyle>
          <a:p>
            <a:r>
              <a:rPr lang="en-US" dirty="0" smtClean="0"/>
              <a:t>Insert Program Name Here</a:t>
            </a:r>
          </a:p>
        </p:txBody>
      </p:sp>
      <p:sp>
        <p:nvSpPr>
          <p:cNvPr id="3" name="TextBox 2"/>
          <p:cNvSpPr txBox="1"/>
          <p:nvPr userDrawn="1"/>
        </p:nvSpPr>
        <p:spPr bwMode="gray">
          <a:xfrm>
            <a:off x="4222376" y="109807"/>
            <a:ext cx="2110918" cy="4603824"/>
          </a:xfrm>
          <a:prstGeom prst="rect">
            <a:avLst/>
          </a:prstGeom>
          <a:noFill/>
        </p:spPr>
        <p:txBody>
          <a:bodyPr wrap="square" lIns="0" tIns="0" rIns="0" bIns="0" rtlCol="0">
            <a:spAutoFit/>
          </a:bodyPr>
          <a:lstStyle/>
          <a:p>
            <a:pPr>
              <a:spcBef>
                <a:spcPts val="300"/>
              </a:spcBef>
            </a:pPr>
            <a:r>
              <a:rPr lang="en-US" sz="450" b="1" dirty="0" smtClean="0"/>
              <a:t>LEGAL CAVEAT</a:t>
            </a:r>
          </a:p>
          <a:p>
            <a:pPr>
              <a:spcBef>
                <a:spcPts val="300"/>
              </a:spcBef>
            </a:pPr>
            <a:r>
              <a:rPr lang="en-US" sz="450" dirty="0" smtClean="0"/>
              <a:t>Advisory Board is a division of The Advisory Board Company. Advisory Board has made efforts to verify the accuracy of the information it provides to members. This report relies on data obtained from many sources, however, and Advisory Board cannot guarantee the accuracy of the information provided or any analysis based thereon. In addition, Advisory Board is not in the business of giving legal, medical, accounting, or other professional advice, and its reports should not be construed</a:t>
            </a:r>
            <a:br>
              <a:rPr lang="en-US" sz="450" dirty="0" smtClean="0"/>
            </a:br>
            <a:r>
              <a:rPr lang="en-US" sz="450" dirty="0" smtClean="0"/>
              <a:t>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medical, tax, or accounting issues, before implementing any of these tactics. Neither Advisory Board nor its officers, directors, trustees, employees, and agents shall be liable for any claims, liabilities, or expenses relating to (a) any errors or omissions in this report, whether caused by Advisory Board or any of its employees or agents, or sources or other third parties, (b) any recommendation or graded ranking by Advisory Board, or (c) failure of member</a:t>
            </a:r>
            <a:br>
              <a:rPr lang="en-US" sz="450" dirty="0" smtClean="0"/>
            </a:br>
            <a:r>
              <a:rPr lang="en-US" sz="450" dirty="0" smtClean="0"/>
              <a:t>and its employees and agents to abide by the terms set forth herein.</a:t>
            </a:r>
          </a:p>
          <a:p>
            <a:pPr>
              <a:spcBef>
                <a:spcPts val="300"/>
              </a:spcBef>
            </a:pPr>
            <a:r>
              <a:rPr lang="en-US" sz="450" dirty="0" smtClean="0"/>
              <a:t>The Advisory Board Company and the “A” logo are registered trademarks of The Advisory Board Company in the United States and other countries. Members are not permitted to use these trademarks, or any other trademark, product name, service name, trade name, and logo of Advisory Board without prior written consent of Advisory Board.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Advisory Board and its products and services, or (b) an endorsement of the company or its products or services by Advisory Board. Advisory Board is not affiliated with any such company.</a:t>
            </a:r>
          </a:p>
          <a:p>
            <a:pPr>
              <a:spcBef>
                <a:spcPts val="800"/>
              </a:spcBef>
            </a:pPr>
            <a:r>
              <a:rPr lang="en-US" sz="450" b="1" dirty="0" smtClean="0"/>
              <a:t>IMPORTANT: Please read the following.</a:t>
            </a:r>
          </a:p>
          <a:p>
            <a:pPr>
              <a:spcBef>
                <a:spcPts val="300"/>
              </a:spcBef>
            </a:pPr>
            <a:r>
              <a:rPr lang="en-US" sz="450" dirty="0" smtClean="0"/>
              <a:t>Advisory Board has prepared this report for the exclusive use of its members.</a:t>
            </a:r>
            <a:br>
              <a:rPr lang="en-US" sz="450" dirty="0" smtClean="0"/>
            </a:br>
            <a:r>
              <a:rPr lang="en-US" sz="450" dirty="0" smtClean="0"/>
              <a:t>Each member acknowledges and agrees that this report and the information contained herein (collectively, the “Report”) are confidential and proprietary to Advisory Board. By accepting delivery of this Report, each member agrees to</a:t>
            </a:r>
            <a:br>
              <a:rPr lang="en-US" sz="450" dirty="0" smtClean="0"/>
            </a:br>
            <a:r>
              <a:rPr lang="en-US" sz="450" dirty="0" smtClean="0"/>
              <a:t>abide by the terms as stated herein, including the following:</a:t>
            </a:r>
          </a:p>
          <a:p>
            <a:pPr marL="115888" indent="-115888">
              <a:spcBef>
                <a:spcPts val="300"/>
              </a:spcBef>
            </a:pPr>
            <a:r>
              <a:rPr lang="en-US" sz="450" dirty="0" smtClean="0"/>
              <a:t>1.	Advisory Board owns all right, title, and interest in and to this Report. Except as stated herein, no right, license, permission, or interest of any kind in this Report is intended to be given, transferred to, or acquired by a member.</a:t>
            </a:r>
            <a:br>
              <a:rPr lang="en-US" sz="450" dirty="0" smtClean="0"/>
            </a:br>
            <a:r>
              <a:rPr lang="en-US" sz="450" dirty="0" smtClean="0"/>
              <a:t>Each member is authorized to use</a:t>
            </a:r>
            <a:r>
              <a:rPr lang="en-US" sz="450" baseline="0" dirty="0" smtClean="0"/>
              <a:t> </a:t>
            </a:r>
            <a:r>
              <a:rPr lang="en-US" sz="450" dirty="0" smtClean="0"/>
              <a:t>this Report only to the extent expressly authorized herein.</a:t>
            </a:r>
          </a:p>
          <a:p>
            <a:pPr marL="115888" indent="-115888">
              <a:spcBef>
                <a:spcPts val="300"/>
              </a:spcBef>
            </a:pPr>
            <a:r>
              <a:rPr lang="en-US" sz="450" dirty="0" smtClean="0"/>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115888" indent="-115888">
              <a:spcBef>
                <a:spcPts val="300"/>
              </a:spcBef>
            </a:pPr>
            <a:r>
              <a:rPr lang="en-US" sz="450" dirty="0" smtClean="0"/>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15888" indent="-115888">
              <a:spcBef>
                <a:spcPts val="300"/>
              </a:spcBef>
            </a:pPr>
            <a:r>
              <a:rPr lang="en-US" sz="450" dirty="0" smtClean="0"/>
              <a:t>4.	Each member shall not remove from this Report any confidential markings, copyright notices, and/or other similar indicia herein.</a:t>
            </a:r>
          </a:p>
          <a:p>
            <a:pPr marL="115888" indent="-115888">
              <a:spcBef>
                <a:spcPts val="300"/>
              </a:spcBef>
            </a:pPr>
            <a:r>
              <a:rPr lang="en-US" sz="450" dirty="0" smtClean="0"/>
              <a:t>5.	Each member is responsible for any breach of its obligations as stated herein by any of its employees or agents.</a:t>
            </a:r>
          </a:p>
          <a:p>
            <a:pPr marL="115888" indent="-115888">
              <a:spcBef>
                <a:spcPts val="300"/>
              </a:spcBef>
            </a:pPr>
            <a:r>
              <a:rPr lang="en-US" sz="450" dirty="0" smtClean="0"/>
              <a:t>6.	If a member is unwilling to abide by any of the foregoing obligations, then</a:t>
            </a:r>
            <a:br>
              <a:rPr lang="en-US" sz="450" dirty="0" smtClean="0"/>
            </a:br>
            <a:r>
              <a:rPr lang="en-US" sz="450" dirty="0" smtClean="0"/>
              <a:t>such member shall promptly return this Report and all copies thereof to Advisory Board.</a:t>
            </a:r>
          </a:p>
        </p:txBody>
      </p:sp>
      <p:sp>
        <p:nvSpPr>
          <p:cNvPr id="23" name="Text Placeholder 5"/>
          <p:cNvSpPr>
            <a:spLocks noGrp="1"/>
          </p:cNvSpPr>
          <p:nvPr>
            <p:ph type="body" sz="quarter" idx="37" hasCustomPrompt="1"/>
          </p:nvPr>
        </p:nvSpPr>
        <p:spPr bwMode="gray">
          <a:xfrm>
            <a:off x="597660" y="1041464"/>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smtClean="0"/>
              <a:t>Project Director (click to add desired text)</a:t>
            </a:r>
          </a:p>
        </p:txBody>
      </p:sp>
      <p:sp>
        <p:nvSpPr>
          <p:cNvPr id="24" name="Text Placeholder 4"/>
          <p:cNvSpPr>
            <a:spLocks noGrp="1"/>
          </p:cNvSpPr>
          <p:nvPr>
            <p:ph type="body" sz="quarter" idx="38" hasCustomPrompt="1"/>
          </p:nvPr>
        </p:nvSpPr>
        <p:spPr bwMode="gray">
          <a:xfrm>
            <a:off x="597660" y="1246507"/>
            <a:ext cx="3200400" cy="138499"/>
          </a:xfrm>
        </p:spPr>
        <p:txBody>
          <a:bodyPr/>
          <a:lstStyle>
            <a:lvl1pPr marL="0" indent="0">
              <a:spcBef>
                <a:spcPts val="2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smtClean="0"/>
              <a:t>Insert Name Here</a:t>
            </a:r>
          </a:p>
        </p:txBody>
      </p:sp>
      <p:sp>
        <p:nvSpPr>
          <p:cNvPr id="25" name="Text Placeholder 5"/>
          <p:cNvSpPr>
            <a:spLocks noGrp="1"/>
          </p:cNvSpPr>
          <p:nvPr>
            <p:ph type="body" sz="quarter" idx="39" hasCustomPrompt="1"/>
          </p:nvPr>
        </p:nvSpPr>
        <p:spPr bwMode="gray">
          <a:xfrm>
            <a:off x="597660" y="1444793"/>
            <a:ext cx="3200400" cy="123111"/>
          </a:xfrm>
        </p:spPr>
        <p:txBody>
          <a:bodyPr/>
          <a:lstStyle>
            <a:lvl1pPr marL="0" indent="0">
              <a:spcBef>
                <a:spcPts val="0"/>
              </a:spcBef>
              <a:buNone/>
              <a:defRPr sz="800" baseline="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smtClean="0"/>
              <a:t>Insert Project Director email (i.e., smithj@advisory.com)</a:t>
            </a:r>
            <a:endParaRPr lang="en-US" dirty="0"/>
          </a:p>
        </p:txBody>
      </p:sp>
      <p:sp>
        <p:nvSpPr>
          <p:cNvPr id="26" name="Text Placeholder 5"/>
          <p:cNvSpPr>
            <a:spLocks noGrp="1"/>
          </p:cNvSpPr>
          <p:nvPr>
            <p:ph type="body" sz="quarter" idx="40" hasCustomPrompt="1"/>
          </p:nvPr>
        </p:nvSpPr>
        <p:spPr bwMode="gray">
          <a:xfrm>
            <a:off x="597660" y="1574781"/>
            <a:ext cx="3200400" cy="123111"/>
          </a:xfrm>
        </p:spPr>
        <p:txBody>
          <a:bodyPr/>
          <a:lstStyle>
            <a:lvl1pPr marL="0" indent="0">
              <a:spcBef>
                <a:spcPts val="0"/>
              </a:spcBef>
              <a:buNone/>
              <a:defRPr sz="80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smtClean="0"/>
              <a:t>Insert Project Director phone (i.e., 202-266-XXXX)</a:t>
            </a:r>
          </a:p>
        </p:txBody>
      </p:sp>
      <p:sp>
        <p:nvSpPr>
          <p:cNvPr id="27" name="Text Placeholder 5"/>
          <p:cNvSpPr>
            <a:spLocks noGrp="1"/>
          </p:cNvSpPr>
          <p:nvPr>
            <p:ph type="body" sz="quarter" idx="41" hasCustomPrompt="1"/>
          </p:nvPr>
        </p:nvSpPr>
        <p:spPr bwMode="gray">
          <a:xfrm>
            <a:off x="597660" y="2009573"/>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smtClean="0"/>
              <a:t>Research Team (click to add desired text)</a:t>
            </a:r>
          </a:p>
        </p:txBody>
      </p:sp>
      <p:sp>
        <p:nvSpPr>
          <p:cNvPr id="28" name="Text Placeholder 4"/>
          <p:cNvSpPr>
            <a:spLocks noGrp="1"/>
          </p:cNvSpPr>
          <p:nvPr>
            <p:ph type="body" sz="quarter" idx="42" hasCustomPrompt="1"/>
          </p:nvPr>
        </p:nvSpPr>
        <p:spPr bwMode="gray">
          <a:xfrm>
            <a:off x="597660" y="2219100"/>
            <a:ext cx="320040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smtClean="0"/>
              <a:t>Insert Name(s) Here</a:t>
            </a:r>
          </a:p>
        </p:txBody>
      </p:sp>
      <p:sp>
        <p:nvSpPr>
          <p:cNvPr id="29" name="Text Placeholder 5"/>
          <p:cNvSpPr>
            <a:spLocks noGrp="1"/>
          </p:cNvSpPr>
          <p:nvPr>
            <p:ph type="body" sz="quarter" idx="43" hasCustomPrompt="1"/>
          </p:nvPr>
        </p:nvSpPr>
        <p:spPr bwMode="gray">
          <a:xfrm>
            <a:off x="597660" y="2672960"/>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smtClean="0"/>
              <a:t>Program Leadership (click to add desired text)</a:t>
            </a:r>
          </a:p>
        </p:txBody>
      </p:sp>
      <p:sp>
        <p:nvSpPr>
          <p:cNvPr id="30" name="Text Placeholder 4"/>
          <p:cNvSpPr>
            <a:spLocks noGrp="1"/>
          </p:cNvSpPr>
          <p:nvPr>
            <p:ph type="body" sz="quarter" idx="44" hasCustomPrompt="1"/>
          </p:nvPr>
        </p:nvSpPr>
        <p:spPr bwMode="gray">
          <a:xfrm>
            <a:off x="597660" y="2882487"/>
            <a:ext cx="320040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smtClean="0"/>
              <a:t>Insert Name(s) Here</a:t>
            </a:r>
          </a:p>
        </p:txBody>
      </p:sp>
      <p:sp>
        <p:nvSpPr>
          <p:cNvPr id="31" name="Text Placeholder 5"/>
          <p:cNvSpPr>
            <a:spLocks noGrp="1"/>
          </p:cNvSpPr>
          <p:nvPr>
            <p:ph type="body" sz="quarter" idx="45" hasCustomPrompt="1"/>
          </p:nvPr>
        </p:nvSpPr>
        <p:spPr bwMode="gray">
          <a:xfrm>
            <a:off x="597660" y="3336364"/>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smtClean="0"/>
              <a:t>Design Consultant (click to add desired text)</a:t>
            </a:r>
          </a:p>
        </p:txBody>
      </p:sp>
      <p:sp>
        <p:nvSpPr>
          <p:cNvPr id="32" name="Text Placeholder 4"/>
          <p:cNvSpPr>
            <a:spLocks noGrp="1"/>
          </p:cNvSpPr>
          <p:nvPr>
            <p:ph type="body" sz="quarter" idx="46" hasCustomPrompt="1"/>
          </p:nvPr>
        </p:nvSpPr>
        <p:spPr bwMode="gray">
          <a:xfrm>
            <a:off x="597660" y="3545891"/>
            <a:ext cx="320040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smtClean="0"/>
              <a:t>Insert Name(s) Here</a:t>
            </a:r>
          </a:p>
        </p:txBody>
      </p:sp>
    </p:spTree>
    <p:extLst>
      <p:ext uri="{BB962C8B-B14F-4D97-AF65-F5344CB8AC3E}">
        <p14:creationId xmlns:p14="http://schemas.microsoft.com/office/powerpoint/2010/main" val="3948356288"/>
      </p:ext>
    </p:extLst>
  </p:cSld>
  <p:clrMapOvr>
    <a:masterClrMapping/>
  </p:clrMapOvr>
  <p:extLst mod="1">
    <p:ext uri="{DCECCB84-F9BA-43D5-87BE-67443E8EF086}">
      <p15:sldGuideLst xmlns:p15="http://schemas.microsoft.com/office/powerpoint/2012/main" xmlns="">
        <p15:guide id="2" orient="horz" pos="144">
          <p15:clr>
            <a:srgbClr val="FBAE40"/>
          </p15:clr>
        </p15:guide>
        <p15:guide id="3" pos="240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ack Cover: Top Slide">
    <p:bg bwMode="gray">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94834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ack Cover: DC Address">
    <p:spTree>
      <p:nvGrpSpPr>
        <p:cNvPr id="1" name=""/>
        <p:cNvGrpSpPr/>
        <p:nvPr/>
      </p:nvGrpSpPr>
      <p:grpSpPr>
        <a:xfrm>
          <a:off x="0" y="0"/>
          <a:ext cx="0" cy="0"/>
          <a:chOff x="0" y="0"/>
          <a:chExt cx="0" cy="0"/>
        </a:xfrm>
      </p:grpSpPr>
      <p:sp>
        <p:nvSpPr>
          <p:cNvPr id="10" name="Rectangle 9">
            <a:hlinkClick r:id="rId2"/>
          </p:cNvPr>
          <p:cNvSpPr/>
          <p:nvPr userDrawn="1"/>
        </p:nvSpPr>
        <p:spPr bwMode="gray">
          <a:xfrm>
            <a:off x="0" y="3972697"/>
            <a:ext cx="5128054" cy="827903"/>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nvGrpSpPr>
          <p:cNvPr id="6" name="Group 5"/>
          <p:cNvGrpSpPr/>
          <p:nvPr userDrawn="1"/>
        </p:nvGrpSpPr>
        <p:grpSpPr bwMode="gray">
          <a:xfrm>
            <a:off x="318996" y="4051728"/>
            <a:ext cx="5746136" cy="532222"/>
            <a:chOff x="381609" y="3980285"/>
            <a:chExt cx="5746136" cy="532222"/>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381609" y="4056523"/>
              <a:ext cx="1369615" cy="379746"/>
            </a:xfrm>
            <a:prstGeom prst="rect">
              <a:avLst/>
            </a:prstGeom>
          </p:spPr>
        </p:pic>
        <p:cxnSp>
          <p:nvCxnSpPr>
            <p:cNvPr id="8" name="Straight Connector 7"/>
            <p:cNvCxnSpPr/>
            <p:nvPr userDrawn="1"/>
          </p:nvCxnSpPr>
          <p:spPr bwMode="gray">
            <a:xfrm>
              <a:off x="1907999" y="3980285"/>
              <a:ext cx="0" cy="532222"/>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bwMode="gray">
            <a:xfrm>
              <a:off x="2058009" y="3980285"/>
              <a:ext cx="4069736" cy="530352"/>
            </a:xfrm>
            <a:prstGeom prst="rect">
              <a:avLst/>
            </a:prstGeom>
            <a:noFill/>
          </p:spPr>
          <p:txBody>
            <a:bodyPr wrap="square" lIns="0" tIns="0" rIns="0" bIns="0" rtlCol="0" anchor="ctr">
              <a:noAutofit/>
            </a:bodyPr>
            <a:lstStyle/>
            <a:p>
              <a:pPr algn="l">
                <a:lnSpc>
                  <a:spcPct val="100000"/>
                </a:lnSpc>
                <a:spcBef>
                  <a:spcPts val="0"/>
                </a:spcBef>
              </a:pPr>
              <a:r>
                <a:rPr lang="en-US" sz="1050" b="0" dirty="0" smtClean="0">
                  <a:solidFill>
                    <a:schemeClr val="tx1"/>
                  </a:solidFill>
                </a:rPr>
                <a:t>2445 M Street NW, Washington DC 20037</a:t>
              </a:r>
            </a:p>
            <a:p>
              <a:pPr algn="l">
                <a:lnSpc>
                  <a:spcPct val="100000"/>
                </a:lnSpc>
                <a:spcBef>
                  <a:spcPts val="0"/>
                </a:spcBef>
              </a:pPr>
              <a:r>
                <a:rPr lang="en-US" sz="1050" b="0" dirty="0" smtClean="0">
                  <a:solidFill>
                    <a:schemeClr val="tx1"/>
                  </a:solidFill>
                </a:rPr>
                <a:t>P 202.266.5600 </a:t>
              </a:r>
              <a:r>
                <a:rPr lang="en-US" sz="900" baseline="0" dirty="0" smtClean="0"/>
                <a:t>│</a:t>
              </a:r>
              <a:r>
                <a:rPr lang="en-US" sz="1050" b="0" dirty="0" smtClean="0">
                  <a:solidFill>
                    <a:schemeClr val="tx1"/>
                  </a:solidFill>
                </a:rPr>
                <a:t> F 202.266.5700 </a:t>
              </a:r>
              <a:r>
                <a:rPr lang="en-US" sz="900" dirty="0" smtClean="0"/>
                <a:t>│</a:t>
              </a:r>
              <a:r>
                <a:rPr lang="en-US" sz="1050" b="0" dirty="0" smtClean="0">
                  <a:solidFill>
                    <a:schemeClr val="tx1"/>
                  </a:solidFill>
                </a:rPr>
                <a:t> </a:t>
              </a:r>
              <a:r>
                <a:rPr lang="en-US" sz="1050" b="1" dirty="0" smtClean="0">
                  <a:solidFill>
                    <a:schemeClr val="tx1"/>
                  </a:solidFill>
                </a:rPr>
                <a:t>advisory.com</a:t>
              </a:r>
            </a:p>
          </p:txBody>
        </p:sp>
      </p:grpSp>
    </p:spTree>
    <p:extLst>
      <p:ext uri="{BB962C8B-B14F-4D97-AF65-F5344CB8AC3E}">
        <p14:creationId xmlns:p14="http://schemas.microsoft.com/office/powerpoint/2010/main" val="453951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Logo Lock-up">
    <p:spTree>
      <p:nvGrpSpPr>
        <p:cNvPr id="1" name=""/>
        <p:cNvGrpSpPr/>
        <p:nvPr/>
      </p:nvGrpSpPr>
      <p:grpSpPr>
        <a:xfrm>
          <a:off x="0" y="0"/>
          <a:ext cx="0" cy="0"/>
          <a:chOff x="0" y="0"/>
          <a:chExt cx="0" cy="0"/>
        </a:xfrm>
      </p:grpSpPr>
      <p:sp>
        <p:nvSpPr>
          <p:cNvPr id="15" name="Rectangle 14"/>
          <p:cNvSpPr/>
          <p:nvPr userDrawn="1"/>
        </p:nvSpPr>
        <p:spPr bwMode="gray">
          <a:xfrm>
            <a:off x="238" y="1012086"/>
            <a:ext cx="6400800" cy="3790922"/>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nvGrpSpPr>
          <p:cNvPr id="3" name="Group 2"/>
          <p:cNvGrpSpPr/>
          <p:nvPr userDrawn="1"/>
        </p:nvGrpSpPr>
        <p:grpSpPr bwMode="gray">
          <a:xfrm>
            <a:off x="2866050" y="1030287"/>
            <a:ext cx="3534988" cy="3408490"/>
            <a:chOff x="2866050" y="1030287"/>
            <a:chExt cx="3534988" cy="3408490"/>
          </a:xfrm>
        </p:grpSpPr>
        <p:sp>
          <p:nvSpPr>
            <p:cNvPr id="28" name="Freeform 6"/>
            <p:cNvSpPr>
              <a:spLocks/>
            </p:cNvSpPr>
            <p:nvPr userDrawn="1"/>
          </p:nvSpPr>
          <p:spPr bwMode="gray">
            <a:xfrm>
              <a:off x="2866050" y="2801691"/>
              <a:ext cx="2101665" cy="1637086"/>
            </a:xfrm>
            <a:custGeom>
              <a:avLst/>
              <a:gdLst>
                <a:gd name="T0" fmla="*/ 0 w 1009"/>
                <a:gd name="T1" fmla="*/ 781 h 781"/>
                <a:gd name="T2" fmla="*/ 0 w 1009"/>
                <a:gd name="T3" fmla="*/ 781 h 781"/>
                <a:gd name="T4" fmla="*/ 506 w 1009"/>
                <a:gd name="T5" fmla="*/ 781 h 781"/>
                <a:gd name="T6" fmla="*/ 1009 w 1009"/>
                <a:gd name="T7" fmla="*/ 0 h 781"/>
                <a:gd name="T8" fmla="*/ 503 w 1009"/>
                <a:gd name="T9" fmla="*/ 0 h 781"/>
                <a:gd name="T10" fmla="*/ 0 w 1009"/>
                <a:gd name="T11" fmla="*/ 781 h 781"/>
              </a:gdLst>
              <a:ahLst/>
              <a:cxnLst>
                <a:cxn ang="0">
                  <a:pos x="T0" y="T1"/>
                </a:cxn>
                <a:cxn ang="0">
                  <a:pos x="T2" y="T3"/>
                </a:cxn>
                <a:cxn ang="0">
                  <a:pos x="T4" y="T5"/>
                </a:cxn>
                <a:cxn ang="0">
                  <a:pos x="T6" y="T7"/>
                </a:cxn>
                <a:cxn ang="0">
                  <a:pos x="T8" y="T9"/>
                </a:cxn>
                <a:cxn ang="0">
                  <a:pos x="T10" y="T11"/>
                </a:cxn>
              </a:cxnLst>
              <a:rect l="0" t="0" r="r" b="b"/>
              <a:pathLst>
                <a:path w="1009" h="781">
                  <a:moveTo>
                    <a:pt x="0" y="781"/>
                  </a:moveTo>
                  <a:lnTo>
                    <a:pt x="0" y="781"/>
                  </a:lnTo>
                  <a:lnTo>
                    <a:pt x="506" y="781"/>
                  </a:lnTo>
                  <a:lnTo>
                    <a:pt x="1009" y="0"/>
                  </a:lnTo>
                  <a:lnTo>
                    <a:pt x="503" y="0"/>
                  </a:lnTo>
                  <a:lnTo>
                    <a:pt x="0" y="781"/>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7"/>
            <p:cNvSpPr>
              <a:spLocks/>
            </p:cNvSpPr>
            <p:nvPr userDrawn="1"/>
          </p:nvSpPr>
          <p:spPr bwMode="gray">
            <a:xfrm>
              <a:off x="4003793" y="1030287"/>
              <a:ext cx="2100085" cy="1638667"/>
            </a:xfrm>
            <a:custGeom>
              <a:avLst/>
              <a:gdLst>
                <a:gd name="T0" fmla="*/ 1008 w 1008"/>
                <a:gd name="T1" fmla="*/ 781 h 781"/>
                <a:gd name="T2" fmla="*/ 1008 w 1008"/>
                <a:gd name="T3" fmla="*/ 781 h 781"/>
                <a:gd name="T4" fmla="*/ 502 w 1008"/>
                <a:gd name="T5" fmla="*/ 781 h 781"/>
                <a:gd name="T6" fmla="*/ 0 w 1008"/>
                <a:gd name="T7" fmla="*/ 0 h 781"/>
                <a:gd name="T8" fmla="*/ 505 w 1008"/>
                <a:gd name="T9" fmla="*/ 0 h 781"/>
                <a:gd name="T10" fmla="*/ 1008 w 1008"/>
                <a:gd name="T11" fmla="*/ 781 h 781"/>
              </a:gdLst>
              <a:ahLst/>
              <a:cxnLst>
                <a:cxn ang="0">
                  <a:pos x="T0" y="T1"/>
                </a:cxn>
                <a:cxn ang="0">
                  <a:pos x="T2" y="T3"/>
                </a:cxn>
                <a:cxn ang="0">
                  <a:pos x="T4" y="T5"/>
                </a:cxn>
                <a:cxn ang="0">
                  <a:pos x="T6" y="T7"/>
                </a:cxn>
                <a:cxn ang="0">
                  <a:pos x="T8" y="T9"/>
                </a:cxn>
                <a:cxn ang="0">
                  <a:pos x="T10" y="T11"/>
                </a:cxn>
              </a:cxnLst>
              <a:rect l="0" t="0" r="r" b="b"/>
              <a:pathLst>
                <a:path w="1008" h="781">
                  <a:moveTo>
                    <a:pt x="1008" y="781"/>
                  </a:moveTo>
                  <a:lnTo>
                    <a:pt x="1008" y="781"/>
                  </a:lnTo>
                  <a:lnTo>
                    <a:pt x="502" y="781"/>
                  </a:lnTo>
                  <a:lnTo>
                    <a:pt x="0" y="0"/>
                  </a:lnTo>
                  <a:lnTo>
                    <a:pt x="505" y="0"/>
                  </a:lnTo>
                  <a:lnTo>
                    <a:pt x="1008" y="781"/>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5"/>
            <p:cNvSpPr>
              <a:spLocks/>
            </p:cNvSpPr>
            <p:nvPr userDrawn="1"/>
          </p:nvSpPr>
          <p:spPr bwMode="gray">
            <a:xfrm>
              <a:off x="5130476" y="2801691"/>
              <a:ext cx="1270562" cy="1637086"/>
            </a:xfrm>
            <a:custGeom>
              <a:avLst/>
              <a:gdLst/>
              <a:ahLst/>
              <a:cxnLst/>
              <a:rect l="l" t="t" r="r" b="b"/>
              <a:pathLst>
                <a:path w="1270562" h="1637086">
                  <a:moveTo>
                    <a:pt x="0" y="0"/>
                  </a:moveTo>
                  <a:lnTo>
                    <a:pt x="1052918" y="0"/>
                  </a:lnTo>
                  <a:lnTo>
                    <a:pt x="1270562" y="339741"/>
                  </a:lnTo>
                  <a:lnTo>
                    <a:pt x="1270562" y="1637086"/>
                  </a:lnTo>
                  <a:lnTo>
                    <a:pt x="1048748" y="1637086"/>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4" name="Rectangle 23"/>
          <p:cNvSpPr/>
          <p:nvPr userDrawn="1"/>
        </p:nvSpPr>
        <p:spPr bwMode="gray">
          <a:xfrm>
            <a:off x="0" y="957154"/>
            <a:ext cx="6400800" cy="83167"/>
          </a:xfrm>
          <a:prstGeom prst="rect">
            <a:avLst/>
          </a:prstGeom>
          <a:solidFill>
            <a:schemeClr val="accent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18" name="Text Placeholder 5"/>
          <p:cNvSpPr>
            <a:spLocks noGrp="1"/>
          </p:cNvSpPr>
          <p:nvPr>
            <p:ph type="body" sz="quarter" idx="21" hasCustomPrompt="1"/>
          </p:nvPr>
        </p:nvSpPr>
        <p:spPr bwMode="gray">
          <a:xfrm>
            <a:off x="2017639" y="272657"/>
            <a:ext cx="2286000" cy="402336"/>
          </a:xfrm>
        </p:spPr>
        <p:txBody>
          <a:bodyPr anchor="ctr">
            <a:noAutofit/>
          </a:bodyPr>
          <a:lstStyle>
            <a:lvl1pPr marL="0" indent="0">
              <a:spcBef>
                <a:spcPts val="0"/>
              </a:spcBef>
              <a:buNone/>
              <a:defRPr sz="115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smtClean="0"/>
              <a:t>Program Name Appears Here Identically to Official Lock-up</a:t>
            </a:r>
          </a:p>
        </p:txBody>
      </p:sp>
      <p:cxnSp>
        <p:nvCxnSpPr>
          <p:cNvPr id="16" name="Straight Connector 15"/>
          <p:cNvCxnSpPr/>
          <p:nvPr userDrawn="1"/>
        </p:nvCxnSpPr>
        <p:spPr bwMode="gray">
          <a:xfrm>
            <a:off x="1900314" y="272657"/>
            <a:ext cx="0" cy="398908"/>
          </a:xfrm>
          <a:prstGeom prst="line">
            <a:avLst/>
          </a:prstGeom>
          <a:ln w="5715">
            <a:solidFill>
              <a:schemeClr val="accent4"/>
            </a:solidFill>
            <a:miter lim="800000"/>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18782" y="272657"/>
            <a:ext cx="1438723" cy="398908"/>
          </a:xfrm>
          <a:prstGeom prst="rect">
            <a:avLst/>
          </a:prstGeom>
        </p:spPr>
      </p:pic>
      <p:sp>
        <p:nvSpPr>
          <p:cNvPr id="4" name="Title 3"/>
          <p:cNvSpPr>
            <a:spLocks noGrp="1"/>
          </p:cNvSpPr>
          <p:nvPr userDrawn="1">
            <p:ph type="title" hasCustomPrompt="1"/>
          </p:nvPr>
        </p:nvSpPr>
        <p:spPr bwMode="gray">
          <a:xfrm>
            <a:off x="571499" y="1928736"/>
            <a:ext cx="3657600" cy="738664"/>
          </a:xfrm>
        </p:spPr>
        <p:txBody>
          <a:bodyPr/>
          <a:lstStyle>
            <a:lvl1pPr>
              <a:defRPr sz="2400" b="0"/>
            </a:lvl1pPr>
          </a:lstStyle>
          <a:p>
            <a:r>
              <a:rPr lang="en-US" dirty="0" smtClean="0"/>
              <a:t>Presentation Title – Arial 24pt Regular, Title Case</a:t>
            </a:r>
          </a:p>
        </p:txBody>
      </p:sp>
      <p:sp>
        <p:nvSpPr>
          <p:cNvPr id="6" name="Text Placeholder 5"/>
          <p:cNvSpPr>
            <a:spLocks noGrp="1"/>
          </p:cNvSpPr>
          <p:nvPr userDrawn="1">
            <p:ph type="body" sz="quarter" idx="20" hasCustomPrompt="1"/>
          </p:nvPr>
        </p:nvSpPr>
        <p:spPr bwMode="gray">
          <a:xfrm>
            <a:off x="571500" y="2797788"/>
            <a:ext cx="2743200" cy="369332"/>
          </a:xfrm>
        </p:spPr>
        <p:txBody>
          <a:bodyPr/>
          <a:lstStyle>
            <a:lvl1pPr marL="0" indent="0">
              <a:spcBef>
                <a:spcPts val="0"/>
              </a:spcBef>
              <a:buNone/>
              <a:defRPr sz="1200" baseline="0">
                <a:solidFill>
                  <a:schemeClr val="accent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smtClean="0"/>
              <a:t>Presentation Subtitle – Arial 12pt Regular, Title Case</a:t>
            </a:r>
          </a:p>
        </p:txBody>
      </p:sp>
      <p:sp>
        <p:nvSpPr>
          <p:cNvPr id="25" name="Rectangle 24"/>
          <p:cNvSpPr/>
          <p:nvPr userDrawn="1"/>
        </p:nvSpPr>
        <p:spPr bwMode="gray">
          <a:xfrm>
            <a:off x="0" y="4438777"/>
            <a:ext cx="6400800" cy="361824"/>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pic>
        <p:nvPicPr>
          <p:cNvPr id="31" name="Picture 3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3727429" y="4504549"/>
            <a:ext cx="2351885" cy="211405"/>
          </a:xfrm>
          <a:prstGeom prst="rect">
            <a:avLst/>
          </a:prstGeom>
        </p:spPr>
      </p:pic>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318782" y="4562266"/>
            <a:ext cx="2652974" cy="114709"/>
          </a:xfrm>
          <a:prstGeom prst="rect">
            <a:avLst/>
          </a:prstGeom>
        </p:spPr>
      </p:pic>
    </p:spTree>
    <p:extLst>
      <p:ext uri="{BB962C8B-B14F-4D97-AF65-F5344CB8AC3E}">
        <p14:creationId xmlns:p14="http://schemas.microsoft.com/office/powerpoint/2010/main" val="3348380931"/>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360">
          <p15:clr>
            <a:srgbClr val="FBAE40"/>
          </p15:clr>
        </p15:guide>
        <p15:guide id="2" orient="horz" pos="1681" userDrawn="1">
          <p15:clr>
            <a:srgbClr val="FBAE40"/>
          </p15:clr>
        </p15:guide>
        <p15:guide id="3" orient="horz" pos="1759"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ack Cover: London Address">
    <p:spTree>
      <p:nvGrpSpPr>
        <p:cNvPr id="1" name=""/>
        <p:cNvGrpSpPr/>
        <p:nvPr/>
      </p:nvGrpSpPr>
      <p:grpSpPr>
        <a:xfrm>
          <a:off x="0" y="0"/>
          <a:ext cx="0" cy="0"/>
          <a:chOff x="0" y="0"/>
          <a:chExt cx="0" cy="0"/>
        </a:xfrm>
      </p:grpSpPr>
      <p:sp>
        <p:nvSpPr>
          <p:cNvPr id="7" name="Rectangle 6">
            <a:hlinkClick r:id="rId2"/>
          </p:cNvPr>
          <p:cNvSpPr/>
          <p:nvPr userDrawn="1"/>
        </p:nvSpPr>
        <p:spPr bwMode="gray">
          <a:xfrm>
            <a:off x="0" y="3972697"/>
            <a:ext cx="6400800" cy="827903"/>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nvGrpSpPr>
          <p:cNvPr id="6" name="Group 5"/>
          <p:cNvGrpSpPr/>
          <p:nvPr userDrawn="1"/>
        </p:nvGrpSpPr>
        <p:grpSpPr bwMode="gray">
          <a:xfrm>
            <a:off x="318996" y="4051728"/>
            <a:ext cx="5746136" cy="532222"/>
            <a:chOff x="381609" y="3980285"/>
            <a:chExt cx="5746136" cy="532222"/>
          </a:xfrm>
        </p:grpSpPr>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381609" y="4056523"/>
              <a:ext cx="1369615" cy="379746"/>
            </a:xfrm>
            <a:prstGeom prst="rect">
              <a:avLst/>
            </a:prstGeom>
          </p:spPr>
        </p:pic>
        <p:cxnSp>
          <p:nvCxnSpPr>
            <p:cNvPr id="12" name="Straight Connector 11"/>
            <p:cNvCxnSpPr/>
            <p:nvPr userDrawn="1"/>
          </p:nvCxnSpPr>
          <p:spPr bwMode="gray">
            <a:xfrm>
              <a:off x="1907999" y="3980285"/>
              <a:ext cx="0" cy="532222"/>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bwMode="gray">
            <a:xfrm>
              <a:off x="2058009" y="3980285"/>
              <a:ext cx="4069736" cy="530352"/>
            </a:xfrm>
            <a:prstGeom prst="rect">
              <a:avLst/>
            </a:prstGeom>
            <a:noFill/>
          </p:spPr>
          <p:txBody>
            <a:bodyPr wrap="square" lIns="0" tIns="0" rIns="0" bIns="0" rtlCol="0" anchor="ctr">
              <a:noAutofit/>
            </a:bodyPr>
            <a:lstStyle/>
            <a:p>
              <a:pPr algn="l">
                <a:lnSpc>
                  <a:spcPct val="100000"/>
                </a:lnSpc>
                <a:spcBef>
                  <a:spcPts val="0"/>
                </a:spcBef>
              </a:pPr>
              <a:r>
                <a:rPr lang="en-US" sz="1050" b="0" dirty="0" smtClean="0">
                  <a:solidFill>
                    <a:schemeClr val="tx1"/>
                  </a:solidFill>
                </a:rPr>
                <a:t>Third Floor,</a:t>
              </a:r>
              <a:r>
                <a:rPr lang="en-US" sz="1050" b="0" baseline="0" dirty="0" smtClean="0">
                  <a:solidFill>
                    <a:schemeClr val="tx1"/>
                  </a:solidFill>
                </a:rPr>
                <a:t> Melbourne House, 46 Aldwych, London WC2B 4LL, UK</a:t>
              </a:r>
              <a:endParaRPr lang="en-US" sz="1050" b="0" dirty="0" smtClean="0">
                <a:solidFill>
                  <a:schemeClr val="tx1"/>
                </a:solidFill>
              </a:endParaRPr>
            </a:p>
            <a:p>
              <a:pPr algn="l">
                <a:lnSpc>
                  <a:spcPct val="100000"/>
                </a:lnSpc>
                <a:spcBef>
                  <a:spcPts val="0"/>
                </a:spcBef>
              </a:pPr>
              <a:r>
                <a:rPr lang="en-US" sz="1050" b="0" dirty="0" smtClean="0">
                  <a:solidFill>
                    <a:schemeClr val="tx1"/>
                  </a:solidFill>
                </a:rPr>
                <a:t>P +44</a:t>
              </a:r>
              <a:r>
                <a:rPr lang="en-US" sz="1050" b="0" baseline="0" dirty="0" smtClean="0">
                  <a:solidFill>
                    <a:schemeClr val="tx1"/>
                  </a:solidFill>
                </a:rPr>
                <a:t> (0) 203 100 6800</a:t>
              </a:r>
              <a:r>
                <a:rPr lang="en-US" sz="1050" b="0" dirty="0" smtClean="0">
                  <a:solidFill>
                    <a:schemeClr val="tx1"/>
                  </a:solidFill>
                </a:rPr>
                <a:t> </a:t>
              </a:r>
              <a:r>
                <a:rPr lang="en-US" sz="900" dirty="0" smtClean="0"/>
                <a:t>│</a:t>
              </a:r>
              <a:r>
                <a:rPr lang="en-US" sz="1050" b="0" dirty="0" smtClean="0">
                  <a:solidFill>
                    <a:schemeClr val="tx1"/>
                  </a:solidFill>
                </a:rPr>
                <a:t> F +44</a:t>
              </a:r>
              <a:r>
                <a:rPr lang="en-US" sz="1050" b="0" baseline="0" dirty="0" smtClean="0">
                  <a:solidFill>
                    <a:schemeClr val="tx1"/>
                  </a:solidFill>
                </a:rPr>
                <a:t> (0) 203 318 3069</a:t>
              </a:r>
              <a:r>
                <a:rPr lang="en-US" sz="1050" b="0" dirty="0" smtClean="0">
                  <a:solidFill>
                    <a:schemeClr val="tx1"/>
                  </a:solidFill>
                </a:rPr>
                <a:t> </a:t>
              </a:r>
              <a:r>
                <a:rPr lang="en-US" sz="900" dirty="0" smtClean="0"/>
                <a:t>│</a:t>
              </a:r>
              <a:r>
                <a:rPr lang="en-US" sz="1050" b="0" dirty="0" smtClean="0">
                  <a:solidFill>
                    <a:schemeClr val="tx1"/>
                  </a:solidFill>
                </a:rPr>
                <a:t> </a:t>
              </a:r>
              <a:r>
                <a:rPr lang="en-US" sz="1050" b="1" dirty="0" smtClean="0">
                  <a:solidFill>
                    <a:schemeClr val="tx1"/>
                  </a:solidFill>
                </a:rPr>
                <a:t>advisory.com</a:t>
              </a:r>
            </a:p>
          </p:txBody>
        </p:sp>
      </p:grpSp>
    </p:spTree>
    <p:extLst>
      <p:ext uri="{BB962C8B-B14F-4D97-AF65-F5344CB8AC3E}">
        <p14:creationId xmlns:p14="http://schemas.microsoft.com/office/powerpoint/2010/main" val="3885140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Logo">
    <p:spTree>
      <p:nvGrpSpPr>
        <p:cNvPr id="1" name=""/>
        <p:cNvGrpSpPr/>
        <p:nvPr/>
      </p:nvGrpSpPr>
      <p:grpSpPr>
        <a:xfrm>
          <a:off x="0" y="0"/>
          <a:ext cx="0" cy="0"/>
          <a:chOff x="0" y="0"/>
          <a:chExt cx="0" cy="0"/>
        </a:xfrm>
      </p:grpSpPr>
      <p:sp>
        <p:nvSpPr>
          <p:cNvPr id="15" name="Rectangle 14"/>
          <p:cNvSpPr/>
          <p:nvPr userDrawn="1"/>
        </p:nvSpPr>
        <p:spPr bwMode="gray">
          <a:xfrm>
            <a:off x="238" y="1012086"/>
            <a:ext cx="6400800" cy="3790922"/>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nvGrpSpPr>
          <p:cNvPr id="3" name="Group 2"/>
          <p:cNvGrpSpPr/>
          <p:nvPr userDrawn="1"/>
        </p:nvGrpSpPr>
        <p:grpSpPr bwMode="gray">
          <a:xfrm>
            <a:off x="2866050" y="1030287"/>
            <a:ext cx="3534988" cy="3408490"/>
            <a:chOff x="2866050" y="1030287"/>
            <a:chExt cx="3534988" cy="3408490"/>
          </a:xfrm>
        </p:grpSpPr>
        <p:sp>
          <p:nvSpPr>
            <p:cNvPr id="28" name="Freeform 6"/>
            <p:cNvSpPr>
              <a:spLocks/>
            </p:cNvSpPr>
            <p:nvPr userDrawn="1"/>
          </p:nvSpPr>
          <p:spPr bwMode="gray">
            <a:xfrm>
              <a:off x="2866050" y="2801691"/>
              <a:ext cx="2101665" cy="1637086"/>
            </a:xfrm>
            <a:custGeom>
              <a:avLst/>
              <a:gdLst>
                <a:gd name="T0" fmla="*/ 0 w 1009"/>
                <a:gd name="T1" fmla="*/ 781 h 781"/>
                <a:gd name="T2" fmla="*/ 0 w 1009"/>
                <a:gd name="T3" fmla="*/ 781 h 781"/>
                <a:gd name="T4" fmla="*/ 506 w 1009"/>
                <a:gd name="T5" fmla="*/ 781 h 781"/>
                <a:gd name="T6" fmla="*/ 1009 w 1009"/>
                <a:gd name="T7" fmla="*/ 0 h 781"/>
                <a:gd name="T8" fmla="*/ 503 w 1009"/>
                <a:gd name="T9" fmla="*/ 0 h 781"/>
                <a:gd name="T10" fmla="*/ 0 w 1009"/>
                <a:gd name="T11" fmla="*/ 781 h 781"/>
              </a:gdLst>
              <a:ahLst/>
              <a:cxnLst>
                <a:cxn ang="0">
                  <a:pos x="T0" y="T1"/>
                </a:cxn>
                <a:cxn ang="0">
                  <a:pos x="T2" y="T3"/>
                </a:cxn>
                <a:cxn ang="0">
                  <a:pos x="T4" y="T5"/>
                </a:cxn>
                <a:cxn ang="0">
                  <a:pos x="T6" y="T7"/>
                </a:cxn>
                <a:cxn ang="0">
                  <a:pos x="T8" y="T9"/>
                </a:cxn>
                <a:cxn ang="0">
                  <a:pos x="T10" y="T11"/>
                </a:cxn>
              </a:cxnLst>
              <a:rect l="0" t="0" r="r" b="b"/>
              <a:pathLst>
                <a:path w="1009" h="781">
                  <a:moveTo>
                    <a:pt x="0" y="781"/>
                  </a:moveTo>
                  <a:lnTo>
                    <a:pt x="0" y="781"/>
                  </a:lnTo>
                  <a:lnTo>
                    <a:pt x="506" y="781"/>
                  </a:lnTo>
                  <a:lnTo>
                    <a:pt x="1009" y="0"/>
                  </a:lnTo>
                  <a:lnTo>
                    <a:pt x="503" y="0"/>
                  </a:lnTo>
                  <a:lnTo>
                    <a:pt x="0" y="781"/>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7"/>
            <p:cNvSpPr>
              <a:spLocks/>
            </p:cNvSpPr>
            <p:nvPr userDrawn="1"/>
          </p:nvSpPr>
          <p:spPr bwMode="gray">
            <a:xfrm>
              <a:off x="4003793" y="1030287"/>
              <a:ext cx="2100085" cy="1638667"/>
            </a:xfrm>
            <a:custGeom>
              <a:avLst/>
              <a:gdLst>
                <a:gd name="T0" fmla="*/ 1008 w 1008"/>
                <a:gd name="T1" fmla="*/ 781 h 781"/>
                <a:gd name="T2" fmla="*/ 1008 w 1008"/>
                <a:gd name="T3" fmla="*/ 781 h 781"/>
                <a:gd name="T4" fmla="*/ 502 w 1008"/>
                <a:gd name="T5" fmla="*/ 781 h 781"/>
                <a:gd name="T6" fmla="*/ 0 w 1008"/>
                <a:gd name="T7" fmla="*/ 0 h 781"/>
                <a:gd name="T8" fmla="*/ 505 w 1008"/>
                <a:gd name="T9" fmla="*/ 0 h 781"/>
                <a:gd name="T10" fmla="*/ 1008 w 1008"/>
                <a:gd name="T11" fmla="*/ 781 h 781"/>
              </a:gdLst>
              <a:ahLst/>
              <a:cxnLst>
                <a:cxn ang="0">
                  <a:pos x="T0" y="T1"/>
                </a:cxn>
                <a:cxn ang="0">
                  <a:pos x="T2" y="T3"/>
                </a:cxn>
                <a:cxn ang="0">
                  <a:pos x="T4" y="T5"/>
                </a:cxn>
                <a:cxn ang="0">
                  <a:pos x="T6" y="T7"/>
                </a:cxn>
                <a:cxn ang="0">
                  <a:pos x="T8" y="T9"/>
                </a:cxn>
                <a:cxn ang="0">
                  <a:pos x="T10" y="T11"/>
                </a:cxn>
              </a:cxnLst>
              <a:rect l="0" t="0" r="r" b="b"/>
              <a:pathLst>
                <a:path w="1008" h="781">
                  <a:moveTo>
                    <a:pt x="1008" y="781"/>
                  </a:moveTo>
                  <a:lnTo>
                    <a:pt x="1008" y="781"/>
                  </a:lnTo>
                  <a:lnTo>
                    <a:pt x="502" y="781"/>
                  </a:lnTo>
                  <a:lnTo>
                    <a:pt x="0" y="0"/>
                  </a:lnTo>
                  <a:lnTo>
                    <a:pt x="505" y="0"/>
                  </a:lnTo>
                  <a:lnTo>
                    <a:pt x="1008" y="781"/>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5"/>
            <p:cNvSpPr>
              <a:spLocks/>
            </p:cNvSpPr>
            <p:nvPr userDrawn="1"/>
          </p:nvSpPr>
          <p:spPr bwMode="gray">
            <a:xfrm>
              <a:off x="5130476" y="2801691"/>
              <a:ext cx="1270562" cy="1637086"/>
            </a:xfrm>
            <a:custGeom>
              <a:avLst/>
              <a:gdLst/>
              <a:ahLst/>
              <a:cxnLst/>
              <a:rect l="l" t="t" r="r" b="b"/>
              <a:pathLst>
                <a:path w="1270562" h="1637086">
                  <a:moveTo>
                    <a:pt x="0" y="0"/>
                  </a:moveTo>
                  <a:lnTo>
                    <a:pt x="1052918" y="0"/>
                  </a:lnTo>
                  <a:lnTo>
                    <a:pt x="1270562" y="339741"/>
                  </a:lnTo>
                  <a:lnTo>
                    <a:pt x="1270562" y="1637086"/>
                  </a:lnTo>
                  <a:lnTo>
                    <a:pt x="1048748" y="1637086"/>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4" name="Rectangle 23"/>
          <p:cNvSpPr/>
          <p:nvPr userDrawn="1"/>
        </p:nvSpPr>
        <p:spPr bwMode="gray">
          <a:xfrm>
            <a:off x="0" y="957154"/>
            <a:ext cx="6400800" cy="83167"/>
          </a:xfrm>
          <a:prstGeom prst="rect">
            <a:avLst/>
          </a:prstGeom>
          <a:solidFill>
            <a:schemeClr val="accent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18782" y="272657"/>
            <a:ext cx="1438723" cy="398908"/>
          </a:xfrm>
          <a:prstGeom prst="rect">
            <a:avLst/>
          </a:prstGeom>
        </p:spPr>
      </p:pic>
      <p:sp>
        <p:nvSpPr>
          <p:cNvPr id="4" name="Title 3"/>
          <p:cNvSpPr>
            <a:spLocks noGrp="1"/>
          </p:cNvSpPr>
          <p:nvPr userDrawn="1">
            <p:ph type="title" hasCustomPrompt="1"/>
          </p:nvPr>
        </p:nvSpPr>
        <p:spPr bwMode="gray">
          <a:xfrm>
            <a:off x="571499" y="1928736"/>
            <a:ext cx="3657600" cy="738664"/>
          </a:xfrm>
        </p:spPr>
        <p:txBody>
          <a:bodyPr/>
          <a:lstStyle>
            <a:lvl1pPr>
              <a:defRPr sz="2400" b="0"/>
            </a:lvl1pPr>
          </a:lstStyle>
          <a:p>
            <a:r>
              <a:rPr lang="en-US" dirty="0" smtClean="0"/>
              <a:t>Presentation Title – Arial 24pt Regular, Title Case</a:t>
            </a:r>
          </a:p>
        </p:txBody>
      </p:sp>
      <p:sp>
        <p:nvSpPr>
          <p:cNvPr id="6" name="Text Placeholder 5"/>
          <p:cNvSpPr>
            <a:spLocks noGrp="1"/>
          </p:cNvSpPr>
          <p:nvPr userDrawn="1">
            <p:ph type="body" sz="quarter" idx="20" hasCustomPrompt="1"/>
          </p:nvPr>
        </p:nvSpPr>
        <p:spPr bwMode="gray">
          <a:xfrm>
            <a:off x="571500" y="2797788"/>
            <a:ext cx="2743200" cy="369332"/>
          </a:xfrm>
        </p:spPr>
        <p:txBody>
          <a:bodyPr/>
          <a:lstStyle>
            <a:lvl1pPr marL="0" indent="0">
              <a:spcBef>
                <a:spcPts val="0"/>
              </a:spcBef>
              <a:buNone/>
              <a:defRPr sz="1200" baseline="0">
                <a:solidFill>
                  <a:schemeClr val="accent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smtClean="0"/>
              <a:t>Presentation Subtitle – Arial 12pt Regular, Title Case</a:t>
            </a:r>
          </a:p>
        </p:txBody>
      </p:sp>
      <p:sp>
        <p:nvSpPr>
          <p:cNvPr id="25" name="Rectangle 24"/>
          <p:cNvSpPr/>
          <p:nvPr userDrawn="1"/>
        </p:nvSpPr>
        <p:spPr bwMode="gray">
          <a:xfrm>
            <a:off x="0" y="4438777"/>
            <a:ext cx="6400800" cy="361824"/>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pic>
        <p:nvPicPr>
          <p:cNvPr id="31" name="Picture 3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3727429" y="4504549"/>
            <a:ext cx="2351885" cy="211405"/>
          </a:xfrm>
          <a:prstGeom prst="rect">
            <a:avLst/>
          </a:prstGeom>
        </p:spPr>
      </p:pic>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318782" y="4562266"/>
            <a:ext cx="2652974" cy="114709"/>
          </a:xfrm>
          <a:prstGeom prst="rect">
            <a:avLst/>
          </a:prstGeom>
        </p:spPr>
      </p:pic>
    </p:spTree>
    <p:extLst>
      <p:ext uri="{BB962C8B-B14F-4D97-AF65-F5344CB8AC3E}">
        <p14:creationId xmlns:p14="http://schemas.microsoft.com/office/powerpoint/2010/main" val="2733794836"/>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360">
          <p15:clr>
            <a:srgbClr val="FBAE40"/>
          </p15:clr>
        </p15:guide>
        <p15:guide id="2" orient="horz" pos="1681">
          <p15:clr>
            <a:srgbClr val="FBAE40"/>
          </p15:clr>
        </p15:guide>
        <p15:guide id="3" orient="horz" pos="175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B In-Brief (030117)">
    <p:spTree>
      <p:nvGrpSpPr>
        <p:cNvPr id="1" name=""/>
        <p:cNvGrpSpPr/>
        <p:nvPr/>
      </p:nvGrpSpPr>
      <p:grpSpPr>
        <a:xfrm>
          <a:off x="0" y="0"/>
          <a:ext cx="0" cy="0"/>
          <a:chOff x="0" y="0"/>
          <a:chExt cx="0" cy="0"/>
        </a:xfrm>
      </p:grpSpPr>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chemeClr val="tx1"/>
                </a:solidFill>
              </a:rPr>
              <a:pPr/>
              <a:t>‹#›</a:t>
            </a:fld>
            <a:endParaRPr lang="en-US" dirty="0">
              <a:solidFill>
                <a:schemeClr val="tx1"/>
              </a:solidFill>
            </a:endParaRPr>
          </a:p>
        </p:txBody>
      </p:sp>
      <p:sp>
        <p:nvSpPr>
          <p:cNvPr id="35" name="Text Placeholder 1"/>
          <p:cNvSpPr txBox="1">
            <a:spLocks/>
          </p:cNvSpPr>
          <p:nvPr userDrawn="1"/>
        </p:nvSpPr>
        <p:spPr bwMode="gray">
          <a:xfrm>
            <a:off x="6494887" y="0"/>
            <a:ext cx="1672929" cy="1254211"/>
          </a:xfrm>
          <a:prstGeom prst="rect">
            <a:avLst/>
          </a:prstGeom>
          <a:solidFill>
            <a:srgbClr val="0099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endParaRPr lang="en-US" dirty="0">
              <a:solidFill>
                <a:schemeClr val="bg1"/>
              </a:solidFill>
            </a:endParaRPr>
          </a:p>
        </p:txBody>
      </p:sp>
      <p:sp>
        <p:nvSpPr>
          <p:cNvPr id="37" name="TextBox 36"/>
          <p:cNvSpPr txBox="1"/>
          <p:nvPr userDrawn="1"/>
        </p:nvSpPr>
        <p:spPr bwMode="gray">
          <a:xfrm>
            <a:off x="6578474" y="56014"/>
            <a:ext cx="1329852" cy="553998"/>
          </a:xfrm>
          <a:prstGeom prst="rect">
            <a:avLst/>
          </a:prstGeom>
          <a:noFill/>
        </p:spPr>
        <p:txBody>
          <a:bodyPr wrap="square" lIns="0" tIns="0" rIns="0" bIns="0" rtlCol="0">
            <a:spAutoFit/>
          </a:bodyPr>
          <a:lstStyle/>
          <a:p>
            <a:pPr>
              <a:spcBef>
                <a:spcPts val="500"/>
              </a:spcBef>
            </a:pPr>
            <a:r>
              <a:rPr lang="en-US" sz="1200" b="1" dirty="0" smtClean="0">
                <a:solidFill>
                  <a:schemeClr val="bg1"/>
                </a:solidFill>
              </a:rPr>
              <a:t>DO NOT EDIT THIS SLIDE FOR ANY PURPOSE</a:t>
            </a:r>
          </a:p>
        </p:txBody>
      </p:sp>
      <p:sp>
        <p:nvSpPr>
          <p:cNvPr id="38" name="TextBox 37"/>
          <p:cNvSpPr txBox="1"/>
          <p:nvPr userDrawn="1"/>
        </p:nvSpPr>
        <p:spPr bwMode="gray">
          <a:xfrm>
            <a:off x="6578475" y="728346"/>
            <a:ext cx="1480558" cy="433452"/>
          </a:xfrm>
          <a:prstGeom prst="rect">
            <a:avLst/>
          </a:prstGeom>
          <a:noFill/>
        </p:spPr>
        <p:txBody>
          <a:bodyPr wrap="square" lIns="0" tIns="0" rIns="0" bIns="0" rtlCol="0">
            <a:spAutoFit/>
          </a:bodyPr>
          <a:lstStyle/>
          <a:p>
            <a:pPr>
              <a:spcBef>
                <a:spcPts val="500"/>
              </a:spcBef>
            </a:pPr>
            <a:r>
              <a:rPr lang="en-US" sz="800" dirty="0" smtClean="0">
                <a:solidFill>
                  <a:schemeClr val="bg1"/>
                </a:solidFill>
              </a:rPr>
              <a:t>If an edit is necessary,</a:t>
            </a:r>
            <a:br>
              <a:rPr lang="en-US" sz="800" dirty="0" smtClean="0">
                <a:solidFill>
                  <a:schemeClr val="bg1"/>
                </a:solidFill>
              </a:rPr>
            </a:br>
            <a:r>
              <a:rPr lang="en-US" sz="800" dirty="0" smtClean="0">
                <a:solidFill>
                  <a:schemeClr val="bg1"/>
                </a:solidFill>
              </a:rPr>
              <a:t>please contact:</a:t>
            </a:r>
          </a:p>
          <a:p>
            <a:pPr>
              <a:spcBef>
                <a:spcPts val="500"/>
              </a:spcBef>
            </a:pPr>
            <a:r>
              <a:rPr lang="en-US" sz="800" b="1" dirty="0" smtClean="0">
                <a:solidFill>
                  <a:schemeClr val="bg1"/>
                </a:solidFill>
              </a:rPr>
              <a:t>DSS_Template@advisory.com</a:t>
            </a:r>
            <a:endParaRPr lang="en-US" sz="800" b="1" i="1" dirty="0">
              <a:solidFill>
                <a:schemeClr val="bg1"/>
              </a:solidFill>
            </a:endParaRPr>
          </a:p>
        </p:txBody>
      </p:sp>
      <p:sp>
        <p:nvSpPr>
          <p:cNvPr id="34" name="Text Placeholder 1"/>
          <p:cNvSpPr txBox="1">
            <a:spLocks/>
          </p:cNvSpPr>
          <p:nvPr userDrawn="1"/>
        </p:nvSpPr>
        <p:spPr bwMode="gray">
          <a:xfrm>
            <a:off x="6494888" y="1355451"/>
            <a:ext cx="1320762" cy="267723"/>
          </a:xfrm>
          <a:prstGeom prst="rect">
            <a:avLst/>
          </a:prstGeom>
          <a:solidFill>
            <a:srgbClr val="0099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endParaRPr lang="en-US" dirty="0">
              <a:solidFill>
                <a:schemeClr val="bg1"/>
              </a:solidFill>
            </a:endParaRPr>
          </a:p>
        </p:txBody>
      </p:sp>
      <p:sp>
        <p:nvSpPr>
          <p:cNvPr id="39" name="TextBox 38"/>
          <p:cNvSpPr txBox="1"/>
          <p:nvPr userDrawn="1"/>
        </p:nvSpPr>
        <p:spPr bwMode="gray">
          <a:xfrm>
            <a:off x="6578474" y="1411465"/>
            <a:ext cx="1329852" cy="153888"/>
          </a:xfrm>
          <a:prstGeom prst="rect">
            <a:avLst/>
          </a:prstGeom>
          <a:noFill/>
        </p:spPr>
        <p:txBody>
          <a:bodyPr wrap="square" lIns="0" tIns="0" rIns="0" bIns="0" rtlCol="0">
            <a:spAutoFit/>
          </a:bodyPr>
          <a:lstStyle/>
          <a:p>
            <a:pPr>
              <a:spcBef>
                <a:spcPts val="500"/>
              </a:spcBef>
            </a:pPr>
            <a:r>
              <a:rPr lang="en-US" sz="900" b="1" dirty="0" smtClean="0">
                <a:solidFill>
                  <a:schemeClr val="bg1"/>
                </a:solidFill>
              </a:rPr>
              <a:t>Updated</a:t>
            </a:r>
            <a:r>
              <a:rPr lang="en-US" sz="1000" b="1" dirty="0" smtClean="0">
                <a:solidFill>
                  <a:schemeClr val="bg1"/>
                </a:solidFill>
              </a:rPr>
              <a:t>: </a:t>
            </a:r>
            <a:r>
              <a:rPr lang="en-US" sz="900" b="0" dirty="0" smtClean="0">
                <a:solidFill>
                  <a:schemeClr val="bg1"/>
                </a:solidFill>
              </a:rPr>
              <a:t>03/01/2017</a:t>
            </a:r>
          </a:p>
        </p:txBody>
      </p:sp>
      <p:sp>
        <p:nvSpPr>
          <p:cNvPr id="41" name="TextBox 40"/>
          <p:cNvSpPr txBox="1"/>
          <p:nvPr userDrawn="1"/>
        </p:nvSpPr>
        <p:spPr bwMode="gray">
          <a:xfrm>
            <a:off x="2202568" y="1035575"/>
            <a:ext cx="3916254" cy="2595582"/>
          </a:xfrm>
          <a:prstGeom prst="rect">
            <a:avLst/>
          </a:prstGeom>
          <a:noFill/>
        </p:spPr>
        <p:txBody>
          <a:bodyPr wrap="square" lIns="0" tIns="0" rIns="0" bIns="0" rtlCol="0">
            <a:spAutoFit/>
          </a:bodyPr>
          <a:lstStyle/>
          <a:p>
            <a:pPr marL="1572768">
              <a:spcBef>
                <a:spcPts val="500"/>
              </a:spcBef>
              <a:tabLst>
                <a:tab pos="1601788" algn="l"/>
              </a:tabLst>
            </a:pPr>
            <a:r>
              <a:rPr lang="en-US" sz="750" dirty="0" smtClean="0">
                <a:latin typeface="Arial" panose="020B0604020202020204" pitchFamily="34" charset="0"/>
                <a:cs typeface="Arial" panose="020B0604020202020204" pitchFamily="34" charset="0"/>
              </a:rPr>
              <a:t>WHERE WE RUN THE DEEPEST</a:t>
            </a:r>
          </a:p>
          <a:p>
            <a:pPr marL="1463040">
              <a:spcBef>
                <a:spcPts val="500"/>
              </a:spcBef>
              <a:tabLst>
                <a:tab pos="1427163" algn="l"/>
              </a:tabLst>
            </a:pPr>
            <a:r>
              <a:rPr lang="en-US" sz="750" dirty="0" smtClean="0">
                <a:latin typeface="Arial" panose="020B0604020202020204" pitchFamily="34" charset="0"/>
                <a:cs typeface="Arial" panose="020B0604020202020204" pitchFamily="34" charset="0"/>
              </a:rPr>
              <a:t>In </a:t>
            </a:r>
            <a:r>
              <a:rPr lang="en-US" sz="750" dirty="0">
                <a:latin typeface="Arial" panose="020B0604020202020204" pitchFamily="34" charset="0"/>
                <a:cs typeface="Arial" panose="020B0604020202020204" pitchFamily="34" charset="0"/>
              </a:rPr>
              <a:t>three critical areas, we run even deeper, </a:t>
            </a:r>
            <a:r>
              <a:rPr lang="en-US" sz="750" dirty="0" smtClean="0">
                <a:latin typeface="Arial" panose="020B0604020202020204" pitchFamily="34" charset="0"/>
                <a:cs typeface="Arial" panose="020B0604020202020204" pitchFamily="34" charset="0"/>
              </a:rPr>
              <a:t>providing</a:t>
            </a:r>
          </a:p>
          <a:p>
            <a:pPr marL="1371600">
              <a:tabLst>
                <a:tab pos="1316038" algn="l"/>
              </a:tabLst>
            </a:pPr>
            <a:r>
              <a:rPr lang="en-US" sz="750" dirty="0" smtClean="0">
                <a:latin typeface="Arial" panose="020B0604020202020204" pitchFamily="34" charset="0"/>
                <a:cs typeface="Arial" panose="020B0604020202020204" pitchFamily="34" charset="0"/>
              </a:rPr>
              <a:t>you with</a:t>
            </a:r>
            <a:r>
              <a:rPr lang="en-US" sz="750" dirty="0">
                <a:latin typeface="Arial" panose="020B0604020202020204" pitchFamily="34" charset="0"/>
                <a:cs typeface="Arial" panose="020B0604020202020204" pitchFamily="34" charset="0"/>
              </a:rPr>
              <a:t> the </a:t>
            </a:r>
            <a:r>
              <a:rPr lang="en-US" sz="750" b="1" dirty="0">
                <a:latin typeface="Arial" panose="020B0604020202020204" pitchFamily="34" charset="0"/>
                <a:cs typeface="Arial" panose="020B0604020202020204" pitchFamily="34" charset="0"/>
              </a:rPr>
              <a:t>technology</a:t>
            </a:r>
            <a:r>
              <a:rPr lang="en-US" sz="750" dirty="0">
                <a:latin typeface="Arial" panose="020B0604020202020204" pitchFamily="34" charset="0"/>
                <a:cs typeface="Arial" panose="020B0604020202020204" pitchFamily="34" charset="0"/>
              </a:rPr>
              <a:t> and </a:t>
            </a:r>
            <a:r>
              <a:rPr lang="en-US" sz="750" b="1" dirty="0">
                <a:latin typeface="Arial" panose="020B0604020202020204" pitchFamily="34" charset="0"/>
                <a:cs typeface="Arial" panose="020B0604020202020204" pitchFamily="34" charset="0"/>
              </a:rPr>
              <a:t>consulting</a:t>
            </a:r>
            <a:r>
              <a:rPr lang="en-US" sz="750" dirty="0">
                <a:latin typeface="Arial" panose="020B0604020202020204" pitchFamily="34" charset="0"/>
                <a:cs typeface="Arial" panose="020B0604020202020204" pitchFamily="34" charset="0"/>
              </a:rPr>
              <a:t> </a:t>
            </a:r>
            <a:r>
              <a:rPr lang="en-US" sz="750" dirty="0" smtClean="0">
                <a:latin typeface="Arial" panose="020B0604020202020204" pitchFamily="34" charset="0"/>
                <a:cs typeface="Arial" panose="020B0604020202020204" pitchFamily="34" charset="0"/>
              </a:rPr>
              <a:t>solutions</a:t>
            </a:r>
            <a:endParaRPr lang="en-US" sz="750" dirty="0">
              <a:latin typeface="Arial" panose="020B0604020202020204" pitchFamily="34" charset="0"/>
              <a:cs typeface="Arial" panose="020B0604020202020204" pitchFamily="34" charset="0"/>
            </a:endParaRPr>
          </a:p>
          <a:p>
            <a:pPr marL="1298448">
              <a:tabLst>
                <a:tab pos="1316038" algn="l"/>
              </a:tabLst>
            </a:pPr>
            <a:r>
              <a:rPr lang="en-US" sz="750" dirty="0" smtClean="0">
                <a:latin typeface="Arial" panose="020B0604020202020204" pitchFamily="34" charset="0"/>
                <a:cs typeface="Arial" panose="020B0604020202020204" pitchFamily="34" charset="0"/>
              </a:rPr>
              <a:t>needed to hardwire </a:t>
            </a:r>
            <a:r>
              <a:rPr lang="en-US" sz="750" dirty="0">
                <a:latin typeface="Arial" panose="020B0604020202020204" pitchFamily="34" charset="0"/>
                <a:cs typeface="Arial" panose="020B0604020202020204" pitchFamily="34" charset="0"/>
              </a:rPr>
              <a:t>best practices.</a:t>
            </a:r>
          </a:p>
          <a:p>
            <a:pPr marL="1060704">
              <a:spcBef>
                <a:spcPts val="2000"/>
              </a:spcBef>
            </a:pPr>
            <a:r>
              <a:rPr lang="en-US" sz="900" dirty="0">
                <a:latin typeface="Arial" panose="020B0604020202020204" pitchFamily="34" charset="0"/>
                <a:cs typeface="Arial" panose="020B0604020202020204" pitchFamily="34" charset="0"/>
              </a:rPr>
              <a:t>Drive </a:t>
            </a:r>
            <a:r>
              <a:rPr lang="en-US" sz="900" dirty="0" smtClean="0">
                <a:latin typeface="Arial" panose="020B0604020202020204" pitchFamily="34" charset="0"/>
                <a:cs typeface="Arial" panose="020B0604020202020204" pitchFamily="34" charset="0"/>
              </a:rPr>
              <a:t>Health </a:t>
            </a:r>
            <a:r>
              <a:rPr lang="en-US" sz="900" dirty="0">
                <a:latin typeface="Arial" panose="020B0604020202020204" pitchFamily="34" charset="0"/>
                <a:cs typeface="Arial" panose="020B0604020202020204" pitchFamily="34" charset="0"/>
              </a:rPr>
              <a:t>System </a:t>
            </a:r>
            <a:r>
              <a:rPr lang="en-US" sz="900" b="1" dirty="0" smtClean="0">
                <a:latin typeface="Arial" panose="020B0604020202020204" pitchFamily="34" charset="0"/>
                <a:cs typeface="Arial" panose="020B0604020202020204" pitchFamily="34" charset="0"/>
              </a:rPr>
              <a:t>GROWTH</a:t>
            </a:r>
            <a:endParaRPr lang="en-US" sz="900" b="1" dirty="0">
              <a:latin typeface="Arial" panose="020B0604020202020204" pitchFamily="34" charset="0"/>
              <a:cs typeface="Arial" panose="020B0604020202020204" pitchFamily="34" charset="0"/>
            </a:endParaRPr>
          </a:p>
          <a:p>
            <a:pPr marL="932688">
              <a:spcBef>
                <a:spcPts val="500"/>
              </a:spcBef>
            </a:pPr>
            <a:r>
              <a:rPr lang="en-US" sz="750" dirty="0">
                <a:latin typeface="Arial" panose="020B0604020202020204" pitchFamily="34" charset="0"/>
                <a:cs typeface="Arial" panose="020B0604020202020204" pitchFamily="34" charset="0"/>
              </a:rPr>
              <a:t>Attract and retain the patients you aspire to serve by offering </a:t>
            </a:r>
            <a:r>
              <a:rPr lang="en-US" sz="750" dirty="0" smtClean="0">
                <a:latin typeface="Arial" panose="020B0604020202020204" pitchFamily="34" charset="0"/>
                <a:cs typeface="Arial" panose="020B0604020202020204" pitchFamily="34" charset="0"/>
              </a:rPr>
              <a:t>the</a:t>
            </a:r>
          </a:p>
          <a:p>
            <a:pPr marL="858838"/>
            <a:r>
              <a:rPr lang="en-US" sz="750" dirty="0" smtClean="0">
                <a:latin typeface="Arial" panose="020B0604020202020204" pitchFamily="34" charset="0"/>
                <a:cs typeface="Arial" panose="020B0604020202020204" pitchFamily="34" charset="0"/>
              </a:rPr>
              <a:t>care network</a:t>
            </a:r>
            <a:r>
              <a:rPr lang="en-US" sz="750" dirty="0">
                <a:latin typeface="Arial" panose="020B0604020202020204" pitchFamily="34" charset="0"/>
                <a:cs typeface="Arial" panose="020B0604020202020204" pitchFamily="34" charset="0"/>
              </a:rPr>
              <a:t>, access, and experience they need.</a:t>
            </a:r>
          </a:p>
          <a:p>
            <a:pPr marL="627063">
              <a:spcBef>
                <a:spcPts val="2000"/>
              </a:spcBef>
            </a:pPr>
            <a:r>
              <a:rPr lang="en-US" sz="900" dirty="0">
                <a:latin typeface="Arial" panose="020B0604020202020204" pitchFamily="34" charset="0"/>
                <a:cs typeface="Arial" panose="020B0604020202020204" pitchFamily="34" charset="0"/>
              </a:rPr>
              <a:t>Reduce </a:t>
            </a:r>
            <a:r>
              <a:rPr lang="en-US" sz="900" b="1" dirty="0" smtClean="0">
                <a:latin typeface="Arial" panose="020B0604020202020204" pitchFamily="34" charset="0"/>
                <a:cs typeface="Arial" panose="020B0604020202020204" pitchFamily="34" charset="0"/>
              </a:rPr>
              <a:t>CARE</a:t>
            </a:r>
            <a:r>
              <a:rPr lang="en-US" sz="900" dirty="0" smtClean="0">
                <a:latin typeface="Arial" panose="020B0604020202020204" pitchFamily="34" charset="0"/>
                <a:cs typeface="Arial" panose="020B0604020202020204" pitchFamily="34" charset="0"/>
              </a:rPr>
              <a:t> </a:t>
            </a:r>
            <a:r>
              <a:rPr lang="en-US" sz="900" b="1" dirty="0" smtClean="0">
                <a:latin typeface="Arial" panose="020B0604020202020204" pitchFamily="34" charset="0"/>
                <a:cs typeface="Arial" panose="020B0604020202020204" pitchFamily="34" charset="0"/>
              </a:rPr>
              <a:t>VARIATION</a:t>
            </a:r>
            <a:endParaRPr lang="en-US" sz="900" b="1" dirty="0">
              <a:latin typeface="Arial" panose="020B0604020202020204" pitchFamily="34" charset="0"/>
              <a:cs typeface="Arial" panose="020B0604020202020204" pitchFamily="34" charset="0"/>
            </a:endParaRPr>
          </a:p>
          <a:p>
            <a:pPr marL="502920">
              <a:spcBef>
                <a:spcPts val="500"/>
              </a:spcBef>
            </a:pPr>
            <a:r>
              <a:rPr lang="en-US" sz="750" dirty="0">
                <a:latin typeface="Arial" panose="020B0604020202020204" pitchFamily="34" charset="0"/>
                <a:cs typeface="Arial" panose="020B0604020202020204" pitchFamily="34" charset="0"/>
              </a:rPr>
              <a:t>Improve quality and outcomes and lower costs by </a:t>
            </a:r>
            <a:r>
              <a:rPr lang="en-US" sz="750" dirty="0" smtClean="0">
                <a:latin typeface="Arial" panose="020B0604020202020204" pitchFamily="34" charset="0"/>
                <a:cs typeface="Arial" panose="020B0604020202020204" pitchFamily="34" charset="0"/>
              </a:rPr>
              <a:t>eliminating unwarranted</a:t>
            </a:r>
          </a:p>
          <a:p>
            <a:pPr marL="420624"/>
            <a:r>
              <a:rPr lang="en-US" sz="750" dirty="0" smtClean="0">
                <a:latin typeface="Arial" panose="020B0604020202020204" pitchFamily="34" charset="0"/>
                <a:cs typeface="Arial" panose="020B0604020202020204" pitchFamily="34" charset="0"/>
              </a:rPr>
              <a:t>deviation </a:t>
            </a:r>
            <a:r>
              <a:rPr lang="en-US" sz="750" dirty="0">
                <a:latin typeface="Arial" panose="020B0604020202020204" pitchFamily="34" charset="0"/>
                <a:cs typeface="Arial" panose="020B0604020202020204" pitchFamily="34" charset="0"/>
              </a:rPr>
              <a:t>from the best standard of care.</a:t>
            </a:r>
          </a:p>
          <a:p>
            <a:pPr marL="169863">
              <a:spcBef>
                <a:spcPts val="2000"/>
              </a:spcBef>
              <a:tabLst>
                <a:tab pos="169863" algn="l"/>
              </a:tabLst>
            </a:pPr>
            <a:r>
              <a:rPr lang="en-US" sz="900" dirty="0">
                <a:latin typeface="Arial" panose="020B0604020202020204" pitchFamily="34" charset="0"/>
                <a:cs typeface="Arial" panose="020B0604020202020204" pitchFamily="34" charset="0"/>
              </a:rPr>
              <a:t>Optimize the </a:t>
            </a:r>
            <a:r>
              <a:rPr lang="en-US" sz="900" b="1" dirty="0" smtClean="0">
                <a:latin typeface="Arial" panose="020B0604020202020204" pitchFamily="34" charset="0"/>
                <a:cs typeface="Arial" panose="020B0604020202020204" pitchFamily="34" charset="0"/>
              </a:rPr>
              <a:t>REVENUE CYCLE</a:t>
            </a:r>
          </a:p>
          <a:p>
            <a:pPr marL="73152">
              <a:spcBef>
                <a:spcPts val="500"/>
              </a:spcBef>
            </a:pPr>
            <a:r>
              <a:rPr lang="en-US" sz="750" dirty="0" smtClean="0">
                <a:latin typeface="Arial" panose="020B0604020202020204" pitchFamily="34" charset="0"/>
                <a:cs typeface="Arial" panose="020B0604020202020204" pitchFamily="34" charset="0"/>
              </a:rPr>
              <a:t>Sustain </a:t>
            </a:r>
            <a:r>
              <a:rPr lang="en-US" sz="750" dirty="0">
                <a:latin typeface="Arial" panose="020B0604020202020204" pitchFamily="34" charset="0"/>
                <a:cs typeface="Arial" panose="020B0604020202020204" pitchFamily="34" charset="0"/>
              </a:rPr>
              <a:t>the financial stability necessary to serve your </a:t>
            </a:r>
            <a:r>
              <a:rPr lang="en-US" sz="750" dirty="0" smtClean="0">
                <a:latin typeface="Arial" panose="020B0604020202020204" pitchFamily="34" charset="0"/>
                <a:cs typeface="Arial" panose="020B0604020202020204" pitchFamily="34" charset="0"/>
              </a:rPr>
              <a:t>community by </a:t>
            </a:r>
            <a:r>
              <a:rPr lang="en-US" sz="750" dirty="0">
                <a:latin typeface="Arial" panose="020B0604020202020204" pitchFamily="34" charset="0"/>
                <a:cs typeface="Arial" panose="020B0604020202020204" pitchFamily="34" charset="0"/>
              </a:rPr>
              <a:t>making </a:t>
            </a:r>
            <a:r>
              <a:rPr lang="en-US" sz="750" dirty="0" smtClean="0">
                <a:latin typeface="Arial" panose="020B0604020202020204" pitchFamily="34" charset="0"/>
                <a:cs typeface="Arial" panose="020B0604020202020204" pitchFamily="34" charset="0"/>
              </a:rPr>
              <a:t>sure</a:t>
            </a:r>
          </a:p>
          <a:p>
            <a:r>
              <a:rPr lang="en-US" sz="750" dirty="0" smtClean="0">
                <a:latin typeface="Arial" panose="020B0604020202020204" pitchFamily="34" charset="0"/>
                <a:cs typeface="Arial" panose="020B0604020202020204" pitchFamily="34" charset="0"/>
              </a:rPr>
              <a:t>you</a:t>
            </a:r>
            <a:r>
              <a:rPr lang="en-US" sz="750" dirty="0">
                <a:latin typeface="Arial" panose="020B0604020202020204" pitchFamily="34" charset="0"/>
                <a:cs typeface="Arial" panose="020B0604020202020204" pitchFamily="34" charset="0"/>
              </a:rPr>
              <a:t> are paid efficiently for services rendered.</a:t>
            </a:r>
            <a:endParaRPr lang="en-US" sz="750" dirty="0" smtClean="0"/>
          </a:p>
        </p:txBody>
      </p:sp>
      <p:pic>
        <p:nvPicPr>
          <p:cNvPr id="49" name="Picture 4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20319" y="228311"/>
            <a:ext cx="1133856" cy="314378"/>
          </a:xfrm>
          <a:prstGeom prst="rect">
            <a:avLst/>
          </a:prstGeom>
          <a:noFill/>
          <a:ln>
            <a:noFill/>
          </a:ln>
        </p:spPr>
      </p:pic>
      <p:grpSp>
        <p:nvGrpSpPr>
          <p:cNvPr id="50" name="Group 49"/>
          <p:cNvGrpSpPr/>
          <p:nvPr userDrawn="1"/>
        </p:nvGrpSpPr>
        <p:grpSpPr bwMode="gray">
          <a:xfrm>
            <a:off x="652892" y="4018422"/>
            <a:ext cx="952357" cy="509120"/>
            <a:chOff x="652892" y="4018422"/>
            <a:chExt cx="952357" cy="509120"/>
          </a:xfrm>
        </p:grpSpPr>
        <p:sp>
          <p:nvSpPr>
            <p:cNvPr id="51" name="TextBox 50"/>
            <p:cNvSpPr txBox="1"/>
            <p:nvPr/>
          </p:nvSpPr>
          <p:spPr bwMode="gray">
            <a:xfrm>
              <a:off x="652892" y="4327487"/>
              <a:ext cx="952357" cy="200055"/>
            </a:xfrm>
            <a:prstGeom prst="rect">
              <a:avLst/>
            </a:prstGeom>
            <a:noFill/>
          </p:spPr>
          <p:txBody>
            <a:bodyPr wrap="square" lIns="0" tIns="0" rIns="0" bIns="0" rtlCol="0">
              <a:spAutoFit/>
            </a:bodyPr>
            <a:lstStyle/>
            <a:p>
              <a:pPr>
                <a:spcBef>
                  <a:spcPts val="500"/>
                </a:spcBef>
              </a:pPr>
              <a:r>
                <a:rPr lang="en-US" sz="650" dirty="0"/>
                <a:t>health care organizations in our membership</a:t>
              </a:r>
              <a:endParaRPr lang="en-US" sz="650" dirty="0" smtClean="0"/>
            </a:p>
          </p:txBody>
        </p:sp>
        <p:sp>
          <p:nvSpPr>
            <p:cNvPr id="52" name="TextBox 51"/>
            <p:cNvSpPr txBox="1"/>
            <p:nvPr/>
          </p:nvSpPr>
          <p:spPr bwMode="gray">
            <a:xfrm>
              <a:off x="652892" y="4018422"/>
              <a:ext cx="892013" cy="307777"/>
            </a:xfrm>
            <a:prstGeom prst="rect">
              <a:avLst/>
            </a:prstGeom>
            <a:noFill/>
          </p:spPr>
          <p:txBody>
            <a:bodyPr wrap="square" lIns="0" tIns="0" rIns="0" bIns="0" rtlCol="0">
              <a:spAutoFit/>
            </a:bodyPr>
            <a:lstStyle/>
            <a:p>
              <a:pPr>
                <a:spcBef>
                  <a:spcPts val="500"/>
                </a:spcBef>
              </a:pPr>
              <a:r>
                <a:rPr lang="en-US" sz="2000" dirty="0" smtClean="0">
                  <a:solidFill>
                    <a:schemeClr val="accent6"/>
                  </a:solidFill>
                </a:rPr>
                <a:t>4,000</a:t>
              </a:r>
              <a:r>
                <a:rPr lang="en-US" sz="2000" baseline="30000" dirty="0" smtClean="0">
                  <a:solidFill>
                    <a:schemeClr val="accent6"/>
                  </a:solidFill>
                </a:rPr>
                <a:t>+</a:t>
              </a:r>
              <a:endParaRPr lang="en-US" sz="2000" dirty="0" smtClean="0">
                <a:solidFill>
                  <a:schemeClr val="accent6"/>
                </a:solidFill>
              </a:endParaRPr>
            </a:p>
          </p:txBody>
        </p:sp>
      </p:grpSp>
      <p:pic>
        <p:nvPicPr>
          <p:cNvPr id="53" name="Picture 5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3787131" y="346576"/>
            <a:ext cx="2293520" cy="99167"/>
          </a:xfrm>
          <a:prstGeom prst="rect">
            <a:avLst/>
          </a:prstGeom>
        </p:spPr>
      </p:pic>
      <p:grpSp>
        <p:nvGrpSpPr>
          <p:cNvPr id="54" name="Group 53"/>
          <p:cNvGrpSpPr/>
          <p:nvPr userDrawn="1"/>
        </p:nvGrpSpPr>
        <p:grpSpPr bwMode="gray">
          <a:xfrm>
            <a:off x="4486045" y="4018422"/>
            <a:ext cx="1258883" cy="409092"/>
            <a:chOff x="4486045" y="4018422"/>
            <a:chExt cx="1258883" cy="409092"/>
          </a:xfrm>
        </p:grpSpPr>
        <p:sp>
          <p:nvSpPr>
            <p:cNvPr id="55" name="TextBox 54"/>
            <p:cNvSpPr txBox="1"/>
            <p:nvPr/>
          </p:nvSpPr>
          <p:spPr bwMode="gray">
            <a:xfrm>
              <a:off x="4486045" y="4327487"/>
              <a:ext cx="1258883" cy="100027"/>
            </a:xfrm>
            <a:prstGeom prst="rect">
              <a:avLst/>
            </a:prstGeom>
            <a:noFill/>
          </p:spPr>
          <p:txBody>
            <a:bodyPr wrap="square" lIns="0" tIns="0" rIns="0" bIns="0" rtlCol="0">
              <a:spAutoFit/>
            </a:bodyPr>
            <a:lstStyle/>
            <a:p>
              <a:pPr>
                <a:spcBef>
                  <a:spcPts val="500"/>
                </a:spcBef>
              </a:pPr>
              <a:r>
                <a:rPr lang="en-US" sz="650" dirty="0"/>
                <a:t>health care leaders in our network</a:t>
              </a:r>
              <a:endParaRPr lang="en-US" sz="650" dirty="0" smtClean="0"/>
            </a:p>
          </p:txBody>
        </p:sp>
        <p:sp>
          <p:nvSpPr>
            <p:cNvPr id="56" name="TextBox 55"/>
            <p:cNvSpPr txBox="1"/>
            <p:nvPr/>
          </p:nvSpPr>
          <p:spPr bwMode="gray">
            <a:xfrm>
              <a:off x="4490808" y="4018422"/>
              <a:ext cx="1052322" cy="307777"/>
            </a:xfrm>
            <a:prstGeom prst="rect">
              <a:avLst/>
            </a:prstGeom>
            <a:noFill/>
          </p:spPr>
          <p:txBody>
            <a:bodyPr wrap="square" lIns="0" tIns="0" rIns="0" bIns="0" rtlCol="0">
              <a:spAutoFit/>
            </a:bodyPr>
            <a:lstStyle/>
            <a:p>
              <a:pPr>
                <a:spcBef>
                  <a:spcPts val="500"/>
                </a:spcBef>
              </a:pPr>
              <a:r>
                <a:rPr lang="en-US" sz="2000" dirty="0" smtClean="0">
                  <a:solidFill>
                    <a:schemeClr val="accent6"/>
                  </a:solidFill>
                </a:rPr>
                <a:t>250,000</a:t>
              </a:r>
              <a:r>
                <a:rPr lang="en-US" sz="2000" baseline="30000" dirty="0" smtClean="0">
                  <a:solidFill>
                    <a:schemeClr val="accent6"/>
                  </a:solidFill>
                </a:rPr>
                <a:t>+</a:t>
              </a:r>
            </a:p>
          </p:txBody>
        </p:sp>
      </p:grpSp>
      <p:grpSp>
        <p:nvGrpSpPr>
          <p:cNvPr id="57" name="Group 56"/>
          <p:cNvGrpSpPr/>
          <p:nvPr userDrawn="1"/>
        </p:nvGrpSpPr>
        <p:grpSpPr bwMode="gray">
          <a:xfrm>
            <a:off x="2462673" y="4018422"/>
            <a:ext cx="1165949" cy="409092"/>
            <a:chOff x="2453050" y="4018422"/>
            <a:chExt cx="1165949" cy="409092"/>
          </a:xfrm>
        </p:grpSpPr>
        <p:sp>
          <p:nvSpPr>
            <p:cNvPr id="58" name="TextBox 57"/>
            <p:cNvSpPr txBox="1"/>
            <p:nvPr/>
          </p:nvSpPr>
          <p:spPr bwMode="gray">
            <a:xfrm>
              <a:off x="2469718" y="4327487"/>
              <a:ext cx="1149281" cy="100027"/>
            </a:xfrm>
            <a:prstGeom prst="rect">
              <a:avLst/>
            </a:prstGeom>
            <a:noFill/>
          </p:spPr>
          <p:txBody>
            <a:bodyPr wrap="square" lIns="0" tIns="0" rIns="0" bIns="0" rtlCol="0">
              <a:spAutoFit/>
            </a:bodyPr>
            <a:lstStyle/>
            <a:p>
              <a:pPr>
                <a:spcBef>
                  <a:spcPts val="500"/>
                </a:spcBef>
              </a:pPr>
              <a:r>
                <a:rPr lang="en-US" sz="650" dirty="0"/>
                <a:t>in documented ROI each year</a:t>
              </a:r>
              <a:endParaRPr lang="en-US" sz="650" dirty="0" smtClean="0"/>
            </a:p>
          </p:txBody>
        </p:sp>
        <p:sp>
          <p:nvSpPr>
            <p:cNvPr id="59" name="TextBox 58"/>
            <p:cNvSpPr txBox="1"/>
            <p:nvPr/>
          </p:nvSpPr>
          <p:spPr bwMode="gray">
            <a:xfrm>
              <a:off x="2453050" y="4018422"/>
              <a:ext cx="1110016" cy="307777"/>
            </a:xfrm>
            <a:prstGeom prst="rect">
              <a:avLst/>
            </a:prstGeom>
            <a:noFill/>
          </p:spPr>
          <p:txBody>
            <a:bodyPr wrap="square" lIns="0" tIns="0" rIns="0" bIns="0" rtlCol="0">
              <a:spAutoFit/>
            </a:bodyPr>
            <a:lstStyle/>
            <a:p>
              <a:pPr>
                <a:spcBef>
                  <a:spcPts val="500"/>
                </a:spcBef>
              </a:pPr>
              <a:r>
                <a:rPr lang="en-US" sz="2000" dirty="0" smtClean="0">
                  <a:solidFill>
                    <a:schemeClr val="accent6"/>
                  </a:solidFill>
                </a:rPr>
                <a:t>$2 billion</a:t>
              </a:r>
              <a:r>
                <a:rPr lang="en-US" sz="2000" baseline="30000" dirty="0" smtClean="0">
                  <a:solidFill>
                    <a:schemeClr val="accent6"/>
                  </a:solidFill>
                </a:rPr>
                <a:t>+</a:t>
              </a:r>
              <a:endParaRPr lang="en-US" sz="2000" dirty="0">
                <a:solidFill>
                  <a:schemeClr val="accent6"/>
                </a:solidFill>
              </a:endParaRPr>
            </a:p>
          </p:txBody>
        </p:sp>
      </p:grpSp>
      <p:grpSp>
        <p:nvGrpSpPr>
          <p:cNvPr id="60" name="Group 59"/>
          <p:cNvGrpSpPr/>
          <p:nvPr userDrawn="1"/>
        </p:nvGrpSpPr>
        <p:grpSpPr bwMode="gray">
          <a:xfrm>
            <a:off x="0" y="730531"/>
            <a:ext cx="3752990" cy="3146488"/>
            <a:chOff x="0" y="730531"/>
            <a:chExt cx="3752990" cy="3146488"/>
          </a:xfrm>
        </p:grpSpPr>
        <p:sp>
          <p:nvSpPr>
            <p:cNvPr id="61" name="Rectangle 27"/>
            <p:cNvSpPr/>
            <p:nvPr/>
          </p:nvSpPr>
          <p:spPr bwMode="gray">
            <a:xfrm>
              <a:off x="0" y="730531"/>
              <a:ext cx="3752990" cy="3146488"/>
            </a:xfrm>
            <a:custGeom>
              <a:avLst/>
              <a:gdLst/>
              <a:ahLst/>
              <a:cxnLst/>
              <a:rect l="l" t="t" r="r" b="b"/>
              <a:pathLst>
                <a:path w="3752990" h="3146488">
                  <a:moveTo>
                    <a:pt x="0" y="0"/>
                  </a:moveTo>
                  <a:lnTo>
                    <a:pt x="3752990" y="0"/>
                  </a:lnTo>
                  <a:lnTo>
                    <a:pt x="3752990" y="1331"/>
                  </a:lnTo>
                  <a:lnTo>
                    <a:pt x="1728610" y="3146488"/>
                  </a:lnTo>
                  <a:lnTo>
                    <a:pt x="0" y="3146488"/>
                  </a:lnTo>
                  <a:close/>
                </a:path>
              </a:pathLst>
            </a:custGeom>
            <a:solidFill>
              <a:srgbClr val="9EACB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62" name="Rectangle 26"/>
            <p:cNvSpPr/>
            <p:nvPr/>
          </p:nvSpPr>
          <p:spPr bwMode="gray">
            <a:xfrm>
              <a:off x="0" y="730531"/>
              <a:ext cx="3592716" cy="3146488"/>
            </a:xfrm>
            <a:custGeom>
              <a:avLst/>
              <a:gdLst/>
              <a:ahLst/>
              <a:cxnLst/>
              <a:rect l="l" t="t" r="r" b="b"/>
              <a:pathLst>
                <a:path w="3592716" h="3146488">
                  <a:moveTo>
                    <a:pt x="0" y="0"/>
                  </a:moveTo>
                  <a:lnTo>
                    <a:pt x="3592716" y="0"/>
                  </a:lnTo>
                  <a:lnTo>
                    <a:pt x="3592716" y="1331"/>
                  </a:lnTo>
                  <a:lnTo>
                    <a:pt x="1568336" y="3146488"/>
                  </a:lnTo>
                  <a:lnTo>
                    <a:pt x="0" y="3146488"/>
                  </a:lnTo>
                  <a:close/>
                </a:path>
              </a:pathLst>
            </a:custGeom>
            <a:solidFill>
              <a:srgbClr val="BBC6C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63" name="Rectangle 12"/>
            <p:cNvSpPr/>
            <p:nvPr/>
          </p:nvSpPr>
          <p:spPr bwMode="gray">
            <a:xfrm>
              <a:off x="0" y="730531"/>
              <a:ext cx="3433989" cy="3146488"/>
            </a:xfrm>
            <a:custGeom>
              <a:avLst/>
              <a:gdLst/>
              <a:ahLst/>
              <a:cxnLst/>
              <a:rect l="l" t="t" r="r" b="b"/>
              <a:pathLst>
                <a:path w="3433989" h="3146488">
                  <a:moveTo>
                    <a:pt x="0" y="0"/>
                  </a:moveTo>
                  <a:lnTo>
                    <a:pt x="3433989" y="0"/>
                  </a:lnTo>
                  <a:lnTo>
                    <a:pt x="3433989" y="1331"/>
                  </a:lnTo>
                  <a:lnTo>
                    <a:pt x="1409609" y="3146488"/>
                  </a:lnTo>
                  <a:lnTo>
                    <a:pt x="0" y="3146488"/>
                  </a:lnTo>
                  <a:close/>
                </a:path>
              </a:pathLst>
            </a:custGeom>
            <a:solidFill>
              <a:srgbClr val="D5DC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cxnSp>
        <p:nvCxnSpPr>
          <p:cNvPr id="64" name="Straight Connector 63"/>
          <p:cNvCxnSpPr/>
          <p:nvPr userDrawn="1"/>
        </p:nvCxnSpPr>
        <p:spPr bwMode="gray">
          <a:xfrm>
            <a:off x="2913416" y="2420595"/>
            <a:ext cx="274320" cy="0"/>
          </a:xfrm>
          <a:prstGeom prst="line">
            <a:avLst/>
          </a:prstGeom>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userDrawn="1"/>
        </p:nvCxnSpPr>
        <p:spPr bwMode="gray">
          <a:xfrm>
            <a:off x="3342620" y="1737806"/>
            <a:ext cx="274320" cy="0"/>
          </a:xfrm>
          <a:prstGeom prst="line">
            <a:avLst/>
          </a:prstGeom>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userDrawn="1"/>
        </p:nvCxnSpPr>
        <p:spPr bwMode="gray">
          <a:xfrm>
            <a:off x="2460824" y="3104252"/>
            <a:ext cx="274320" cy="0"/>
          </a:xfrm>
          <a:prstGeom prst="line">
            <a:avLst/>
          </a:prstGeom>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userDrawn="1"/>
        </p:nvCxnSpPr>
        <p:spPr bwMode="gray">
          <a:xfrm>
            <a:off x="320319" y="2083700"/>
            <a:ext cx="274320" cy="0"/>
          </a:xfrm>
          <a:prstGeom prst="line">
            <a:avLst/>
          </a:prstGeom>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68" name="TextBox 67"/>
          <p:cNvSpPr txBox="1"/>
          <p:nvPr userDrawn="1"/>
        </p:nvSpPr>
        <p:spPr bwMode="gray">
          <a:xfrm>
            <a:off x="320319" y="1035575"/>
            <a:ext cx="2184445" cy="525785"/>
          </a:xfrm>
          <a:prstGeom prst="rect">
            <a:avLst/>
          </a:prstGeom>
          <a:noFill/>
        </p:spPr>
        <p:txBody>
          <a:bodyPr wrap="square" lIns="0" tIns="0" rIns="0" bIns="0" rtlCol="0">
            <a:spAutoFit/>
          </a:bodyPr>
          <a:lstStyle/>
          <a:p>
            <a:pPr>
              <a:spcBef>
                <a:spcPts val="500"/>
              </a:spcBef>
              <a:tabLst>
                <a:tab pos="1601788" algn="l"/>
              </a:tabLst>
            </a:pPr>
            <a:r>
              <a:rPr lang="en-US" sz="750" dirty="0" smtClean="0">
                <a:latin typeface="Arial" panose="020B0604020202020204" pitchFamily="34" charset="0"/>
                <a:cs typeface="Arial" panose="020B0604020202020204" pitchFamily="34" charset="0"/>
              </a:rPr>
              <a:t>AT THE CORE</a:t>
            </a:r>
          </a:p>
          <a:p>
            <a:pPr>
              <a:spcBef>
                <a:spcPts val="500"/>
              </a:spcBef>
              <a:tabLst>
                <a:tab pos="1427163" algn="l"/>
              </a:tabLst>
            </a:pPr>
            <a:r>
              <a:rPr lang="en-US" sz="750" dirty="0">
                <a:latin typeface="Arial" panose="020B0604020202020204" pitchFamily="34" charset="0"/>
                <a:cs typeface="Arial" panose="020B0604020202020204" pitchFamily="34" charset="0"/>
              </a:rPr>
              <a:t>For 35+ years, our </a:t>
            </a:r>
            <a:r>
              <a:rPr lang="en-US" sz="750" b="1" dirty="0">
                <a:latin typeface="Arial" panose="020B0604020202020204" pitchFamily="34" charset="0"/>
                <a:cs typeface="Arial" panose="020B0604020202020204" pitchFamily="34" charset="0"/>
              </a:rPr>
              <a:t>research</a:t>
            </a:r>
            <a:r>
              <a:rPr lang="en-US" sz="750" dirty="0">
                <a:latin typeface="Arial" panose="020B0604020202020204" pitchFamily="34" charset="0"/>
                <a:cs typeface="Arial" panose="020B0604020202020204" pitchFamily="34" charset="0"/>
              </a:rPr>
              <a:t> has been the health care industry’s guiding light, bringing members closer to best practice performance</a:t>
            </a:r>
            <a:r>
              <a:rPr lang="en-US" sz="750" dirty="0" smtClean="0">
                <a:latin typeface="Arial" panose="020B0604020202020204" pitchFamily="34" charset="0"/>
                <a:cs typeface="Arial" panose="020B0604020202020204" pitchFamily="34" charset="0"/>
              </a:rPr>
              <a:t>.</a:t>
            </a:r>
            <a:endParaRPr lang="en-US" sz="750" dirty="0" smtClean="0"/>
          </a:p>
        </p:txBody>
      </p:sp>
      <p:sp>
        <p:nvSpPr>
          <p:cNvPr id="69" name="TextBox 68"/>
          <p:cNvSpPr txBox="1"/>
          <p:nvPr userDrawn="1"/>
        </p:nvSpPr>
        <p:spPr bwMode="gray">
          <a:xfrm>
            <a:off x="320319" y="2155877"/>
            <a:ext cx="1812496" cy="664284"/>
          </a:xfrm>
          <a:prstGeom prst="rect">
            <a:avLst/>
          </a:prstGeom>
          <a:noFill/>
        </p:spPr>
        <p:txBody>
          <a:bodyPr wrap="square" lIns="0" tIns="0" rIns="0" bIns="0" rtlCol="0">
            <a:spAutoFit/>
          </a:bodyPr>
          <a:lstStyle/>
          <a:p>
            <a:pPr>
              <a:spcBef>
                <a:spcPts val="1800"/>
              </a:spcBef>
            </a:pPr>
            <a:r>
              <a:rPr lang="en-US" sz="900" b="1" dirty="0" smtClean="0">
                <a:latin typeface="Arial" panose="020B0604020202020204" pitchFamily="34" charset="0"/>
                <a:cs typeface="Arial" panose="020B0604020202020204" pitchFamily="34" charset="0"/>
              </a:rPr>
              <a:t>RESEARCH </a:t>
            </a:r>
            <a:r>
              <a:rPr lang="en-US" sz="900" dirty="0" smtClean="0">
                <a:latin typeface="Arial" panose="020B0604020202020204" pitchFamily="34" charset="0"/>
                <a:cs typeface="Arial" panose="020B0604020202020204" pitchFamily="34" charset="0"/>
              </a:rPr>
              <a:t>Platform</a:t>
            </a:r>
            <a:endParaRPr lang="en-US" sz="900" b="1" dirty="0" smtClean="0">
              <a:latin typeface="Arial" panose="020B0604020202020204" pitchFamily="34" charset="0"/>
              <a:cs typeface="Arial" panose="020B0604020202020204" pitchFamily="34" charset="0"/>
            </a:endParaRPr>
          </a:p>
          <a:p>
            <a:pPr>
              <a:spcBef>
                <a:spcPts val="500"/>
              </a:spcBef>
            </a:pPr>
            <a:r>
              <a:rPr lang="en-US" sz="750" dirty="0">
                <a:latin typeface="Arial" panose="020B0604020202020204" pitchFamily="34" charset="0"/>
                <a:cs typeface="Arial" panose="020B0604020202020204" pitchFamily="34" charset="0"/>
              </a:rPr>
              <a:t>Every major player in your </a:t>
            </a:r>
            <a:r>
              <a:rPr lang="en-US" sz="750" dirty="0" smtClean="0">
                <a:latin typeface="Arial" panose="020B0604020202020204" pitchFamily="34" charset="0"/>
                <a:cs typeface="Arial" panose="020B0604020202020204" pitchFamily="34" charset="0"/>
              </a:rPr>
              <a:t>health </a:t>
            </a:r>
            <a:r>
              <a:rPr lang="en-US" sz="750" dirty="0">
                <a:latin typeface="Arial" panose="020B0604020202020204" pitchFamily="34" charset="0"/>
                <a:cs typeface="Arial" panose="020B0604020202020204" pitchFamily="34" charset="0"/>
              </a:rPr>
              <a:t>care organization gets a direct line to the industry’s most‑needed insights </a:t>
            </a:r>
            <a:r>
              <a:rPr lang="en-US" sz="750" dirty="0" smtClean="0">
                <a:latin typeface="Arial" panose="020B0604020202020204" pitchFamily="34" charset="0"/>
                <a:cs typeface="Arial" panose="020B0604020202020204" pitchFamily="34" charset="0"/>
              </a:rPr>
              <a:t>and</a:t>
            </a:r>
            <a:br>
              <a:rPr lang="en-US" sz="750" dirty="0" smtClean="0">
                <a:latin typeface="Arial" panose="020B0604020202020204" pitchFamily="34" charset="0"/>
                <a:cs typeface="Arial" panose="020B0604020202020204" pitchFamily="34" charset="0"/>
              </a:rPr>
            </a:br>
            <a:r>
              <a:rPr lang="en-US" sz="750" dirty="0" smtClean="0">
                <a:latin typeface="Arial" panose="020B0604020202020204" pitchFamily="34" charset="0"/>
                <a:cs typeface="Arial" panose="020B0604020202020204" pitchFamily="34" charset="0"/>
              </a:rPr>
              <a:t>most-successful </a:t>
            </a:r>
            <a:r>
              <a:rPr lang="en-US" sz="750" dirty="0">
                <a:latin typeface="Arial" panose="020B0604020202020204" pitchFamily="34" charset="0"/>
                <a:cs typeface="Arial" panose="020B0604020202020204" pitchFamily="34" charset="0"/>
              </a:rPr>
              <a:t>ideas.</a:t>
            </a:r>
            <a:endParaRPr lang="en-US" sz="750" dirty="0" smtClean="0"/>
          </a:p>
        </p:txBody>
      </p:sp>
    </p:spTree>
    <p:extLst>
      <p:ext uri="{BB962C8B-B14F-4D97-AF65-F5344CB8AC3E}">
        <p14:creationId xmlns:p14="http://schemas.microsoft.com/office/powerpoint/2010/main" val="3198043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oad Map (Editable)">
    <p:bg bwMode="gray">
      <p:bgPr>
        <a:solidFill>
          <a:schemeClr val="accent4"/>
        </a:solidFill>
        <a:effectLst/>
      </p:bgPr>
    </p:bg>
    <p:spTree>
      <p:nvGrpSpPr>
        <p:cNvPr id="1" name=""/>
        <p:cNvGrpSpPr/>
        <p:nvPr/>
      </p:nvGrpSpPr>
      <p:grpSpPr>
        <a:xfrm>
          <a:off x="0" y="0"/>
          <a:ext cx="0" cy="0"/>
          <a:chOff x="0" y="0"/>
          <a:chExt cx="0" cy="0"/>
        </a:xfrm>
      </p:grpSpPr>
      <p:sp>
        <p:nvSpPr>
          <p:cNvPr id="11" name="Rectangle 10"/>
          <p:cNvSpPr/>
          <p:nvPr userDrawn="1"/>
        </p:nvSpPr>
        <p:spPr bwMode="gray">
          <a:xfrm rot="10800000">
            <a:off x="5015827" y="1"/>
            <a:ext cx="843487" cy="346342"/>
          </a:xfrm>
          <a:prstGeom prst="rect">
            <a:avLst/>
          </a:prstGeom>
          <a:solidFill>
            <a:schemeClr val="accent6"/>
          </a:solidFill>
          <a:ln w="19050" cap="sq"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cxnSp>
        <p:nvCxnSpPr>
          <p:cNvPr id="24" name="Straight Connector 23"/>
          <p:cNvCxnSpPr/>
          <p:nvPr userDrawn="1"/>
        </p:nvCxnSpPr>
        <p:spPr bwMode="gray">
          <a:xfrm>
            <a:off x="863781" y="3942474"/>
            <a:ext cx="4673238" cy="0"/>
          </a:xfrm>
          <a:prstGeom prst="line">
            <a:avLst/>
          </a:prstGeom>
          <a:noFill/>
          <a:ln w="6350" cap="flat" cmpd="sng" algn="ctr">
            <a:solidFill>
              <a:schemeClr val="bg1"/>
            </a:solidFill>
            <a:prstDash val="solid"/>
            <a:miter lim="800000"/>
          </a:ln>
          <a:effectLst/>
        </p:spPr>
      </p:cxnSp>
      <p:sp>
        <p:nvSpPr>
          <p:cNvPr id="27" name="TextBox 26"/>
          <p:cNvSpPr txBox="1"/>
          <p:nvPr userDrawn="1"/>
        </p:nvSpPr>
        <p:spPr bwMode="gray">
          <a:xfrm>
            <a:off x="5015829" y="141999"/>
            <a:ext cx="843487" cy="138499"/>
          </a:xfrm>
          <a:prstGeom prst="rect">
            <a:avLst/>
          </a:prstGeom>
          <a:noFill/>
        </p:spPr>
        <p:txBody>
          <a:bodyPr wrap="square" lIns="0" tIns="0" rIns="0" bIns="0" rtlCol="0">
            <a:spAutoFit/>
          </a:bodyPr>
          <a:lstStyle/>
          <a:p>
            <a:pPr algn="ctr">
              <a:spcBef>
                <a:spcPts val="500"/>
              </a:spcBef>
            </a:pPr>
            <a:r>
              <a:rPr lang="en-US" sz="900" spc="0" baseline="0" dirty="0" smtClean="0">
                <a:solidFill>
                  <a:schemeClr val="bg1"/>
                </a:solidFill>
                <a:latin typeface="+mj-lt"/>
              </a:rPr>
              <a:t>ROAD MAP</a:t>
            </a:r>
          </a:p>
        </p:txBody>
      </p:sp>
      <p:sp>
        <p:nvSpPr>
          <p:cNvPr id="32" name="Text Placeholder 3"/>
          <p:cNvSpPr>
            <a:spLocks noGrp="1"/>
          </p:cNvSpPr>
          <p:nvPr>
            <p:ph type="body" sz="quarter" idx="13" hasCustomPrompt="1"/>
          </p:nvPr>
        </p:nvSpPr>
        <p:spPr bwMode="gray">
          <a:xfrm>
            <a:off x="1363152" y="1038840"/>
            <a:ext cx="3749040" cy="215444"/>
          </a:xfrm>
        </p:spPr>
        <p:txBody>
          <a:bodyPr anchor="ctr" anchorCtr="0"/>
          <a:lstStyle>
            <a:lvl1pPr marL="0" indent="0">
              <a:spcBef>
                <a:spcPts val="0"/>
              </a:spcBef>
              <a:buNone/>
              <a:defRPr sz="1400">
                <a:solidFill>
                  <a:schemeClr val="bg1"/>
                </a:solidFill>
                <a:latin typeface="+mj-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smtClean="0"/>
              <a:t>Section Title – Arial 14pt, White, Title Case</a:t>
            </a:r>
          </a:p>
        </p:txBody>
      </p:sp>
      <p:sp>
        <p:nvSpPr>
          <p:cNvPr id="18" name="Title 17"/>
          <p:cNvSpPr>
            <a:spLocks noGrp="1"/>
          </p:cNvSpPr>
          <p:nvPr>
            <p:ph type="title" hasCustomPrompt="1"/>
          </p:nvPr>
        </p:nvSpPr>
        <p:spPr bwMode="gray">
          <a:xfrm>
            <a:off x="853936" y="1009402"/>
            <a:ext cx="274320" cy="274320"/>
          </a:xfrm>
          <a:prstGeom prst="ellipse">
            <a:avLst/>
          </a:prstGeom>
          <a:solidFill>
            <a:schemeClr val="bg1"/>
          </a:solidFill>
          <a:ln>
            <a:noFill/>
          </a:ln>
        </p:spPr>
        <p:txBody>
          <a:bodyPr wrap="none" anchor="ctr" anchorCtr="1">
            <a:noAutofit/>
          </a:bodyPr>
          <a:lstStyle>
            <a:lvl1pPr>
              <a:defRPr sz="1400" b="0">
                <a:solidFill>
                  <a:schemeClr val="accent6"/>
                </a:solidFill>
              </a:defRPr>
            </a:lvl1pPr>
          </a:lstStyle>
          <a:p>
            <a:r>
              <a:rPr lang="en-US" dirty="0" smtClean="0"/>
              <a:t>#</a:t>
            </a:r>
            <a:endParaRPr lang="en-US" dirty="0"/>
          </a:p>
        </p:txBody>
      </p:sp>
      <p:sp>
        <p:nvSpPr>
          <p:cNvPr id="20" name="Text Placeholder 19"/>
          <p:cNvSpPr>
            <a:spLocks noGrp="1"/>
          </p:cNvSpPr>
          <p:nvPr>
            <p:ph type="body" sz="quarter" idx="17" hasCustomPrompt="1"/>
          </p:nvPr>
        </p:nvSpPr>
        <p:spPr bwMode="gray">
          <a:xfrm>
            <a:off x="853936" y="1588773"/>
            <a:ext cx="274320" cy="276999"/>
          </a:xfrm>
          <a:prstGeom prst="ellipse">
            <a:avLst/>
          </a:prstGeom>
          <a:solidFill>
            <a:schemeClr val="bg1"/>
          </a:solidFill>
          <a:ln>
            <a:noFill/>
          </a:ln>
        </p:spPr>
        <p:txBody>
          <a:bodyPr wrap="none" anchor="ctr" anchorCtr="1">
            <a:noAutofit/>
          </a:bodyPr>
          <a:lstStyle>
            <a:lvl1pPr marL="0" indent="0">
              <a:buNone/>
              <a:defRPr sz="1400">
                <a:solidFill>
                  <a:schemeClr val="accent6"/>
                </a:solidFill>
                <a:latin typeface="+mj-lt"/>
              </a:defRPr>
            </a:lvl1pPr>
          </a:lstStyle>
          <a:p>
            <a:pPr lvl="0"/>
            <a:r>
              <a:rPr lang="en-US" dirty="0" smtClean="0"/>
              <a:t>#</a:t>
            </a:r>
            <a:endParaRPr lang="en-US" dirty="0"/>
          </a:p>
        </p:txBody>
      </p:sp>
      <p:sp>
        <p:nvSpPr>
          <p:cNvPr id="39" name="Text Placeholder 3"/>
          <p:cNvSpPr>
            <a:spLocks noGrp="1"/>
          </p:cNvSpPr>
          <p:nvPr>
            <p:ph type="body" sz="quarter" idx="18" hasCustomPrompt="1"/>
          </p:nvPr>
        </p:nvSpPr>
        <p:spPr bwMode="gray">
          <a:xfrm>
            <a:off x="1363152" y="1650328"/>
            <a:ext cx="3749040" cy="153888"/>
          </a:xfrm>
        </p:spPr>
        <p:txBody>
          <a:bodyPr anchor="ctr" anchorCtr="0"/>
          <a:lstStyle>
            <a:lvl1pPr marL="0" indent="0">
              <a:spcBef>
                <a:spcPts val="0"/>
              </a:spcBef>
              <a:buNone/>
              <a:defRPr sz="1000">
                <a:solidFill>
                  <a:schemeClr val="accent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smtClean="0"/>
              <a:t>Section Title – Arial 10pt Regular, Accent 1, Title Case</a:t>
            </a:r>
          </a:p>
        </p:txBody>
      </p:sp>
      <p:sp>
        <p:nvSpPr>
          <p:cNvPr id="40" name="Text Placeholder 19"/>
          <p:cNvSpPr>
            <a:spLocks noGrp="1"/>
          </p:cNvSpPr>
          <p:nvPr>
            <p:ph type="body" sz="quarter" idx="19" hasCustomPrompt="1"/>
          </p:nvPr>
        </p:nvSpPr>
        <p:spPr bwMode="gray">
          <a:xfrm>
            <a:off x="853936" y="2170823"/>
            <a:ext cx="274320" cy="276999"/>
          </a:xfrm>
          <a:prstGeom prst="ellipse">
            <a:avLst/>
          </a:prstGeom>
          <a:solidFill>
            <a:schemeClr val="bg1"/>
          </a:solidFill>
          <a:ln>
            <a:noFill/>
          </a:ln>
        </p:spPr>
        <p:txBody>
          <a:bodyPr wrap="none" anchor="ctr" anchorCtr="1">
            <a:noAutofit/>
          </a:bodyPr>
          <a:lstStyle>
            <a:lvl1pPr marL="0" indent="0">
              <a:buNone/>
              <a:defRPr sz="1400">
                <a:solidFill>
                  <a:schemeClr val="accent6"/>
                </a:solidFill>
                <a:latin typeface="+mj-lt"/>
              </a:defRPr>
            </a:lvl1pPr>
          </a:lstStyle>
          <a:p>
            <a:pPr lvl="0"/>
            <a:r>
              <a:rPr lang="en-US" dirty="0" smtClean="0"/>
              <a:t>#</a:t>
            </a:r>
            <a:endParaRPr lang="en-US" dirty="0"/>
          </a:p>
        </p:txBody>
      </p:sp>
      <p:sp>
        <p:nvSpPr>
          <p:cNvPr id="41" name="Text Placeholder 3"/>
          <p:cNvSpPr>
            <a:spLocks noGrp="1"/>
          </p:cNvSpPr>
          <p:nvPr>
            <p:ph type="body" sz="quarter" idx="20" hasCustomPrompt="1"/>
          </p:nvPr>
        </p:nvSpPr>
        <p:spPr bwMode="gray">
          <a:xfrm>
            <a:off x="1363152" y="2232378"/>
            <a:ext cx="3749040" cy="153888"/>
          </a:xfrm>
        </p:spPr>
        <p:txBody>
          <a:bodyPr anchor="ctr" anchorCtr="0"/>
          <a:lstStyle>
            <a:lvl1pPr marL="0" indent="0">
              <a:spcBef>
                <a:spcPts val="0"/>
              </a:spcBef>
              <a:buNone/>
              <a:defRPr sz="1000">
                <a:solidFill>
                  <a:schemeClr val="accent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smtClean="0"/>
              <a:t>Section Title – Arial 10pt Regular, Accent 1, Title Case</a:t>
            </a:r>
          </a:p>
        </p:txBody>
      </p:sp>
      <p:sp>
        <p:nvSpPr>
          <p:cNvPr id="42" name="Text Placeholder 19"/>
          <p:cNvSpPr>
            <a:spLocks noGrp="1"/>
          </p:cNvSpPr>
          <p:nvPr>
            <p:ph type="body" sz="quarter" idx="21" hasCustomPrompt="1"/>
          </p:nvPr>
        </p:nvSpPr>
        <p:spPr bwMode="gray">
          <a:xfrm>
            <a:off x="853936" y="2752873"/>
            <a:ext cx="274320" cy="276999"/>
          </a:xfrm>
          <a:prstGeom prst="ellipse">
            <a:avLst/>
          </a:prstGeom>
          <a:solidFill>
            <a:schemeClr val="bg1"/>
          </a:solidFill>
          <a:ln>
            <a:noFill/>
          </a:ln>
        </p:spPr>
        <p:txBody>
          <a:bodyPr wrap="none" anchor="ctr" anchorCtr="1">
            <a:noAutofit/>
          </a:bodyPr>
          <a:lstStyle>
            <a:lvl1pPr marL="0" indent="0">
              <a:buNone/>
              <a:defRPr sz="1400">
                <a:solidFill>
                  <a:schemeClr val="accent6"/>
                </a:solidFill>
                <a:latin typeface="+mj-lt"/>
              </a:defRPr>
            </a:lvl1pPr>
          </a:lstStyle>
          <a:p>
            <a:pPr lvl="0"/>
            <a:r>
              <a:rPr lang="en-US" dirty="0" smtClean="0"/>
              <a:t>#</a:t>
            </a:r>
            <a:endParaRPr lang="en-US" dirty="0"/>
          </a:p>
        </p:txBody>
      </p:sp>
      <p:sp>
        <p:nvSpPr>
          <p:cNvPr id="43" name="Text Placeholder 3"/>
          <p:cNvSpPr>
            <a:spLocks noGrp="1"/>
          </p:cNvSpPr>
          <p:nvPr>
            <p:ph type="body" sz="quarter" idx="22" hasCustomPrompt="1"/>
          </p:nvPr>
        </p:nvSpPr>
        <p:spPr bwMode="gray">
          <a:xfrm>
            <a:off x="1363152" y="2814428"/>
            <a:ext cx="3749040" cy="153888"/>
          </a:xfrm>
        </p:spPr>
        <p:txBody>
          <a:bodyPr anchor="ctr" anchorCtr="0"/>
          <a:lstStyle>
            <a:lvl1pPr marL="0" indent="0">
              <a:spcBef>
                <a:spcPts val="0"/>
              </a:spcBef>
              <a:buNone/>
              <a:defRPr sz="1000">
                <a:solidFill>
                  <a:schemeClr val="accent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smtClean="0"/>
              <a:t>Section Title – Arial 10pt Regular, Accent 1, Title Case</a:t>
            </a:r>
          </a:p>
        </p:txBody>
      </p:sp>
      <p:sp>
        <p:nvSpPr>
          <p:cNvPr id="44" name="Text Placeholder 19"/>
          <p:cNvSpPr>
            <a:spLocks noGrp="1"/>
          </p:cNvSpPr>
          <p:nvPr>
            <p:ph type="body" sz="quarter" idx="23" hasCustomPrompt="1"/>
          </p:nvPr>
        </p:nvSpPr>
        <p:spPr bwMode="gray">
          <a:xfrm>
            <a:off x="853936" y="3334922"/>
            <a:ext cx="274320" cy="276999"/>
          </a:xfrm>
          <a:prstGeom prst="ellipse">
            <a:avLst/>
          </a:prstGeom>
          <a:solidFill>
            <a:schemeClr val="bg1"/>
          </a:solidFill>
          <a:ln>
            <a:noFill/>
          </a:ln>
        </p:spPr>
        <p:txBody>
          <a:bodyPr wrap="none" anchor="ctr" anchorCtr="1">
            <a:noAutofit/>
          </a:bodyPr>
          <a:lstStyle>
            <a:lvl1pPr marL="0" indent="0">
              <a:buNone/>
              <a:defRPr sz="1400">
                <a:solidFill>
                  <a:schemeClr val="accent6"/>
                </a:solidFill>
                <a:latin typeface="+mj-lt"/>
              </a:defRPr>
            </a:lvl1pPr>
          </a:lstStyle>
          <a:p>
            <a:pPr lvl="0"/>
            <a:r>
              <a:rPr lang="en-US" dirty="0" smtClean="0"/>
              <a:t>#</a:t>
            </a:r>
            <a:endParaRPr lang="en-US" dirty="0"/>
          </a:p>
        </p:txBody>
      </p:sp>
      <p:sp>
        <p:nvSpPr>
          <p:cNvPr id="45" name="Text Placeholder 3"/>
          <p:cNvSpPr>
            <a:spLocks noGrp="1"/>
          </p:cNvSpPr>
          <p:nvPr>
            <p:ph type="body" sz="quarter" idx="24" hasCustomPrompt="1"/>
          </p:nvPr>
        </p:nvSpPr>
        <p:spPr bwMode="gray">
          <a:xfrm>
            <a:off x="1363152" y="3396477"/>
            <a:ext cx="3749040" cy="153888"/>
          </a:xfrm>
        </p:spPr>
        <p:txBody>
          <a:bodyPr anchor="ctr" anchorCtr="0"/>
          <a:lstStyle>
            <a:lvl1pPr marL="0" indent="0">
              <a:spcBef>
                <a:spcPts val="0"/>
              </a:spcBef>
              <a:buNone/>
              <a:defRPr sz="1000">
                <a:solidFill>
                  <a:schemeClr val="accent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smtClean="0"/>
              <a:t>Section Title – Arial 10pt Regular, Accent 1, Title Case</a:t>
            </a:r>
          </a:p>
        </p:txBody>
      </p:sp>
      <p:sp>
        <p:nvSpPr>
          <p:cNvPr id="17" name="Slide Number Placeholder 2"/>
          <p:cNvSpPr txBox="1">
            <a:spLocks/>
          </p:cNvSpPr>
          <p:nvPr userDrawn="1"/>
        </p:nvSpPr>
        <p:spPr bwMode="gray">
          <a:xfrm>
            <a:off x="6086961" y="1"/>
            <a:ext cx="313839" cy="184256"/>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pPr/>
              <a:t>‹#›</a:t>
            </a:fld>
            <a:endParaRPr lang="en-US" dirty="0"/>
          </a:p>
        </p:txBody>
      </p:sp>
      <p:sp>
        <p:nvSpPr>
          <p:cNvPr id="19" name="Text Placeholder 1"/>
          <p:cNvSpPr txBox="1">
            <a:spLocks/>
          </p:cNvSpPr>
          <p:nvPr userDrawn="1"/>
        </p:nvSpPr>
        <p:spPr bwMode="gray">
          <a:xfrm>
            <a:off x="6469576" y="0"/>
            <a:ext cx="1685883" cy="3629199"/>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smtClean="0">
                <a:solidFill>
                  <a:schemeClr val="bg1"/>
                </a:solidFill>
              </a:rPr>
              <a:t>How to Use this</a:t>
            </a:r>
            <a:br>
              <a:rPr lang="en-US" sz="1000" b="1" dirty="0" smtClean="0">
                <a:solidFill>
                  <a:schemeClr val="bg1"/>
                </a:solidFill>
              </a:rPr>
            </a:br>
            <a:r>
              <a:rPr lang="en-US" sz="1000" b="1" dirty="0" smtClean="0">
                <a:solidFill>
                  <a:schemeClr val="bg1"/>
                </a:solidFill>
              </a:rPr>
              <a:t>Editable Road Map</a:t>
            </a:r>
          </a:p>
          <a:p>
            <a:pPr marL="169863" indent="-169863">
              <a:buFont typeface="+mj-lt"/>
              <a:buAutoNum type="arabicPeriod"/>
            </a:pPr>
            <a:r>
              <a:rPr lang="en-US" sz="800" dirty="0" smtClean="0">
                <a:solidFill>
                  <a:schemeClr val="bg1"/>
                </a:solidFill>
              </a:rPr>
              <a:t>Insert a road map layout</a:t>
            </a:r>
          </a:p>
          <a:p>
            <a:pPr marL="169863" indent="-169863">
              <a:buFont typeface="+mj-lt"/>
              <a:buAutoNum type="arabicPeriod"/>
            </a:pPr>
            <a:r>
              <a:rPr lang="en-US" sz="800" dirty="0" smtClean="0">
                <a:solidFill>
                  <a:schemeClr val="bg1"/>
                </a:solidFill>
              </a:rPr>
              <a:t>Determine how many sections are needed</a:t>
            </a:r>
          </a:p>
          <a:p>
            <a:pPr marL="169863" indent="-169863">
              <a:buFont typeface="+mj-lt"/>
              <a:buAutoNum type="arabicPeriod"/>
            </a:pPr>
            <a:r>
              <a:rPr lang="en-US" sz="800" dirty="0" smtClean="0">
                <a:solidFill>
                  <a:schemeClr val="bg1"/>
                </a:solidFill>
              </a:rPr>
              <a:t>If only 3, delete rows 2 and 4. If 4, delete row 5.</a:t>
            </a:r>
          </a:p>
          <a:p>
            <a:pPr marL="169863" indent="-169863">
              <a:buFont typeface="+mj-lt"/>
              <a:buAutoNum type="arabicPeriod"/>
            </a:pPr>
            <a:r>
              <a:rPr lang="en-US" sz="800" dirty="0" smtClean="0">
                <a:solidFill>
                  <a:schemeClr val="bg1"/>
                </a:solidFill>
              </a:rPr>
              <a:t>Change the highlighted section title to Arial Regular 10pt, Accent 1 so all the titles are the exact same font style</a:t>
            </a:r>
          </a:p>
          <a:p>
            <a:pPr marL="169863" indent="-169863">
              <a:buFont typeface="+mj-lt"/>
              <a:buAutoNum type="arabicPeriod"/>
            </a:pPr>
            <a:r>
              <a:rPr lang="en-US" sz="800" dirty="0" smtClean="0">
                <a:solidFill>
                  <a:schemeClr val="bg1"/>
                </a:solidFill>
              </a:rPr>
              <a:t>Type in #’s and section titles for all levels</a:t>
            </a:r>
          </a:p>
          <a:p>
            <a:pPr marL="169863" indent="-169863">
              <a:buFont typeface="+mj-lt"/>
              <a:buAutoNum type="arabicPeriod"/>
            </a:pPr>
            <a:r>
              <a:rPr lang="en-US" sz="800" dirty="0" smtClean="0">
                <a:solidFill>
                  <a:schemeClr val="bg1"/>
                </a:solidFill>
              </a:rPr>
              <a:t>Duplicate the slide so you have a slide for each section</a:t>
            </a:r>
          </a:p>
          <a:p>
            <a:pPr marL="169863" indent="-169863">
              <a:buFont typeface="+mj-lt"/>
              <a:buAutoNum type="arabicPeriod"/>
            </a:pPr>
            <a:r>
              <a:rPr lang="en-US" sz="800" dirty="0" smtClean="0">
                <a:solidFill>
                  <a:schemeClr val="bg1"/>
                </a:solidFill>
              </a:rPr>
              <a:t>On each slide, change the highlighted section title back to Arial Regular 14pt white</a:t>
            </a:r>
          </a:p>
          <a:p>
            <a:pPr marL="0" indent="0">
              <a:spcBef>
                <a:spcPts val="1200"/>
              </a:spcBef>
              <a:buFont typeface="+mj-lt"/>
              <a:buNone/>
            </a:pPr>
            <a:r>
              <a:rPr lang="en-US" sz="900" b="1" dirty="0" smtClean="0">
                <a:solidFill>
                  <a:schemeClr val="bg1"/>
                </a:solidFill>
              </a:rPr>
              <a:t>NEED MORE SECTIONS?</a:t>
            </a:r>
          </a:p>
          <a:p>
            <a:pPr marL="0" indent="0">
              <a:spcBef>
                <a:spcPts val="200"/>
              </a:spcBef>
              <a:buFont typeface="+mj-lt"/>
              <a:buNone/>
            </a:pPr>
            <a:r>
              <a:rPr lang="en-US" sz="750" dirty="0" smtClean="0">
                <a:solidFill>
                  <a:schemeClr val="bg1"/>
                </a:solidFill>
              </a:rPr>
              <a:t>See</a:t>
            </a:r>
            <a:r>
              <a:rPr lang="en-US" sz="750" baseline="0" dirty="0" smtClean="0">
                <a:solidFill>
                  <a:schemeClr val="bg1"/>
                </a:solidFill>
              </a:rPr>
              <a:t> the on-screen GLG for a customizable road map layout that includes 8 levels. It can be inserted into this deck. </a:t>
            </a:r>
            <a:endParaRPr lang="en-US" sz="750" dirty="0">
              <a:solidFill>
                <a:schemeClr val="bg1"/>
              </a:solidFill>
            </a:endParaRPr>
          </a:p>
        </p:txBody>
      </p:sp>
    </p:spTree>
    <p:extLst>
      <p:ext uri="{BB962C8B-B14F-4D97-AF65-F5344CB8AC3E}">
        <p14:creationId xmlns:p14="http://schemas.microsoft.com/office/powerpoint/2010/main" val="754627164"/>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85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p:bg bwMode="gray">
      <p:bgPr>
        <a:solidFill>
          <a:schemeClr val="accent4"/>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74194" y="568403"/>
            <a:ext cx="1677880" cy="640080"/>
          </a:xfrm>
          <a:prstGeom prst="rect">
            <a:avLst/>
          </a:prstGeom>
        </p:spPr>
      </p:pic>
      <p:sp>
        <p:nvSpPr>
          <p:cNvPr id="2" name="Title 1"/>
          <p:cNvSpPr>
            <a:spLocks noGrp="1"/>
          </p:cNvSpPr>
          <p:nvPr>
            <p:ph type="title" hasCustomPrompt="1"/>
          </p:nvPr>
        </p:nvSpPr>
        <p:spPr bwMode="gray">
          <a:xfrm>
            <a:off x="595175" y="2061430"/>
            <a:ext cx="4114800" cy="664797"/>
          </a:xfrm>
          <a:prstGeom prst="rect">
            <a:avLst/>
          </a:prstGeom>
        </p:spPr>
        <p:txBody>
          <a:bodyPr lIns="0" tIns="0" rIns="0" bIns="0" anchor="b" anchorCtr="0">
            <a:spAutoFit/>
          </a:bodyPr>
          <a:lstStyle>
            <a:lvl1pPr>
              <a:lnSpc>
                <a:spcPct val="90000"/>
              </a:lnSpc>
              <a:defRPr sz="2400" b="0" baseline="0">
                <a:solidFill>
                  <a:schemeClr val="bg1"/>
                </a:solidFill>
              </a:defRPr>
            </a:lvl1pPr>
          </a:lstStyle>
          <a:p>
            <a:r>
              <a:rPr lang="en-US" dirty="0" smtClean="0"/>
              <a:t>Divider Title – Arial 25pt Regular, Title Case</a:t>
            </a:r>
          </a:p>
        </p:txBody>
      </p:sp>
      <p:sp>
        <p:nvSpPr>
          <p:cNvPr id="4" name="Text Placeholder 3"/>
          <p:cNvSpPr>
            <a:spLocks noGrp="1"/>
          </p:cNvSpPr>
          <p:nvPr>
            <p:ph type="body" sz="quarter" idx="19" hasCustomPrompt="1"/>
          </p:nvPr>
        </p:nvSpPr>
        <p:spPr bwMode="gray">
          <a:xfrm>
            <a:off x="595175" y="2827417"/>
            <a:ext cx="4114800" cy="184666"/>
          </a:xfrm>
        </p:spPr>
        <p:txBody>
          <a:bodyPr/>
          <a:lstStyle>
            <a:lvl1pPr marL="0" indent="0">
              <a:spcBef>
                <a:spcPts val="0"/>
              </a:spcBef>
              <a:buNone/>
              <a:defRPr sz="1200">
                <a:solidFill>
                  <a:schemeClr val="accent2"/>
                </a:solidFill>
              </a:defRPr>
            </a:lvl1pPr>
            <a:lvl2pPr marL="114300" indent="0">
              <a:spcBef>
                <a:spcPts val="0"/>
              </a:spcBef>
              <a:buNone/>
              <a:defRPr sz="1100">
                <a:solidFill>
                  <a:schemeClr val="accent1"/>
                </a:solidFill>
              </a:defRPr>
            </a:lvl2pPr>
            <a:lvl3pPr marL="228600" indent="0">
              <a:spcBef>
                <a:spcPts val="0"/>
              </a:spcBef>
              <a:buNone/>
              <a:defRPr sz="1100">
                <a:solidFill>
                  <a:schemeClr val="accent1"/>
                </a:solidFill>
              </a:defRPr>
            </a:lvl3pPr>
            <a:lvl4pPr marL="342900" indent="0">
              <a:spcBef>
                <a:spcPts val="0"/>
              </a:spcBef>
              <a:buNone/>
              <a:defRPr sz="1100">
                <a:solidFill>
                  <a:schemeClr val="accent1"/>
                </a:solidFill>
              </a:defRPr>
            </a:lvl4pPr>
            <a:lvl5pPr marL="457200" indent="0">
              <a:spcBef>
                <a:spcPts val="0"/>
              </a:spcBef>
              <a:buNone/>
              <a:defRPr sz="1100">
                <a:solidFill>
                  <a:schemeClr val="accent1"/>
                </a:solidFill>
              </a:defRPr>
            </a:lvl5pPr>
          </a:lstStyle>
          <a:p>
            <a:pPr lvl="0"/>
            <a:r>
              <a:rPr lang="en-US" dirty="0" smtClean="0"/>
              <a:t>Divider Subtitle – Arial 12pt Regular, Title Case</a:t>
            </a:r>
          </a:p>
        </p:txBody>
      </p:sp>
      <p:sp>
        <p:nvSpPr>
          <p:cNvPr id="7" name="Text Placeholder 6"/>
          <p:cNvSpPr>
            <a:spLocks noGrp="1"/>
          </p:cNvSpPr>
          <p:nvPr>
            <p:ph type="body" sz="quarter" idx="20" hasCustomPrompt="1"/>
          </p:nvPr>
        </p:nvSpPr>
        <p:spPr bwMode="gray">
          <a:xfrm>
            <a:off x="597556" y="3711659"/>
            <a:ext cx="2286000" cy="538609"/>
          </a:xfrm>
        </p:spPr>
        <p:txBody>
          <a:bodyPr/>
          <a:lstStyle>
            <a:lvl1pPr>
              <a:spcBef>
                <a:spcPts val="300"/>
              </a:spcBef>
              <a:defRPr sz="1000">
                <a:solidFill>
                  <a:schemeClr val="bg1"/>
                </a:solidFill>
              </a:defRPr>
            </a:lvl1pPr>
            <a:lvl2pPr>
              <a:spcBef>
                <a:spcPts val="300"/>
              </a:spcBef>
              <a:defRPr sz="800">
                <a:solidFill>
                  <a:schemeClr val="bg1"/>
                </a:solidFill>
              </a:defRPr>
            </a:lvl2pPr>
            <a:lvl3pPr>
              <a:spcBef>
                <a:spcPts val="300"/>
              </a:spcBef>
              <a:defRPr sz="800">
                <a:solidFill>
                  <a:schemeClr val="bg1"/>
                </a:solidFill>
              </a:defRPr>
            </a:lvl3pPr>
            <a:lvl4pPr>
              <a:spcBef>
                <a:spcPts val="300"/>
              </a:spcBef>
              <a:defRPr sz="800">
                <a:solidFill>
                  <a:schemeClr val="bg1"/>
                </a:solidFill>
              </a:defRPr>
            </a:lvl4pPr>
            <a:lvl5pPr>
              <a:spcBef>
                <a:spcPts val="300"/>
              </a:spcBef>
              <a:defRPr sz="800">
                <a:solidFill>
                  <a:schemeClr val="bg1"/>
                </a:solidFill>
              </a:defRPr>
            </a:lvl5pPr>
          </a:lstStyle>
          <a:p>
            <a:pPr lvl="0"/>
            <a:r>
              <a:rPr lang="en-US" dirty="0" smtClean="0"/>
              <a:t>Divider Bullet Placement (if needed)</a:t>
            </a:r>
          </a:p>
          <a:p>
            <a:pPr lvl="0"/>
            <a:r>
              <a:rPr lang="en-US" dirty="0" smtClean="0"/>
              <a:t>Divider Bullet Placement (if needed)</a:t>
            </a:r>
          </a:p>
          <a:p>
            <a:pPr lvl="0"/>
            <a:r>
              <a:rPr lang="en-US" dirty="0" smtClean="0"/>
              <a:t>Divider Bullet Placement (if needed)</a:t>
            </a:r>
          </a:p>
        </p:txBody>
      </p:sp>
      <p:sp>
        <p:nvSpPr>
          <p:cNvPr id="16" name="Text Placeholder 15"/>
          <p:cNvSpPr>
            <a:spLocks noGrp="1"/>
          </p:cNvSpPr>
          <p:nvPr>
            <p:ph type="body" sz="quarter" idx="21" hasCustomPrompt="1"/>
          </p:nvPr>
        </p:nvSpPr>
        <p:spPr bwMode="gray">
          <a:xfrm>
            <a:off x="4077912" y="3491875"/>
            <a:ext cx="1272143" cy="193899"/>
          </a:xfrm>
          <a:prstGeom prst="rect">
            <a:avLst/>
          </a:prstGeom>
          <a:solidFill>
            <a:schemeClr val="accent6"/>
          </a:solidFill>
          <a:ln cap="sq">
            <a:noFill/>
            <a:miter lim="800000"/>
          </a:ln>
        </p:spPr>
        <p:txBody>
          <a:bodyPr wrap="none" lIns="45720" tIns="27432" rIns="45720" bIns="27432">
            <a:spAutoFit/>
          </a:bodyPr>
          <a:lstStyle>
            <a:lvl1pPr marL="0" indent="0" algn="r">
              <a:spcBef>
                <a:spcPts val="0"/>
              </a:spcBef>
              <a:buNone/>
              <a:defRPr sz="900" cap="all" spc="0" baseline="0">
                <a:solidFill>
                  <a:schemeClr val="bg1"/>
                </a:solidFill>
                <a:latin typeface="+mj-lt"/>
              </a:defRPr>
            </a:lvl1pPr>
          </a:lstStyle>
          <a:p>
            <a:pPr lvl="0"/>
            <a:r>
              <a:rPr lang="en-US" dirty="0" smtClean="0"/>
              <a:t>Insert break type</a:t>
            </a:r>
          </a:p>
        </p:txBody>
      </p:sp>
      <p:sp>
        <p:nvSpPr>
          <p:cNvPr id="18" name="Text Placeholder 17"/>
          <p:cNvSpPr>
            <a:spLocks noGrp="1"/>
          </p:cNvSpPr>
          <p:nvPr>
            <p:ph type="body" sz="quarter" idx="22" hasCustomPrompt="1"/>
          </p:nvPr>
        </p:nvSpPr>
        <p:spPr bwMode="gray">
          <a:xfrm>
            <a:off x="5397502" y="3171239"/>
            <a:ext cx="685800" cy="1384995"/>
          </a:xfrm>
        </p:spPr>
        <p:txBody>
          <a:bodyPr/>
          <a:lstStyle>
            <a:lvl1pPr marL="0" indent="0" algn="r">
              <a:spcBef>
                <a:spcPts val="0"/>
              </a:spcBef>
              <a:buNone/>
              <a:defRPr sz="9000">
                <a:solidFill>
                  <a:schemeClr val="accent3"/>
                </a:solidFill>
                <a:latin typeface="+mj-lt"/>
              </a:defRPr>
            </a:lvl1pPr>
          </a:lstStyle>
          <a:p>
            <a:pPr lvl="0"/>
            <a:r>
              <a:rPr lang="en-US" dirty="0" smtClean="0"/>
              <a:t>#</a:t>
            </a:r>
            <a:endParaRPr lang="en-US" dirty="0"/>
          </a:p>
        </p:txBody>
      </p:sp>
      <p:sp>
        <p:nvSpPr>
          <p:cNvPr id="12" name="Slide Number Placeholder 2"/>
          <p:cNvSpPr txBox="1">
            <a:spLocks/>
          </p:cNvSpPr>
          <p:nvPr userDrawn="1"/>
        </p:nvSpPr>
        <p:spPr bwMode="gray">
          <a:xfrm>
            <a:off x="6086961" y="1"/>
            <a:ext cx="313839" cy="184256"/>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pPr/>
              <a:t>‹#›</a:t>
            </a:fld>
            <a:endParaRPr lang="en-US" dirty="0"/>
          </a:p>
        </p:txBody>
      </p:sp>
      <p:cxnSp>
        <p:nvCxnSpPr>
          <p:cNvPr id="11" name="Straight Connector 10"/>
          <p:cNvCxnSpPr/>
          <p:nvPr userDrawn="1"/>
        </p:nvCxnSpPr>
        <p:spPr bwMode="gray">
          <a:xfrm>
            <a:off x="595175" y="3486806"/>
            <a:ext cx="4754880" cy="0"/>
          </a:xfrm>
          <a:prstGeom prst="line">
            <a:avLst/>
          </a:prstGeom>
          <a:ln w="635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3" name="Text Placeholder 1"/>
          <p:cNvSpPr txBox="1">
            <a:spLocks/>
          </p:cNvSpPr>
          <p:nvPr userDrawn="1"/>
        </p:nvSpPr>
        <p:spPr bwMode="gray">
          <a:xfrm>
            <a:off x="6469576" y="3012083"/>
            <a:ext cx="1543781" cy="1774845"/>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smtClean="0">
                <a:solidFill>
                  <a:schemeClr val="bg1"/>
                </a:solidFill>
              </a:rPr>
              <a:t>What’s a Break Type?</a:t>
            </a:r>
          </a:p>
          <a:p>
            <a:pPr marL="0" indent="0">
              <a:spcBef>
                <a:spcPts val="300"/>
              </a:spcBef>
              <a:buFont typeface="+mj-lt"/>
              <a:buNone/>
            </a:pPr>
            <a:r>
              <a:rPr lang="en-US" sz="800" b="0" dirty="0" smtClean="0">
                <a:solidFill>
                  <a:schemeClr val="bg1"/>
                </a:solidFill>
              </a:rPr>
              <a:t>Break types</a:t>
            </a:r>
            <a:r>
              <a:rPr lang="en-US" sz="800" b="0" baseline="0" dirty="0" smtClean="0">
                <a:solidFill>
                  <a:schemeClr val="bg1"/>
                </a:solidFill>
              </a:rPr>
              <a:t> can be anything that you want to consider the section following the divider as:</a:t>
            </a:r>
          </a:p>
          <a:p>
            <a:pPr marL="117475" indent="-117475">
              <a:spcBef>
                <a:spcPts val="500"/>
              </a:spcBef>
              <a:buFont typeface="Arial" panose="020B0604020202020204" pitchFamily="34" charset="0"/>
              <a:buChar char="•"/>
            </a:pPr>
            <a:r>
              <a:rPr lang="en-US" sz="800" b="0" baseline="0" dirty="0" smtClean="0">
                <a:solidFill>
                  <a:schemeClr val="bg1"/>
                </a:solidFill>
              </a:rPr>
              <a:t>Section</a:t>
            </a:r>
          </a:p>
          <a:p>
            <a:pPr marL="117475" indent="-117475">
              <a:spcBef>
                <a:spcPts val="200"/>
              </a:spcBef>
              <a:buFont typeface="Arial" panose="020B0604020202020204" pitchFamily="34" charset="0"/>
              <a:buChar char="•"/>
            </a:pPr>
            <a:r>
              <a:rPr lang="en-US" sz="800" b="0" baseline="0" dirty="0" smtClean="0">
                <a:solidFill>
                  <a:schemeClr val="bg1"/>
                </a:solidFill>
              </a:rPr>
              <a:t>Chapter</a:t>
            </a:r>
          </a:p>
          <a:p>
            <a:pPr marL="117475" indent="-117475">
              <a:spcBef>
                <a:spcPts val="200"/>
              </a:spcBef>
              <a:buFont typeface="Arial" panose="020B0604020202020204" pitchFamily="34" charset="0"/>
              <a:buChar char="•"/>
            </a:pPr>
            <a:r>
              <a:rPr lang="en-US" sz="800" b="0" baseline="0" dirty="0" smtClean="0">
                <a:solidFill>
                  <a:schemeClr val="bg1"/>
                </a:solidFill>
              </a:rPr>
              <a:t>Essay</a:t>
            </a:r>
          </a:p>
          <a:p>
            <a:pPr marL="117475" indent="-117475">
              <a:spcBef>
                <a:spcPts val="200"/>
              </a:spcBef>
              <a:buFont typeface="Arial" panose="020B0604020202020204" pitchFamily="34" charset="0"/>
              <a:buChar char="•"/>
            </a:pPr>
            <a:r>
              <a:rPr lang="en-US" sz="800" b="0" baseline="0" dirty="0" smtClean="0">
                <a:solidFill>
                  <a:schemeClr val="bg1"/>
                </a:solidFill>
              </a:rPr>
              <a:t>Appendix</a:t>
            </a:r>
          </a:p>
          <a:p>
            <a:pPr marL="117475" indent="-117475">
              <a:spcBef>
                <a:spcPts val="200"/>
              </a:spcBef>
              <a:buFont typeface="Arial" panose="020B0604020202020204" pitchFamily="34" charset="0"/>
              <a:buChar char="•"/>
            </a:pPr>
            <a:r>
              <a:rPr lang="en-US" sz="800" b="0" baseline="0" dirty="0" smtClean="0">
                <a:solidFill>
                  <a:schemeClr val="bg1"/>
                </a:solidFill>
              </a:rPr>
              <a:t>Etc.</a:t>
            </a:r>
          </a:p>
          <a:p>
            <a:pPr marL="0" indent="0">
              <a:spcBef>
                <a:spcPts val="600"/>
              </a:spcBef>
              <a:buFont typeface="Arial" panose="020B0604020202020204" pitchFamily="34" charset="0"/>
              <a:buNone/>
            </a:pPr>
            <a:r>
              <a:rPr lang="en-US" sz="800" b="0" i="1" baseline="0" dirty="0" smtClean="0">
                <a:solidFill>
                  <a:schemeClr val="bg1"/>
                </a:solidFill>
              </a:rPr>
              <a:t>If not needed, you may delete the break type box.</a:t>
            </a:r>
            <a:endParaRPr lang="en-US" sz="800" b="0" i="1" dirty="0">
              <a:solidFill>
                <a:schemeClr val="bg1"/>
              </a:solidFill>
            </a:endParaRPr>
          </a:p>
        </p:txBody>
      </p:sp>
    </p:spTree>
    <p:extLst>
      <p:ext uri="{BB962C8B-B14F-4D97-AF65-F5344CB8AC3E}">
        <p14:creationId xmlns:p14="http://schemas.microsoft.com/office/powerpoint/2010/main" val="997562610"/>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370" userDrawn="1">
          <p15:clr>
            <a:srgbClr val="FBAE40"/>
          </p15:clr>
        </p15:guide>
        <p15:guide id="2" orient="horz" pos="1718">
          <p15:clr>
            <a:srgbClr val="FBAE40"/>
          </p15:clr>
        </p15:guide>
        <p15:guide id="3" orient="horz" pos="177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p:bg>
      <p:bgPr>
        <a:solidFill>
          <a:schemeClr val="bg1"/>
        </a:solidFill>
        <a:effectLst/>
      </p:bgPr>
    </p:bg>
    <p:spTree>
      <p:nvGrpSpPr>
        <p:cNvPr id="1" name=""/>
        <p:cNvGrpSpPr/>
        <p:nvPr/>
      </p:nvGrpSpPr>
      <p:grpSpPr>
        <a:xfrm>
          <a:off x="0" y="0"/>
          <a:ext cx="0" cy="0"/>
          <a:chOff x="0" y="0"/>
          <a:chExt cx="0" cy="0"/>
        </a:xfrm>
      </p:grpSpPr>
      <p:pic>
        <p:nvPicPr>
          <p:cNvPr id="20" name="Picture 19" descr="PPT_Onscreen_Banner.jpg"/>
          <p:cNvPicPr>
            <a:picLocks noChangeAspect="1"/>
          </p:cNvPicPr>
          <p:nvPr userDrawn="1"/>
        </p:nvPicPr>
        <p:blipFill>
          <a:blip r:embed="rId2" cstate="print"/>
          <a:stretch>
            <a:fillRect/>
          </a:stretch>
        </p:blipFill>
        <p:spPr bwMode="gray">
          <a:xfrm>
            <a:off x="0" y="0"/>
            <a:ext cx="6400800" cy="640080"/>
          </a:xfrm>
          <a:prstGeom prst="rect">
            <a:avLst/>
          </a:prstGeom>
        </p:spPr>
      </p:pic>
      <p:cxnSp>
        <p:nvCxnSpPr>
          <p:cNvPr id="21" name="Straight Connector 20"/>
          <p:cNvCxnSpPr/>
          <p:nvPr userDrawn="1"/>
        </p:nvCxnSpPr>
        <p:spPr bwMode="gray">
          <a:xfrm>
            <a:off x="0" y="666347"/>
            <a:ext cx="64008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hasCustomPrompt="1"/>
          </p:nvPr>
        </p:nvSpPr>
        <p:spPr bwMode="gray">
          <a:xfrm>
            <a:off x="320675" y="317903"/>
            <a:ext cx="5759450" cy="276999"/>
          </a:xfrm>
        </p:spPr>
        <p:txBody>
          <a:bodyPr/>
          <a:lstStyle/>
          <a:p>
            <a:r>
              <a:rPr lang="en-US" dirty="0" smtClean="0"/>
              <a:t>Slide Title – Arial 18pt Bold, Use Title Case</a:t>
            </a:r>
          </a:p>
        </p:txBody>
      </p:sp>
      <p:sp>
        <p:nvSpPr>
          <p:cNvPr id="5"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smtClean="0"/>
              <a:t>Slide Subtitle – Arial 14pt Regular, Use Title Case</a:t>
            </a:r>
          </a:p>
        </p:txBody>
      </p:sp>
      <p:sp>
        <p:nvSpPr>
          <p:cNvPr id="11" name="Text Placeholder 4"/>
          <p:cNvSpPr>
            <a:spLocks noGrp="1"/>
          </p:cNvSpPr>
          <p:nvPr>
            <p:ph type="body" sz="quarter" idx="26" hasCustomPrompt="1"/>
          </p:nvPr>
        </p:nvSpPr>
        <p:spPr bwMode="gray">
          <a:xfrm>
            <a:off x="320675" y="45947"/>
            <a:ext cx="2926080" cy="138499"/>
          </a:xfrm>
        </p:spPr>
        <p:txBody>
          <a:bodyPr/>
          <a:lstStyle>
            <a:lvl1pPr marL="0" indent="0">
              <a:spcBef>
                <a:spcPts val="0"/>
              </a:spcBef>
              <a:buNone/>
              <a:defRPr sz="90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smtClean="0"/>
              <a:t>Top Kicker – Arial 9pt Regular, Use Title Case</a:t>
            </a:r>
          </a:p>
        </p:txBody>
      </p:sp>
      <p:sp>
        <p:nvSpPr>
          <p:cNvPr id="7" name="Text Placeholder 6"/>
          <p:cNvSpPr>
            <a:spLocks noGrp="1"/>
          </p:cNvSpPr>
          <p:nvPr>
            <p:ph type="body" sz="quarter" idx="27" hasCustomPrompt="1"/>
          </p:nvPr>
        </p:nvSpPr>
        <p:spPr bwMode="gray">
          <a:xfrm>
            <a:off x="4389120" y="4619012"/>
            <a:ext cx="2011680" cy="181588"/>
          </a:xfrm>
        </p:spPr>
        <p:txBody>
          <a:bodyPr rIns="45720" bIns="27432" anchor="b" anchorCtr="0"/>
          <a:lstStyle>
            <a:lvl1pPr marL="0" indent="0">
              <a:spcBef>
                <a:spcPts val="0"/>
              </a:spcBef>
              <a:buNone/>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smtClean="0"/>
              <a:t>Source: Click to add source. Use a single space after “Source:” and a period at the end of the source. Stretch the box to the left as needed.</a:t>
            </a:r>
          </a:p>
        </p:txBody>
      </p:sp>
      <p:sp>
        <p:nvSpPr>
          <p:cNvPr id="14" name="Text Placeholder 6"/>
          <p:cNvSpPr>
            <a:spLocks noGrp="1"/>
          </p:cNvSpPr>
          <p:nvPr>
            <p:ph type="body" sz="quarter" idx="28"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smtClean="0"/>
              <a:t>Click to add footnote. Numbers appear automatically (no additional space or tab needed). Use a period at the end of each footnote. Stretch the box to the right as needed.</a:t>
            </a:r>
          </a:p>
        </p:txBody>
      </p:sp>
      <p:sp>
        <p:nvSpPr>
          <p:cNvPr id="10" name="Slide Number Placeholder 2"/>
          <p:cNvSpPr txBox="1">
            <a:spLocks/>
          </p:cNvSpPr>
          <p:nvPr userDrawn="1"/>
        </p:nvSpPr>
        <p:spPr bwMode="gray">
          <a:xfrm>
            <a:off x="6086961" y="1"/>
            <a:ext cx="313839" cy="184256"/>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pPr/>
              <a:t>‹#›</a:t>
            </a:fld>
            <a:endParaRPr lang="en-US" dirty="0"/>
          </a:p>
        </p:txBody>
      </p:sp>
    </p:spTree>
    <p:extLst>
      <p:ext uri="{BB962C8B-B14F-4D97-AF65-F5344CB8AC3E}">
        <p14:creationId xmlns:p14="http://schemas.microsoft.com/office/powerpoint/2010/main" val="2553152389"/>
      </p:ext>
    </p:extLst>
  </p:cSld>
  <p:clrMapOvr>
    <a:masterClrMapping/>
  </p:clrMapOvr>
  <p:extLst mod="1">
    <p:ext uri="{DCECCB84-F9BA-43D5-87BE-67443E8EF086}">
      <p15:sldGuideLst xmlns:p15="http://schemas.microsoft.com/office/powerpoint/2012/main" xmlns=""/>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idden Slide (Remember to Right Click and Hide It)">
    <p:bg bwMode="gray">
      <p:bgRef idx="1001">
        <a:schemeClr val="bg2"/>
      </p:bgRef>
    </p:bg>
    <p:spTree>
      <p:nvGrpSpPr>
        <p:cNvPr id="1" name=""/>
        <p:cNvGrpSpPr/>
        <p:nvPr/>
      </p:nvGrpSpPr>
      <p:grpSpPr>
        <a:xfrm>
          <a:off x="0" y="0"/>
          <a:ext cx="0" cy="0"/>
          <a:chOff x="0" y="0"/>
          <a:chExt cx="0" cy="0"/>
        </a:xfrm>
      </p:grpSpPr>
      <p:sp>
        <p:nvSpPr>
          <p:cNvPr id="8" name="Rectangle 7"/>
          <p:cNvSpPr/>
          <p:nvPr userDrawn="1"/>
        </p:nvSpPr>
        <p:spPr bwMode="gray">
          <a:xfrm>
            <a:off x="0" y="597694"/>
            <a:ext cx="6400800" cy="97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 name="Picture 11" descr="PPT_Onscreen_Banner.jpg"/>
          <p:cNvPicPr>
            <a:picLocks noChangeAspect="1"/>
          </p:cNvPicPr>
          <p:nvPr userDrawn="1"/>
        </p:nvPicPr>
        <p:blipFill>
          <a:blip r:embed="rId2" cstate="print"/>
          <a:stretch>
            <a:fillRect/>
          </a:stretch>
        </p:blipFill>
        <p:spPr bwMode="gray">
          <a:xfrm>
            <a:off x="0" y="0"/>
            <a:ext cx="6400800" cy="640080"/>
          </a:xfrm>
          <a:prstGeom prst="rect">
            <a:avLst/>
          </a:prstGeom>
        </p:spPr>
      </p:pic>
      <p:cxnSp>
        <p:nvCxnSpPr>
          <p:cNvPr id="13" name="Straight Connector 12"/>
          <p:cNvCxnSpPr/>
          <p:nvPr userDrawn="1"/>
        </p:nvCxnSpPr>
        <p:spPr bwMode="gray">
          <a:xfrm>
            <a:off x="0" y="666347"/>
            <a:ext cx="64008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Title 2"/>
          <p:cNvSpPr>
            <a:spLocks noGrp="1"/>
          </p:cNvSpPr>
          <p:nvPr>
            <p:ph type="title" hasCustomPrompt="1"/>
          </p:nvPr>
        </p:nvSpPr>
        <p:spPr bwMode="gray">
          <a:xfrm>
            <a:off x="320675" y="317903"/>
            <a:ext cx="5759450" cy="276999"/>
          </a:xfrm>
        </p:spPr>
        <p:txBody>
          <a:bodyPr/>
          <a:lstStyle/>
          <a:p>
            <a:r>
              <a:rPr lang="en-US" dirty="0" smtClean="0"/>
              <a:t>Slide Title – Arial 18pt Bold, Use Title Case</a:t>
            </a:r>
          </a:p>
        </p:txBody>
      </p:sp>
      <p:sp>
        <p:nvSpPr>
          <p:cNvPr id="7"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smtClean="0"/>
              <a:t>Slide Subtitle – Arial 14pt Regular, Use Title Case</a:t>
            </a:r>
          </a:p>
        </p:txBody>
      </p:sp>
      <p:sp>
        <p:nvSpPr>
          <p:cNvPr id="9" name="Text Placeholder 4"/>
          <p:cNvSpPr>
            <a:spLocks noGrp="1"/>
          </p:cNvSpPr>
          <p:nvPr>
            <p:ph type="body" sz="quarter" idx="26" hasCustomPrompt="1"/>
          </p:nvPr>
        </p:nvSpPr>
        <p:spPr bwMode="gray">
          <a:xfrm>
            <a:off x="320675" y="45947"/>
            <a:ext cx="2926080" cy="138499"/>
          </a:xfrm>
        </p:spPr>
        <p:txBody>
          <a:bodyPr/>
          <a:lstStyle>
            <a:lvl1pPr marL="0" indent="0">
              <a:spcBef>
                <a:spcPts val="0"/>
              </a:spcBef>
              <a:buNone/>
              <a:defRPr sz="90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smtClean="0"/>
              <a:t>Top Kicker – Arial 9pt Regular, Use Title Case</a:t>
            </a:r>
          </a:p>
        </p:txBody>
      </p:sp>
      <p:sp>
        <p:nvSpPr>
          <p:cNvPr id="10" name="Text Placeholder 6"/>
          <p:cNvSpPr>
            <a:spLocks noGrp="1"/>
          </p:cNvSpPr>
          <p:nvPr>
            <p:ph type="body" sz="quarter" idx="27" hasCustomPrompt="1"/>
          </p:nvPr>
        </p:nvSpPr>
        <p:spPr bwMode="gray">
          <a:xfrm>
            <a:off x="4389120" y="4619012"/>
            <a:ext cx="2011680" cy="181588"/>
          </a:xfrm>
        </p:spPr>
        <p:txBody>
          <a:bodyPr rIns="45720" bIns="27432" anchor="b" anchorCtr="0"/>
          <a:lstStyle>
            <a:lvl1pPr marL="0" indent="0">
              <a:spcBef>
                <a:spcPts val="0"/>
              </a:spcBef>
              <a:buNone/>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smtClean="0"/>
              <a:t>Source: Click to add source. Use a single space after “Source:” and a period at the end of the source. Stretch the box to the left as needed.</a:t>
            </a:r>
          </a:p>
        </p:txBody>
      </p:sp>
      <p:sp>
        <p:nvSpPr>
          <p:cNvPr id="11" name="Text Placeholder 6"/>
          <p:cNvSpPr>
            <a:spLocks noGrp="1"/>
          </p:cNvSpPr>
          <p:nvPr>
            <p:ph type="body" sz="quarter" idx="28"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smtClean="0"/>
              <a:t>Click to add footnote. Numbers appear automatically (no additional space or tab needed). Use a period at the end of each footnote. Stretch the box to the right as needed.</a:t>
            </a:r>
          </a:p>
        </p:txBody>
      </p:sp>
      <p:sp>
        <p:nvSpPr>
          <p:cNvPr id="15" name="Slide Number Placeholder 2"/>
          <p:cNvSpPr txBox="1">
            <a:spLocks/>
          </p:cNvSpPr>
          <p:nvPr userDrawn="1"/>
        </p:nvSpPr>
        <p:spPr bwMode="gray">
          <a:xfrm>
            <a:off x="6086961" y="1"/>
            <a:ext cx="313839" cy="184256"/>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pPr/>
              <a:t>‹#›</a:t>
            </a:fld>
            <a:endParaRPr lang="en-US" dirty="0"/>
          </a:p>
        </p:txBody>
      </p:sp>
    </p:spTree>
    <p:extLst>
      <p:ext uri="{BB962C8B-B14F-4D97-AF65-F5344CB8AC3E}">
        <p14:creationId xmlns:p14="http://schemas.microsoft.com/office/powerpoint/2010/main" val="341015803"/>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pact Slide">
    <p:bg bwMode="gray">
      <p:bgPr>
        <a:solidFill>
          <a:schemeClr val="accent4"/>
        </a:solidFill>
        <a:effectLst/>
      </p:bgPr>
    </p:bg>
    <p:spTree>
      <p:nvGrpSpPr>
        <p:cNvPr id="1" name=""/>
        <p:cNvGrpSpPr/>
        <p:nvPr/>
      </p:nvGrpSpPr>
      <p:grpSpPr>
        <a:xfrm>
          <a:off x="0" y="0"/>
          <a:ext cx="0" cy="0"/>
          <a:chOff x="0" y="0"/>
          <a:chExt cx="0" cy="0"/>
        </a:xfrm>
      </p:grpSpPr>
      <p:sp>
        <p:nvSpPr>
          <p:cNvPr id="10" name="Title 2"/>
          <p:cNvSpPr>
            <a:spLocks noGrp="1"/>
          </p:cNvSpPr>
          <p:nvPr>
            <p:ph type="title" hasCustomPrompt="1"/>
          </p:nvPr>
        </p:nvSpPr>
        <p:spPr bwMode="gray">
          <a:xfrm>
            <a:off x="320675" y="317903"/>
            <a:ext cx="5759450" cy="276999"/>
          </a:xfrm>
        </p:spPr>
        <p:txBody>
          <a:bodyPr/>
          <a:lstStyle/>
          <a:p>
            <a:r>
              <a:rPr lang="en-US" dirty="0" smtClean="0"/>
              <a:t>Slide Title – Arial 18pt Bold, Use Title Case</a:t>
            </a:r>
          </a:p>
        </p:txBody>
      </p:sp>
      <p:sp>
        <p:nvSpPr>
          <p:cNvPr id="12"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2"/>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smtClean="0"/>
              <a:t>Slide Subtitle – Arial 14pt Regular, Use Title Case</a:t>
            </a:r>
          </a:p>
        </p:txBody>
      </p:sp>
      <p:sp>
        <p:nvSpPr>
          <p:cNvPr id="13" name="Text Placeholder 4"/>
          <p:cNvSpPr>
            <a:spLocks noGrp="1"/>
          </p:cNvSpPr>
          <p:nvPr>
            <p:ph type="body" sz="quarter" idx="27" hasCustomPrompt="1"/>
          </p:nvPr>
        </p:nvSpPr>
        <p:spPr bwMode="gray">
          <a:xfrm>
            <a:off x="955976" y="1760829"/>
            <a:ext cx="4488849" cy="1777410"/>
          </a:xfrm>
        </p:spPr>
        <p:txBody>
          <a:bodyPr/>
          <a:lstStyle>
            <a:lvl1pPr marL="0" indent="0">
              <a:lnSpc>
                <a:spcPct val="110000"/>
              </a:lnSpc>
              <a:spcBef>
                <a:spcPts val="1200"/>
              </a:spcBef>
              <a:buNone/>
              <a:defRPr sz="1500" baseline="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smtClean="0"/>
              <a:t>Use dark background slides sparingly as impact slides (ex: a single quote, statistic, or large image). See sample impact slides in the AB PPT On-screen Graphic and Layout Guide. Impact quote text – Arial 15pt Regular. Keep quote short and minimize slide titling. Be sure to incorporate the large quote graphic from the GLG.</a:t>
            </a:r>
          </a:p>
        </p:txBody>
      </p:sp>
      <p:sp>
        <p:nvSpPr>
          <p:cNvPr id="14" name="Text Placeholder 6"/>
          <p:cNvSpPr>
            <a:spLocks noGrp="1"/>
          </p:cNvSpPr>
          <p:nvPr>
            <p:ph type="body" sz="quarter" idx="28" hasCustomPrompt="1"/>
          </p:nvPr>
        </p:nvSpPr>
        <p:spPr bwMode="gray">
          <a:xfrm>
            <a:off x="4389120" y="4619012"/>
            <a:ext cx="2011680" cy="181588"/>
          </a:xfrm>
        </p:spPr>
        <p:txBody>
          <a:bodyPr rIns="45720" bIns="27432" anchor="b" anchorCtr="0"/>
          <a:lstStyle>
            <a:lvl1pPr marL="0" indent="0">
              <a:spcBef>
                <a:spcPts val="0"/>
              </a:spcBef>
              <a:buNone/>
              <a:defRPr sz="500">
                <a:solidFill>
                  <a:schemeClr val="accent1"/>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smtClean="0"/>
              <a:t>Source: Click to add source. Use a single space after “Source:” and a period at the end of the source. Stretch the box to the left as needed.</a:t>
            </a:r>
          </a:p>
        </p:txBody>
      </p:sp>
      <p:sp>
        <p:nvSpPr>
          <p:cNvPr id="9" name="Text Placeholder 6"/>
          <p:cNvSpPr>
            <a:spLocks noGrp="1"/>
          </p:cNvSpPr>
          <p:nvPr>
            <p:ph type="body" sz="quarter" idx="30"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solidFill>
                  <a:schemeClr val="accent1"/>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smtClean="0"/>
              <a:t>Click to add footnote. Numbers appear automatically (no additional space or tab needed). Use a period at the end of each footnote. Stretch the box to the right as needed.</a:t>
            </a:r>
          </a:p>
        </p:txBody>
      </p:sp>
      <p:sp>
        <p:nvSpPr>
          <p:cNvPr id="15" name="Slide Number Placeholder 2"/>
          <p:cNvSpPr txBox="1">
            <a:spLocks/>
          </p:cNvSpPr>
          <p:nvPr userDrawn="1"/>
        </p:nvSpPr>
        <p:spPr bwMode="gray">
          <a:xfrm>
            <a:off x="6086961" y="1"/>
            <a:ext cx="313839" cy="184256"/>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pPr/>
              <a:t>‹#›</a:t>
            </a:fld>
            <a:endParaRPr lang="en-US" dirty="0"/>
          </a:p>
        </p:txBody>
      </p:sp>
    </p:spTree>
    <p:extLst>
      <p:ext uri="{BB962C8B-B14F-4D97-AF65-F5344CB8AC3E}">
        <p14:creationId xmlns:p14="http://schemas.microsoft.com/office/powerpoint/2010/main" val="1592438710"/>
      </p:ext>
    </p:extLst>
  </p:cSld>
  <p:clrMapOvr>
    <a:masterClrMapping/>
  </p:clrMapOvr>
  <p:extLst mod="1">
    <p:ext uri="{DCECCB84-F9BA-43D5-87BE-67443E8EF086}">
      <p15:sldGuideLst xmlns:p15="http://schemas.microsoft.com/office/powerpoint/2012/main" xmlns=""/>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s://www.advisory.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3" name="Rectangle 2">
            <a:hlinkClick r:id="rId22"/>
          </p:cNvPr>
          <p:cNvSpPr/>
          <p:nvPr userDrawn="1"/>
        </p:nvSpPr>
        <p:spPr bwMode="gray">
          <a:xfrm>
            <a:off x="0" y="4621427"/>
            <a:ext cx="1834978" cy="179173"/>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7" name="TextBox 6"/>
          <p:cNvSpPr txBox="1"/>
          <p:nvPr/>
        </p:nvSpPr>
        <p:spPr bwMode="gray">
          <a:xfrm>
            <a:off x="-2" y="4695956"/>
            <a:ext cx="2103120" cy="104644"/>
          </a:xfrm>
          <a:prstGeom prst="rect">
            <a:avLst/>
          </a:prstGeom>
          <a:noFill/>
        </p:spPr>
        <p:txBody>
          <a:bodyPr wrap="square" lIns="45720" tIns="0" rIns="45720" bIns="27432" rtlCol="0" anchor="b" anchorCtr="0">
            <a:spAutoFit/>
          </a:bodyPr>
          <a:lstStyle/>
          <a:p>
            <a:pPr marL="0" marR="0" lvl="0" indent="0" algn="l" defTabSz="64008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chemeClr val="accent3"/>
                </a:solidFill>
                <a:effectLst/>
                <a:uLnTx/>
                <a:uFillTx/>
                <a:latin typeface="Arial" panose="020B0604020202020204" pitchFamily="34" charset="0"/>
                <a:ea typeface="+mn-ea"/>
                <a:cs typeface="+mn-cs"/>
              </a:rPr>
              <a:t>©</a:t>
            </a:r>
            <a:r>
              <a:rPr kumimoji="0" lang="en-US" sz="500" b="0" i="0" u="none" strike="noStrike" kern="1200" cap="none" spc="0" normalizeH="0" baseline="0" noProof="0" dirty="0" smtClean="0">
                <a:ln>
                  <a:noFill/>
                </a:ln>
                <a:solidFill>
                  <a:schemeClr val="accent3"/>
                </a:solidFill>
                <a:effectLst/>
                <a:uLnTx/>
                <a:uFillTx/>
                <a:latin typeface="+mn-lt"/>
                <a:ea typeface="+mn-ea"/>
                <a:cs typeface="+mn-cs"/>
              </a:rPr>
              <a:t>2017 Advisory Board </a:t>
            </a:r>
            <a:r>
              <a:rPr kumimoji="0" lang="en-US" sz="500" b="0" i="0" u="none" strike="noStrike" kern="1200" cap="none" spc="0" normalizeH="0" baseline="0" noProof="0" dirty="0" smtClean="0">
                <a:ln>
                  <a:noFill/>
                </a:ln>
                <a:solidFill>
                  <a:schemeClr val="accent3"/>
                </a:solidFill>
                <a:effectLst/>
                <a:uLnTx/>
                <a:uFillTx/>
                <a:latin typeface="Arial"/>
                <a:ea typeface="+mn-ea"/>
                <a:cs typeface="Arial"/>
              </a:rPr>
              <a:t>• All Rights Reserved </a:t>
            </a:r>
            <a:r>
              <a:rPr kumimoji="0" lang="en-US" sz="500" b="0" i="0" u="none" strike="noStrike" kern="1200" cap="none" spc="0" normalizeH="0" baseline="0" noProof="0" dirty="0" smtClean="0">
                <a:ln>
                  <a:noFill/>
                </a:ln>
                <a:solidFill>
                  <a:schemeClr val="accent3"/>
                </a:solidFill>
                <a:effectLst/>
                <a:uLnTx/>
                <a:uFillTx/>
                <a:latin typeface="+mn-lt"/>
                <a:ea typeface="+mn-ea"/>
                <a:cs typeface="+mn-cs"/>
              </a:rPr>
              <a:t>• </a:t>
            </a:r>
            <a:r>
              <a:rPr kumimoji="0" lang="en-US" sz="500" b="1" i="0" u="none" strike="noStrike" kern="1200" cap="none" spc="0" normalizeH="0" baseline="0" noProof="0" dirty="0" smtClean="0">
                <a:ln>
                  <a:noFill/>
                </a:ln>
                <a:solidFill>
                  <a:schemeClr val="accent3"/>
                </a:solidFill>
                <a:effectLst/>
                <a:uLnTx/>
                <a:uFillTx/>
                <a:latin typeface="+mn-lt"/>
                <a:ea typeface="+mn-ea"/>
                <a:cs typeface="+mn-cs"/>
              </a:rPr>
              <a:t>advisory.com</a:t>
            </a:r>
            <a:r>
              <a:rPr kumimoji="0" lang="en-US" sz="500" b="0" i="0" u="none" strike="noStrike" kern="1200" cap="none" spc="0" normalizeH="0" baseline="0" noProof="0" dirty="0" smtClean="0">
                <a:ln>
                  <a:noFill/>
                </a:ln>
                <a:solidFill>
                  <a:schemeClr val="accent3"/>
                </a:solidFill>
                <a:effectLst/>
                <a:uLnTx/>
                <a:uFillTx/>
                <a:latin typeface="+mn-lt"/>
                <a:ea typeface="+mn-ea"/>
                <a:cs typeface="+mn-cs"/>
              </a:rPr>
              <a:t> </a:t>
            </a:r>
            <a:r>
              <a:rPr kumimoji="0" lang="en-US" sz="500" b="0" i="0" u="none" strike="noStrike" kern="1200" cap="none" spc="0" normalizeH="0" baseline="0" noProof="0" dirty="0" smtClean="0">
                <a:ln>
                  <a:noFill/>
                </a:ln>
                <a:solidFill>
                  <a:schemeClr val="accent3"/>
                </a:solidFill>
                <a:effectLst/>
                <a:uLnTx/>
                <a:uFillTx/>
                <a:latin typeface="+mn-lt"/>
                <a:ea typeface="+mn-ea"/>
                <a:cs typeface="Arial"/>
              </a:rPr>
              <a:t>• 35946</a:t>
            </a:r>
            <a:endParaRPr kumimoji="0" lang="en-US" sz="500" b="0" i="0" u="none" strike="noStrike" kern="1200" cap="none" spc="0" normalizeH="0" baseline="0" noProof="0" dirty="0" smtClean="0">
              <a:ln>
                <a:noFill/>
              </a:ln>
              <a:solidFill>
                <a:schemeClr val="accent3"/>
              </a:solidFill>
              <a:effectLst/>
              <a:uLnTx/>
              <a:uFillTx/>
              <a:latin typeface="+mn-lt"/>
              <a:ea typeface="+mn-ea"/>
              <a:cs typeface="+mn-cs"/>
            </a:endParaRPr>
          </a:p>
        </p:txBody>
      </p:sp>
      <p:sp>
        <p:nvSpPr>
          <p:cNvPr id="16" name="Text Placeholder 1"/>
          <p:cNvSpPr>
            <a:spLocks noGrp="1"/>
          </p:cNvSpPr>
          <p:nvPr>
            <p:ph type="body" idx="1"/>
          </p:nvPr>
        </p:nvSpPr>
        <p:spPr bwMode="gray">
          <a:xfrm>
            <a:off x="2296483" y="1451323"/>
            <a:ext cx="1807834" cy="1897955"/>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laceholder 1"/>
          <p:cNvSpPr>
            <a:spLocks noGrp="1"/>
          </p:cNvSpPr>
          <p:nvPr>
            <p:ph type="title"/>
          </p:nvPr>
        </p:nvSpPr>
        <p:spPr bwMode="gray">
          <a:xfrm>
            <a:off x="320675" y="317903"/>
            <a:ext cx="5759450" cy="276999"/>
          </a:xfrm>
          <a:prstGeom prst="rect">
            <a:avLst/>
          </a:prstGeom>
        </p:spPr>
        <p:txBody>
          <a:bodyPr vert="horz" lIns="0" tIns="0" rIns="0" bIns="0" rtlCol="0" anchor="b" anchorCtr="0">
            <a:spAutoFit/>
          </a:bodyPr>
          <a:lstStyle/>
          <a:p>
            <a:r>
              <a:rPr lang="en-US" dirty="0" smtClean="0"/>
              <a:t>Slide Title – Arial 18pt Bold, Use Title Case</a:t>
            </a:r>
          </a:p>
        </p:txBody>
      </p:sp>
    </p:spTree>
    <p:extLst>
      <p:ext uri="{BB962C8B-B14F-4D97-AF65-F5344CB8AC3E}">
        <p14:creationId xmlns:p14="http://schemas.microsoft.com/office/powerpoint/2010/main" val="196734273"/>
      </p:ext>
    </p:extLst>
  </p:cSld>
  <p:clrMap bg1="lt1" tx1="dk1" bg2="lt2" tx2="dk2" accent1="accent1" accent2="accent2" accent3="accent3" accent4="accent4" accent5="accent5" accent6="accent6" hlink="hlink" folHlink="folHlink"/>
  <p:sldLayoutIdLst>
    <p:sldLayoutId id="2147483770" r:id="rId1"/>
    <p:sldLayoutId id="2147483791" r:id="rId2"/>
    <p:sldLayoutId id="2147483795" r:id="rId3"/>
    <p:sldLayoutId id="2147483773" r:id="rId4"/>
    <p:sldLayoutId id="2147483793" r:id="rId5"/>
    <p:sldLayoutId id="2147483794" r:id="rId6"/>
    <p:sldLayoutId id="2147483776" r:id="rId7"/>
    <p:sldLayoutId id="2147483777" r:id="rId8"/>
    <p:sldLayoutId id="2147483778" r:id="rId9"/>
    <p:sldLayoutId id="2147483780" r:id="rId10"/>
    <p:sldLayoutId id="2147483781" r:id="rId11"/>
    <p:sldLayoutId id="2147483782" r:id="rId12"/>
    <p:sldLayoutId id="2147483783" r:id="rId13"/>
    <p:sldLayoutId id="2147483784" r:id="rId14"/>
    <p:sldLayoutId id="2147483785" r:id="rId15"/>
    <p:sldLayoutId id="2147483786" r:id="rId16"/>
    <p:sldLayoutId id="2147483787" r:id="rId17"/>
    <p:sldLayoutId id="2147483788" r:id="rId18"/>
    <p:sldLayoutId id="2147483789" r:id="rId19"/>
    <p:sldLayoutId id="2147483790" r:id="rId20"/>
  </p:sldLayoutIdLst>
  <p:timing>
    <p:tnLst>
      <p:par>
        <p:cTn id="1" dur="indefinite" restart="never" nodeType="tmRoot"/>
      </p:par>
    </p:tnLst>
  </p:timing>
  <p:hf hdr="0" ftr="0" dt="0"/>
  <p:txStyles>
    <p:titleStyle>
      <a:lvl1pPr algn="l" defTabSz="640080" rtl="0" eaLnBrk="1" latinLnBrk="0" hangingPunct="1">
        <a:spcBef>
          <a:spcPct val="0"/>
        </a:spcBef>
        <a:buNone/>
        <a:defRPr sz="1800" b="1" kern="1200">
          <a:solidFill>
            <a:schemeClr val="bg1"/>
          </a:solidFill>
          <a:latin typeface="+mj-lt"/>
          <a:ea typeface="+mj-ea"/>
          <a:cs typeface="+mj-cs"/>
        </a:defRPr>
      </a:lvl1pPr>
    </p:titleStyle>
    <p:body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p:bodyStyle>
    <p:otherStyle>
      <a:defPPr>
        <a:defRPr lang="en-US"/>
      </a:defPPr>
      <a:lvl1pPr marL="0" algn="l" defTabSz="640080" rtl="0" eaLnBrk="1" latinLnBrk="0" hangingPunct="1">
        <a:spcBef>
          <a:spcPts val="300"/>
        </a:spcBef>
        <a:defRPr sz="900" kern="1200">
          <a:solidFill>
            <a:schemeClr val="tx1"/>
          </a:solidFill>
          <a:latin typeface="+mn-lt"/>
          <a:ea typeface="+mn-ea"/>
          <a:cs typeface="+mn-cs"/>
        </a:defRPr>
      </a:lvl1pPr>
      <a:lvl2pPr marL="114300" indent="-114300" algn="l" defTabSz="640080" rtl="0" eaLnBrk="1" latinLnBrk="0" hangingPunct="1">
        <a:spcBef>
          <a:spcPts val="300"/>
        </a:spcBef>
        <a:buSzPct val="100000"/>
        <a:buFont typeface="Arial" panose="020B0604020202020204" pitchFamily="34" charset="0"/>
        <a:buChar char="•"/>
        <a:defRPr sz="900" kern="1200">
          <a:solidFill>
            <a:schemeClr val="tx1"/>
          </a:solidFill>
          <a:latin typeface="+mn-lt"/>
          <a:ea typeface="+mn-ea"/>
          <a:cs typeface="+mn-cs"/>
        </a:defRPr>
      </a:lvl2pPr>
      <a:lvl3pPr marL="228600" indent="-114300" algn="l" defTabSz="640080" rtl="0" eaLnBrk="1" latinLnBrk="0" hangingPunct="1">
        <a:spcBef>
          <a:spcPts val="300"/>
        </a:spcBef>
        <a:buSzPct val="100000"/>
        <a:buFont typeface="Arial" panose="020B0604030504040204" pitchFamily="34" charset="0"/>
        <a:buChar char="–"/>
        <a:defRPr sz="900" kern="1200">
          <a:solidFill>
            <a:schemeClr val="tx1"/>
          </a:solidFill>
          <a:latin typeface="+mn-lt"/>
          <a:ea typeface="+mn-ea"/>
          <a:cs typeface="+mn-cs"/>
        </a:defRPr>
      </a:lvl3pPr>
      <a:lvl4pPr marL="342900" indent="-114300" algn="l" defTabSz="640080" rtl="0" eaLnBrk="1" latinLnBrk="0" hangingPunct="1">
        <a:spcBef>
          <a:spcPts val="300"/>
        </a:spcBef>
        <a:buSzPct val="100000"/>
        <a:buFont typeface="Arial" panose="020B0604020202020204" pitchFamily="34" charset="0"/>
        <a:buChar char="•"/>
        <a:defRPr sz="900" kern="1200">
          <a:solidFill>
            <a:schemeClr val="tx1"/>
          </a:solidFill>
          <a:latin typeface="+mn-lt"/>
          <a:ea typeface="+mn-ea"/>
          <a:cs typeface="+mn-cs"/>
        </a:defRPr>
      </a:lvl4pPr>
      <a:lvl5pPr marL="457200" indent="-114300" algn="l" defTabSz="640080" rtl="0" eaLnBrk="1" latinLnBrk="0" hangingPunct="1">
        <a:spcBef>
          <a:spcPts val="300"/>
        </a:spcBef>
        <a:buSzPct val="100000"/>
        <a:buFont typeface="Arial" panose="020B0604030504040204" pitchFamily="34" charset="0"/>
        <a:buChar char="–"/>
        <a:defRPr sz="900" kern="1200">
          <a:solidFill>
            <a:schemeClr val="tx1"/>
          </a:solidFill>
          <a:latin typeface="+mn-lt"/>
          <a:ea typeface="+mn-ea"/>
          <a:cs typeface="+mn-cs"/>
        </a:defRPr>
      </a:lvl5pPr>
      <a:lvl6pPr marL="571500" indent="-114300" algn="l" defTabSz="640080" rtl="0" eaLnBrk="1" latinLnBrk="0" hangingPunct="1">
        <a:spcBef>
          <a:spcPts val="300"/>
        </a:spcBef>
        <a:buSzPct val="100000"/>
        <a:buFont typeface="Arial" panose="020B0604020202020204" pitchFamily="34" charset="0"/>
        <a:buChar char="•"/>
        <a:defRPr sz="900" kern="1200">
          <a:solidFill>
            <a:schemeClr val="tx1"/>
          </a:solidFill>
          <a:latin typeface="+mn-lt"/>
          <a:ea typeface="+mn-ea"/>
          <a:cs typeface="+mn-cs"/>
        </a:defRPr>
      </a:lvl6pPr>
      <a:lvl7pPr marL="685800" indent="-114300" algn="l" defTabSz="640080" rtl="0" eaLnBrk="1" latinLnBrk="0" hangingPunct="1">
        <a:spcBef>
          <a:spcPts val="300"/>
        </a:spcBef>
        <a:buSzPct val="100000"/>
        <a:buFont typeface="Arial" panose="020B0604030504040204" pitchFamily="34" charset="0"/>
        <a:buChar char="–"/>
        <a:defRPr sz="900" kern="1200">
          <a:solidFill>
            <a:schemeClr val="tx1"/>
          </a:solidFill>
          <a:latin typeface="+mn-lt"/>
          <a:ea typeface="+mn-ea"/>
          <a:cs typeface="+mn-cs"/>
        </a:defRPr>
      </a:lvl7pPr>
      <a:lvl8pPr marL="800100" indent="-114300" algn="l" defTabSz="640080" rtl="0" eaLnBrk="1" latinLnBrk="0" hangingPunct="1">
        <a:spcBef>
          <a:spcPts val="300"/>
        </a:spcBef>
        <a:buSzPct val="100000"/>
        <a:buFont typeface="Arial" panose="020B0604020202020204" pitchFamily="34" charset="0"/>
        <a:buChar char="•"/>
        <a:defRPr sz="900" kern="1200">
          <a:solidFill>
            <a:schemeClr val="tx1"/>
          </a:solidFill>
          <a:latin typeface="+mn-lt"/>
          <a:ea typeface="+mn-ea"/>
          <a:cs typeface="+mn-cs"/>
        </a:defRPr>
      </a:lvl8pPr>
      <a:lvl9pPr marL="914400" indent="-114300" algn="l" defTabSz="640080" rtl="0" eaLnBrk="1" latinLnBrk="0" hangingPunct="1">
        <a:spcBef>
          <a:spcPts val="300"/>
        </a:spcBef>
        <a:buSzPct val="100000"/>
        <a:buFont typeface="Arial" panose="020B0604030504040204" pitchFamily="34" charset="0"/>
        <a:buChar char="–"/>
        <a:defRPr sz="9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00" userDrawn="1">
          <p15:clr>
            <a:srgbClr val="C35EA4"/>
          </p15:clr>
        </p15:guide>
        <p15:guide id="2" pos="3832" userDrawn="1">
          <p15:clr>
            <a:srgbClr val="C35EA4"/>
          </p15:clr>
        </p15:guide>
        <p15:guide id="3" orient="horz" pos="2838" userDrawn="1">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8.pn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hyperlink" Target="https://data.cms.gov/ACO/Medicare-Shared-Savings-Program-Accountable-Care-O/yuq5-65xt" TargetMode="External"/><Relationship Id="rId5" Type="http://schemas.openxmlformats.org/officeDocument/2006/relationships/image" Target="../media/image14.png"/><Relationship Id="rId10" Type="http://schemas.openxmlformats.org/officeDocument/2006/relationships/hyperlink" Target="http://www.cms.gov/" TargetMode="External"/><Relationship Id="rId4" Type="http://schemas.openxmlformats.org/officeDocument/2006/relationships/image" Target="../media/image9.png"/><Relationship Id="rId9" Type="http://schemas.openxmlformats.org/officeDocument/2006/relationships/hyperlink" Target="https://naacos.com/pdf/RevisedSummaryACO-ComparisonChart021916v2.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12.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qpp.cms.gov/docs/QPP_Advanced_APMs_in_2017.pdf"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2.png"/><Relationship Id="rId7"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11.png"/><Relationship Id="rId4" Type="http://schemas.openxmlformats.org/officeDocument/2006/relationships/image" Target="../media/image33.png"/><Relationship Id="rId9"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hyperlink" Target="https://www.newswire.com/news/black-book-identifies-10-top-macra-trends-challenging-providers-with-19404157"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www.prnewswire.com/news-releases/survey-physician-groups-accelerate-adoption-of-medicares-chronic-care-management-program-while-macra-awareness-remains-relatively-low-300470008.html"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47.png"/><Relationship Id="rId4" Type="http://schemas.openxmlformats.org/officeDocument/2006/relationships/image" Target="../media/image4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0.png"/><Relationship Id="rId7" Type="http://schemas.openxmlformats.org/officeDocument/2006/relationships/image" Target="../media/image53.png"/><Relationship Id="rId12" Type="http://schemas.openxmlformats.org/officeDocument/2006/relationships/image" Target="../media/image57.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52.png"/><Relationship Id="rId11" Type="http://schemas.openxmlformats.org/officeDocument/2006/relationships/image" Target="../media/image8.png"/><Relationship Id="rId5" Type="http://schemas.openxmlformats.org/officeDocument/2006/relationships/image" Target="../media/image12.png"/><Relationship Id="rId10" Type="http://schemas.openxmlformats.org/officeDocument/2006/relationships/image" Target="../media/image56.png"/><Relationship Id="rId4" Type="http://schemas.openxmlformats.org/officeDocument/2006/relationships/image" Target="../media/image51.png"/><Relationship Id="rId9" Type="http://schemas.openxmlformats.org/officeDocument/2006/relationships/image" Target="../media/image55.png"/></Relationships>
</file>

<file path=ppt/slides/_rels/slide39.xml.rels><?xml version="1.0" encoding="UTF-8" standalone="yes"?>
<Relationships xmlns="http://schemas.openxmlformats.org/package/2006/relationships"><Relationship Id="rId3" Type="http://schemas.openxmlformats.org/officeDocument/2006/relationships/hyperlink" Target="mailto:levinthn@advisory.com"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59.jpeg"/><Relationship Id="rId5" Type="http://schemas.openxmlformats.org/officeDocument/2006/relationships/image" Target="../media/image58.png"/><Relationship Id="rId4" Type="http://schemas.openxmlformats.org/officeDocument/2006/relationships/hyperlink" Target="https://www.advisory.com/research/health-care-it-advisor/it-forefront"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federalregister.gov/d/2017-24067"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49.png"/><Relationship Id="rId4" Type="http://schemas.openxmlformats.org/officeDocument/2006/relationships/image" Target="../media/image6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64.wmf"/></Relationships>
</file>

<file path=ppt/slides/_rels/slide4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hyperlink" Target="https://www.cms.gov/Medicare/Medicare-Fee-for-Service-Payment/PhysicianFeedbackProgram/Obtain-2013-QRUR.html"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https://qpp.cms.gov/docs/QPP_APMs_and_Improvement_Activities.pdf" TargetMode="External"/><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hyperlink" Target="https://qpp.cms.gov/docs/QPP_APMs_and_Improvement_Activities.pdf" TargetMode="External"/><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6.png"/><Relationship Id="rId4" Type="http://schemas.openxmlformats.org/officeDocument/2006/relationships/image" Target="../media/image12.png"/></Relationships>
</file>

<file path=ppt/slides/_rels/slide56.xml.rels><?xml version="1.0" encoding="UTF-8" standalone="yes"?>
<Relationships xmlns="http://schemas.openxmlformats.org/package/2006/relationships"><Relationship Id="rId3" Type="http://schemas.openxmlformats.org/officeDocument/2006/relationships/hyperlink" Target="https://qpp.cms.gov/docs/QPP_APMs_and_Improvement_Activities.pdf" TargetMode="External"/><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6.png"/><Relationship Id="rId4" Type="http://schemas.openxmlformats.org/officeDocument/2006/relationships/image" Target="../media/image12.png"/></Relationships>
</file>

<file path=ppt/slides/_rels/slide57.xml.rels><?xml version="1.0" encoding="UTF-8" standalone="yes"?>
<Relationships xmlns="http://schemas.openxmlformats.org/package/2006/relationships"><Relationship Id="rId3" Type="http://schemas.openxmlformats.org/officeDocument/2006/relationships/hyperlink" Target="https://qpp.cms.gov/docs/QPP_APMs_and_Improvement_Activities.pdf" TargetMode="External"/><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6.png"/><Relationship Id="rId4" Type="http://schemas.openxmlformats.org/officeDocument/2006/relationships/image" Target="../media/image1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21"/>
          </p:nvPr>
        </p:nvSpPr>
        <p:spPr bwMode="gray"/>
        <p:txBody>
          <a:bodyPr/>
          <a:lstStyle/>
          <a:p>
            <a:r>
              <a:rPr lang="en-US" dirty="0" smtClean="0"/>
              <a:t>Quality Reporting Roundtable</a:t>
            </a:r>
            <a:endParaRPr lang="en-US" dirty="0"/>
          </a:p>
        </p:txBody>
      </p:sp>
      <p:sp>
        <p:nvSpPr>
          <p:cNvPr id="5" name="Title 4"/>
          <p:cNvSpPr>
            <a:spLocks noGrp="1"/>
          </p:cNvSpPr>
          <p:nvPr>
            <p:ph type="title"/>
          </p:nvPr>
        </p:nvSpPr>
        <p:spPr>
          <a:xfrm>
            <a:off x="571498" y="1559404"/>
            <a:ext cx="3903065" cy="1107996"/>
          </a:xfrm>
        </p:spPr>
        <p:txBody>
          <a:bodyPr/>
          <a:lstStyle/>
          <a:p>
            <a:r>
              <a:rPr lang="en-US" dirty="0" smtClean="0"/>
              <a:t>2018 </a:t>
            </a:r>
            <a:r>
              <a:rPr lang="en-US" dirty="0"/>
              <a:t>MACRA Final Rule and Top Health IT Priorities</a:t>
            </a:r>
          </a:p>
        </p:txBody>
      </p:sp>
      <p:sp>
        <p:nvSpPr>
          <p:cNvPr id="9" name="Text Placeholder 1"/>
          <p:cNvSpPr txBox="1">
            <a:spLocks/>
          </p:cNvSpPr>
          <p:nvPr/>
        </p:nvSpPr>
        <p:spPr bwMode="gray">
          <a:xfrm>
            <a:off x="571501" y="3509503"/>
            <a:ext cx="1555880" cy="492443"/>
          </a:xfrm>
          <a:prstGeom prst="rect">
            <a:avLst/>
          </a:prstGeom>
        </p:spPr>
        <p:txBody>
          <a:bodyPr vert="horz" wrap="square" lIns="0" tIns="0" rIns="0" bIns="0" rtlCol="0">
            <a:spAutoFit/>
          </a:bodyPr>
          <a:lstStyle>
            <a:lvl1pPr marL="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1pPr>
            <a:lvl2pPr marL="1143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2pPr>
            <a:lvl3pPr marL="2286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3pPr>
            <a:lvl4pPr marL="3429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4pPr>
            <a:lvl5pPr marL="457200" indent="0" algn="l" defTabSz="640080" rtl="0" eaLnBrk="1" latinLnBrk="0" hangingPunct="1">
              <a:spcBef>
                <a:spcPts val="0"/>
              </a:spcBef>
              <a:buFont typeface="Arial" pitchFamily="34" charset="0"/>
              <a:buNone/>
              <a:defRPr sz="1200" kern="1200" baseline="0">
                <a:solidFill>
                  <a:schemeClr val="bg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900" b="1" dirty="0" smtClean="0"/>
              <a:t>Ye </a:t>
            </a:r>
            <a:r>
              <a:rPr lang="en-US" sz="900" b="1" dirty="0"/>
              <a:t>Hoffman, MS, CPHIMS</a:t>
            </a:r>
          </a:p>
          <a:p>
            <a:r>
              <a:rPr lang="en-US" sz="900" i="1" dirty="0" smtClean="0"/>
              <a:t>Consultant</a:t>
            </a:r>
          </a:p>
          <a:p>
            <a:pPr>
              <a:spcBef>
                <a:spcPts val="600"/>
              </a:spcBef>
            </a:pPr>
            <a:r>
              <a:rPr lang="en-US" sz="900" dirty="0" smtClean="0"/>
              <a:t>March 2018</a:t>
            </a:r>
            <a:endParaRPr lang="en-US" sz="900" dirty="0"/>
          </a:p>
        </p:txBody>
      </p:sp>
      <p:sp>
        <p:nvSpPr>
          <p:cNvPr id="2" name="Text Placeholder 1"/>
          <p:cNvSpPr>
            <a:spLocks noGrp="1"/>
          </p:cNvSpPr>
          <p:nvPr>
            <p:ph type="body" sz="quarter" idx="20"/>
          </p:nvPr>
        </p:nvSpPr>
        <p:spPr/>
        <p:txBody>
          <a:bodyPr/>
          <a:lstStyle/>
          <a:p>
            <a:endParaRPr lang="en-US"/>
          </a:p>
        </p:txBody>
      </p:sp>
    </p:spTree>
    <p:extLst>
      <p:ext uri="{BB962C8B-B14F-4D97-AF65-F5344CB8AC3E}">
        <p14:creationId xmlns:p14="http://schemas.microsoft.com/office/powerpoint/2010/main" val="8848042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hart 22"/>
          <p:cNvGraphicFramePr/>
          <p:nvPr>
            <p:extLst>
              <p:ext uri="{D42A27DB-BD31-4B8C-83A1-F6EECF244321}">
                <p14:modId xmlns:p14="http://schemas.microsoft.com/office/powerpoint/2010/main" val="2077193663"/>
              </p:ext>
            </p:extLst>
          </p:nvPr>
        </p:nvGraphicFramePr>
        <p:xfrm>
          <a:off x="3050616" y="1177256"/>
          <a:ext cx="3153567" cy="222109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smtClean="0"/>
              <a:t>Advanced APM Track Criteria Unchanged for 2018</a:t>
            </a:r>
            <a:endParaRPr lang="en-US" dirty="0"/>
          </a:p>
        </p:txBody>
      </p:sp>
      <p:sp>
        <p:nvSpPr>
          <p:cNvPr id="69" name="Text Placeholder 2"/>
          <p:cNvSpPr>
            <a:spLocks noGrp="1"/>
          </p:cNvSpPr>
          <p:nvPr>
            <p:ph type="body" sz="quarter" idx="25"/>
          </p:nvPr>
        </p:nvSpPr>
        <p:spPr/>
        <p:txBody>
          <a:bodyPr/>
          <a:lstStyle/>
          <a:p>
            <a:r>
              <a:rPr lang="en-US" smtClean="0"/>
              <a:t>New Policies for Forthcoming All-Payer Combination APM Track</a:t>
            </a:r>
            <a:endParaRPr lang="en-US" dirty="0"/>
          </a:p>
        </p:txBody>
      </p:sp>
      <p:sp>
        <p:nvSpPr>
          <p:cNvPr id="5" name="Text Placeholder 4"/>
          <p:cNvSpPr>
            <a:spLocks noGrp="1"/>
          </p:cNvSpPr>
          <p:nvPr>
            <p:ph type="body" sz="quarter" idx="27"/>
          </p:nvPr>
        </p:nvSpPr>
        <p:spPr>
          <a:xfrm>
            <a:off x="4864358" y="4674917"/>
            <a:ext cx="1536441" cy="125683"/>
          </a:xfrm>
        </p:spPr>
        <p:txBody>
          <a:bodyPr/>
          <a:lstStyle/>
          <a:p>
            <a:r>
              <a:rPr lang="en-US" smtClean="0"/>
              <a:t>Source: CMS; Advisory Board research and analysis. </a:t>
            </a:r>
            <a:endParaRPr lang="en-US" dirty="0"/>
          </a:p>
        </p:txBody>
      </p:sp>
      <p:sp>
        <p:nvSpPr>
          <p:cNvPr id="61" name="Text Placeholder 5"/>
          <p:cNvSpPr>
            <a:spLocks noGrp="1"/>
          </p:cNvSpPr>
          <p:nvPr>
            <p:ph type="body" sz="quarter" idx="28"/>
          </p:nvPr>
        </p:nvSpPr>
        <p:spPr>
          <a:xfrm>
            <a:off x="-1" y="4390123"/>
            <a:ext cx="5629469" cy="230832"/>
          </a:xfrm>
        </p:spPr>
        <p:txBody>
          <a:bodyPr/>
          <a:lstStyle/>
          <a:p>
            <a:r>
              <a:rPr lang="en-US" smtClean="0"/>
              <a:t>In all-payer combination option, Medicare Advanced APM volume threshold (i.e., 25% payments, 20% patients) must also be met, in combination with other-payer Advanced APM volumes.</a:t>
            </a:r>
          </a:p>
          <a:p>
            <a:r>
              <a:rPr lang="en-US" smtClean="0"/>
              <a:t>Add 8% revenue-based nominal amount standard for 2021 and 2022 payment years in addition to previously established 3% expenditures-based standard. </a:t>
            </a:r>
            <a:endParaRPr lang="en-US" dirty="0" smtClean="0"/>
          </a:p>
        </p:txBody>
      </p:sp>
      <p:sp>
        <p:nvSpPr>
          <p:cNvPr id="10" name="TextBox 9"/>
          <p:cNvSpPr txBox="1"/>
          <p:nvPr/>
        </p:nvSpPr>
        <p:spPr bwMode="gray">
          <a:xfrm>
            <a:off x="317778" y="1028960"/>
            <a:ext cx="1837055" cy="338554"/>
          </a:xfrm>
          <a:prstGeom prst="rect">
            <a:avLst/>
          </a:prstGeom>
          <a:noFill/>
        </p:spPr>
        <p:txBody>
          <a:bodyPr wrap="square" lIns="0" tIns="0" rIns="0" bIns="0" rtlCol="0">
            <a:spAutoFit/>
          </a:bodyPr>
          <a:lstStyle/>
          <a:p>
            <a:r>
              <a:rPr lang="en-US" sz="1100" b="1" dirty="0" smtClean="0">
                <a:solidFill>
                  <a:srgbClr val="333E48"/>
                </a:solidFill>
              </a:rPr>
              <a:t>Final </a:t>
            </a:r>
            <a:r>
              <a:rPr lang="en-US" sz="1100" b="1" dirty="0" smtClean="0"/>
              <a:t>Medicare </a:t>
            </a:r>
            <a:r>
              <a:rPr lang="en-US" sz="1100" b="1" dirty="0" smtClean="0">
                <a:solidFill>
                  <a:srgbClr val="333E48"/>
                </a:solidFill>
              </a:rPr>
              <a:t>Advanced</a:t>
            </a:r>
            <a:r>
              <a:rPr lang="en-US" sz="1100" b="1" i="1" dirty="0" smtClean="0">
                <a:solidFill>
                  <a:srgbClr val="333E48"/>
                </a:solidFill>
              </a:rPr>
              <a:t> </a:t>
            </a:r>
            <a:r>
              <a:rPr lang="en-US" sz="1100" b="1" dirty="0" smtClean="0">
                <a:solidFill>
                  <a:srgbClr val="333E48"/>
                </a:solidFill>
              </a:rPr>
              <a:t>APM Criteria</a:t>
            </a:r>
            <a:endParaRPr lang="en-US" b="1" baseline="30000" dirty="0">
              <a:solidFill>
                <a:srgbClr val="00B0F0"/>
              </a:solidFill>
            </a:endParaRPr>
          </a:p>
        </p:txBody>
      </p:sp>
      <p:pic>
        <p:nvPicPr>
          <p:cNvPr id="37" name="Picture 2" descr="C:\Users\teskek\Downloads\check_box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267" y="1562689"/>
            <a:ext cx="214321" cy="187889"/>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p:cNvSpPr txBox="1"/>
          <p:nvPr/>
        </p:nvSpPr>
        <p:spPr bwMode="gray">
          <a:xfrm>
            <a:off x="838281" y="1562689"/>
            <a:ext cx="1842724" cy="415498"/>
          </a:xfrm>
          <a:prstGeom prst="rect">
            <a:avLst/>
          </a:prstGeom>
          <a:noFill/>
        </p:spPr>
        <p:txBody>
          <a:bodyPr wrap="square" lIns="0" tIns="0" rIns="0" bIns="0" rtlCol="0">
            <a:spAutoFit/>
          </a:bodyPr>
          <a:lstStyle/>
          <a:p>
            <a:pPr>
              <a:spcBef>
                <a:spcPts val="500"/>
              </a:spcBef>
            </a:pPr>
            <a:r>
              <a:rPr lang="en-US" sz="900" dirty="0" smtClean="0"/>
              <a:t>Meet </a:t>
            </a:r>
            <a:r>
              <a:rPr lang="en-US" sz="900" dirty="0"/>
              <a:t>revenue-based standard (average of at least 8% of revenues </a:t>
            </a:r>
            <a:r>
              <a:rPr lang="en-US" sz="900" dirty="0" smtClean="0"/>
              <a:t>at risk </a:t>
            </a:r>
            <a:r>
              <a:rPr lang="en-US" sz="900" dirty="0"/>
              <a:t>for participating APMs</a:t>
            </a:r>
            <a:r>
              <a:rPr lang="en-US" sz="900" dirty="0" smtClean="0"/>
              <a:t>) or </a:t>
            </a:r>
          </a:p>
        </p:txBody>
      </p:sp>
      <p:sp>
        <p:nvSpPr>
          <p:cNvPr id="41" name="TextBox 40"/>
          <p:cNvSpPr txBox="1"/>
          <p:nvPr/>
        </p:nvSpPr>
        <p:spPr bwMode="gray">
          <a:xfrm>
            <a:off x="838280" y="2120864"/>
            <a:ext cx="1705574" cy="415498"/>
          </a:xfrm>
          <a:prstGeom prst="rect">
            <a:avLst/>
          </a:prstGeom>
          <a:noFill/>
        </p:spPr>
        <p:txBody>
          <a:bodyPr wrap="square" lIns="0" tIns="0" rIns="0" bIns="0" rtlCol="0">
            <a:spAutoFit/>
          </a:bodyPr>
          <a:lstStyle/>
          <a:p>
            <a:pPr>
              <a:spcBef>
                <a:spcPts val="500"/>
              </a:spcBef>
            </a:pPr>
            <a:r>
              <a:rPr lang="en-US" sz="900" dirty="0" smtClean="0"/>
              <a:t>Meet benchmark-based </a:t>
            </a:r>
            <a:r>
              <a:rPr lang="en-US" sz="900" dirty="0"/>
              <a:t>standard (maximum possible loss must be at least 3% of spending target) </a:t>
            </a:r>
          </a:p>
        </p:txBody>
      </p:sp>
      <p:sp>
        <p:nvSpPr>
          <p:cNvPr id="30" name="TextBox 29"/>
          <p:cNvSpPr txBox="1"/>
          <p:nvPr/>
        </p:nvSpPr>
        <p:spPr bwMode="gray">
          <a:xfrm>
            <a:off x="838280" y="2673626"/>
            <a:ext cx="1904560" cy="138499"/>
          </a:xfrm>
          <a:prstGeom prst="rect">
            <a:avLst/>
          </a:prstGeom>
          <a:noFill/>
        </p:spPr>
        <p:txBody>
          <a:bodyPr wrap="square" lIns="0" tIns="0" rIns="0" bIns="0" rtlCol="0">
            <a:spAutoFit/>
          </a:bodyPr>
          <a:lstStyle/>
          <a:p>
            <a:r>
              <a:rPr lang="en-US" sz="900" dirty="0" smtClean="0"/>
              <a:t>Certified EHR use</a:t>
            </a:r>
          </a:p>
        </p:txBody>
      </p:sp>
      <p:sp>
        <p:nvSpPr>
          <p:cNvPr id="35" name="TextBox 34"/>
          <p:cNvSpPr txBox="1"/>
          <p:nvPr/>
        </p:nvSpPr>
        <p:spPr bwMode="gray">
          <a:xfrm>
            <a:off x="838280" y="3009142"/>
            <a:ext cx="1904560" cy="276999"/>
          </a:xfrm>
          <a:prstGeom prst="rect">
            <a:avLst/>
          </a:prstGeom>
          <a:noFill/>
        </p:spPr>
        <p:txBody>
          <a:bodyPr wrap="square" lIns="0" tIns="0" rIns="0" bIns="0" rtlCol="0">
            <a:spAutoFit/>
          </a:bodyPr>
          <a:lstStyle/>
          <a:p>
            <a:r>
              <a:rPr lang="en-US" sz="900" dirty="0" smtClean="0"/>
              <a:t>Quality </a:t>
            </a:r>
            <a:r>
              <a:rPr lang="en-US" sz="900" dirty="0"/>
              <a:t>requirements </a:t>
            </a:r>
            <a:r>
              <a:rPr lang="en-US" sz="900" dirty="0" smtClean="0"/>
              <a:t/>
            </a:r>
            <a:br>
              <a:rPr lang="en-US" sz="900" dirty="0" smtClean="0"/>
            </a:br>
            <a:r>
              <a:rPr lang="en-US" sz="900" dirty="0" smtClean="0"/>
              <a:t>comparable </a:t>
            </a:r>
            <a:r>
              <a:rPr lang="en-US" sz="900" dirty="0"/>
              <a:t>to </a:t>
            </a:r>
            <a:r>
              <a:rPr lang="en-US" sz="900" dirty="0" smtClean="0"/>
              <a:t>MIPS</a:t>
            </a:r>
            <a:endParaRPr lang="en-US" sz="900" dirty="0"/>
          </a:p>
        </p:txBody>
      </p:sp>
      <p:cxnSp>
        <p:nvCxnSpPr>
          <p:cNvPr id="56" name="Straight Connector 55"/>
          <p:cNvCxnSpPr/>
          <p:nvPr/>
        </p:nvCxnSpPr>
        <p:spPr bwMode="gray">
          <a:xfrm flipV="1">
            <a:off x="2859505" y="1019207"/>
            <a:ext cx="0" cy="2266934"/>
          </a:xfrm>
          <a:prstGeom prst="line">
            <a:avLst/>
          </a:prstGeom>
          <a:noFill/>
          <a:ln w="12700" cap="rnd">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grpSp>
        <p:nvGrpSpPr>
          <p:cNvPr id="20" name="Group 19"/>
          <p:cNvGrpSpPr/>
          <p:nvPr/>
        </p:nvGrpSpPr>
        <p:grpSpPr>
          <a:xfrm>
            <a:off x="2697108" y="2027724"/>
            <a:ext cx="324794" cy="324792"/>
            <a:chOff x="2969148" y="2475175"/>
            <a:chExt cx="324794" cy="324792"/>
          </a:xfrm>
        </p:grpSpPr>
        <p:sp>
          <p:nvSpPr>
            <p:cNvPr id="59" name="Oval 58"/>
            <p:cNvSpPr/>
            <p:nvPr/>
          </p:nvSpPr>
          <p:spPr bwMode="gray">
            <a:xfrm>
              <a:off x="2969148" y="2475175"/>
              <a:ext cx="324794" cy="324792"/>
            </a:xfrm>
            <a:prstGeom prst="ellipse">
              <a:avLst/>
            </a:prstGeom>
            <a:solidFill>
              <a:schemeClr val="bg1"/>
            </a:solidFill>
            <a:ln w="12700" cap="rnd">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ight Arrow 59"/>
            <p:cNvSpPr/>
            <p:nvPr/>
          </p:nvSpPr>
          <p:spPr bwMode="gray">
            <a:xfrm>
              <a:off x="3045910" y="2546130"/>
              <a:ext cx="182880" cy="182880"/>
            </a:xfrm>
            <a:prstGeom prst="rightArrow">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smtClean="0">
                <a:solidFill>
                  <a:schemeClr val="bg2"/>
                </a:solidFill>
                <a:latin typeface="+mj-lt"/>
              </a:endParaRPr>
            </a:p>
          </p:txBody>
        </p:sp>
      </p:grpSp>
      <p:sp>
        <p:nvSpPr>
          <p:cNvPr id="6" name="Left Bracket 5"/>
          <p:cNvSpPr/>
          <p:nvPr/>
        </p:nvSpPr>
        <p:spPr bwMode="gray">
          <a:xfrm>
            <a:off x="501019" y="1516999"/>
            <a:ext cx="104496" cy="1019363"/>
          </a:xfrm>
          <a:prstGeom prst="leftBracket">
            <a:avLst>
              <a:gd name="adj" fmla="val 0"/>
            </a:avLst>
          </a:prstGeom>
          <a:ln>
            <a:headEnd type="none"/>
            <a:tailEnd type="none"/>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dirty="0"/>
          </a:p>
        </p:txBody>
      </p:sp>
      <p:sp>
        <p:nvSpPr>
          <p:cNvPr id="8" name="TextBox 7"/>
          <p:cNvSpPr txBox="1"/>
          <p:nvPr/>
        </p:nvSpPr>
        <p:spPr bwMode="gray">
          <a:xfrm rot="16200000">
            <a:off x="-209181" y="1965124"/>
            <a:ext cx="1177031" cy="123111"/>
          </a:xfrm>
          <a:prstGeom prst="rect">
            <a:avLst/>
          </a:prstGeom>
          <a:noFill/>
        </p:spPr>
        <p:txBody>
          <a:bodyPr wrap="square" lIns="0" tIns="0" rIns="0" bIns="0" rtlCol="0">
            <a:spAutoFit/>
          </a:bodyPr>
          <a:lstStyle/>
          <a:p>
            <a:pPr algn="ctr">
              <a:spcBef>
                <a:spcPts val="500"/>
              </a:spcBef>
            </a:pPr>
            <a:r>
              <a:rPr lang="en-US" sz="800" b="1" dirty="0" smtClean="0"/>
              <a:t>Financial Risk Criterion</a:t>
            </a:r>
          </a:p>
        </p:txBody>
      </p:sp>
      <p:sp>
        <p:nvSpPr>
          <p:cNvPr id="22" name="TextBox 21"/>
          <p:cNvSpPr txBox="1"/>
          <p:nvPr/>
        </p:nvSpPr>
        <p:spPr bwMode="gray">
          <a:xfrm>
            <a:off x="3221974" y="1047035"/>
            <a:ext cx="2722833" cy="338554"/>
          </a:xfrm>
          <a:prstGeom prst="rect">
            <a:avLst/>
          </a:prstGeom>
          <a:noFill/>
        </p:spPr>
        <p:txBody>
          <a:bodyPr wrap="square" lIns="0" tIns="0" rIns="0" bIns="0" rtlCol="0">
            <a:spAutoFit/>
          </a:bodyPr>
          <a:lstStyle/>
          <a:p>
            <a:r>
              <a:rPr lang="en-US" sz="1100" b="1" dirty="0" smtClean="0">
                <a:solidFill>
                  <a:srgbClr val="333E48"/>
                </a:solidFill>
              </a:rPr>
              <a:t>Required Payments or </a:t>
            </a:r>
            <a:r>
              <a:rPr lang="en-US" sz="1100" b="1" dirty="0">
                <a:solidFill>
                  <a:srgbClr val="333E48"/>
                </a:solidFill>
              </a:rPr>
              <a:t>Patients Thresholds Per </a:t>
            </a:r>
            <a:r>
              <a:rPr lang="en-US" sz="1100" b="1" dirty="0" smtClean="0">
                <a:solidFill>
                  <a:srgbClr val="333E48"/>
                </a:solidFill>
              </a:rPr>
              <a:t>Payment Year</a:t>
            </a:r>
            <a:endParaRPr lang="en-US" b="1" dirty="0">
              <a:solidFill>
                <a:srgbClr val="CF0A2C"/>
              </a:solidFill>
            </a:endParaRPr>
          </a:p>
        </p:txBody>
      </p:sp>
      <p:sp>
        <p:nvSpPr>
          <p:cNvPr id="24" name="Left Brace 23"/>
          <p:cNvSpPr/>
          <p:nvPr/>
        </p:nvSpPr>
        <p:spPr bwMode="gray">
          <a:xfrm rot="16200000">
            <a:off x="5089908" y="1721707"/>
            <a:ext cx="129375" cy="1792519"/>
          </a:xfrm>
          <a:prstGeom prst="leftBrace">
            <a:avLst>
              <a:gd name="adj1" fmla="val 0"/>
              <a:gd name="adj2" fmla="val 50000"/>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333E48"/>
              </a:solidFill>
            </a:endParaRPr>
          </a:p>
        </p:txBody>
      </p:sp>
      <p:sp>
        <p:nvSpPr>
          <p:cNvPr id="49" name="TextBox 48"/>
          <p:cNvSpPr txBox="1"/>
          <p:nvPr/>
        </p:nvSpPr>
        <p:spPr bwMode="gray">
          <a:xfrm>
            <a:off x="610802" y="3466871"/>
            <a:ext cx="4970482" cy="923251"/>
          </a:xfrm>
          <a:prstGeom prst="rect">
            <a:avLst/>
          </a:prstGeom>
          <a:solidFill>
            <a:schemeClr val="bg1"/>
          </a:solidFill>
          <a:ln w="9525">
            <a:solidFill>
              <a:schemeClr val="accent4"/>
            </a:solidFill>
          </a:ln>
        </p:spPr>
        <p:txBody>
          <a:bodyPr wrap="square" lIns="182880" tIns="274320" rIns="182880" bIns="0" rtlCol="0">
            <a:noAutofit/>
          </a:bodyPr>
          <a:lstStyle/>
          <a:p>
            <a:endParaRPr lang="en-US" sz="1100" b="1" dirty="0"/>
          </a:p>
        </p:txBody>
      </p:sp>
      <p:sp>
        <p:nvSpPr>
          <p:cNvPr id="50" name="TextBox 49"/>
          <p:cNvSpPr txBox="1"/>
          <p:nvPr/>
        </p:nvSpPr>
        <p:spPr bwMode="gray">
          <a:xfrm>
            <a:off x="616877" y="3586919"/>
            <a:ext cx="4964408" cy="238527"/>
          </a:xfrm>
          <a:prstGeom prst="rect">
            <a:avLst/>
          </a:prstGeom>
          <a:noFill/>
        </p:spPr>
        <p:txBody>
          <a:bodyPr wrap="square" lIns="182880" tIns="91440" rIns="182880" bIns="0" rtlCol="0">
            <a:spAutoFit/>
          </a:bodyPr>
          <a:lstStyle/>
          <a:p>
            <a:pPr>
              <a:spcBef>
                <a:spcPts val="500"/>
              </a:spcBef>
            </a:pPr>
            <a:r>
              <a:rPr lang="en-US" sz="950" b="1" dirty="0" smtClean="0"/>
              <a:t>Engage Payers to Determine Future All-Payer Combination APM Track Eligibility </a:t>
            </a:r>
          </a:p>
        </p:txBody>
      </p:sp>
      <p:grpSp>
        <p:nvGrpSpPr>
          <p:cNvPr id="65" name="Group 64"/>
          <p:cNvGrpSpPr/>
          <p:nvPr/>
        </p:nvGrpSpPr>
        <p:grpSpPr>
          <a:xfrm>
            <a:off x="603134" y="3447239"/>
            <a:ext cx="319390" cy="224006"/>
            <a:chOff x="3584347" y="1376635"/>
            <a:chExt cx="319390" cy="224006"/>
          </a:xfrm>
        </p:grpSpPr>
        <p:sp>
          <p:nvSpPr>
            <p:cNvPr id="66" name="Freeform 65"/>
            <p:cNvSpPr/>
            <p:nvPr/>
          </p:nvSpPr>
          <p:spPr bwMode="gray">
            <a:xfrm flipH="1">
              <a:off x="3584347" y="1381968"/>
              <a:ext cx="319390" cy="218673"/>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679743 w 682433"/>
                <a:gd name="connsiteY3" fmla="*/ 248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cubicBezTo>
                    <a:pt x="681536" y="335798"/>
                    <a:pt x="680640" y="168023"/>
                    <a:pt x="679743" y="248"/>
                  </a:cubicBezTo>
                  <a:lnTo>
                    <a:pt x="0" y="0"/>
                  </a:lnTo>
                  <a:close/>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7" name="TextBox 66"/>
            <p:cNvSpPr txBox="1"/>
            <p:nvPr/>
          </p:nvSpPr>
          <p:spPr bwMode="gray">
            <a:xfrm flipH="1">
              <a:off x="3634749" y="1376635"/>
              <a:ext cx="85906" cy="164633"/>
            </a:xfrm>
            <a:prstGeom prst="rect">
              <a:avLst/>
            </a:prstGeom>
            <a:noFill/>
          </p:spPr>
          <p:txBody>
            <a:bodyPr wrap="square" lIns="0" tIns="0" rIns="0" bIns="0" rtlCol="0">
              <a:noAutofit/>
            </a:bodyPr>
            <a:lstStyle/>
            <a:p>
              <a:pPr algn="ctr"/>
              <a:r>
                <a:rPr lang="en-US" sz="2200" b="1" baseline="-1000" dirty="0" smtClean="0">
                  <a:solidFill>
                    <a:schemeClr val="bg1"/>
                  </a:solidFill>
                  <a:latin typeface="+mj-lt"/>
                </a:rPr>
                <a:t>!</a:t>
              </a:r>
            </a:p>
          </p:txBody>
        </p:sp>
      </p:grpSp>
      <p:sp>
        <p:nvSpPr>
          <p:cNvPr id="68" name="TextBox 67"/>
          <p:cNvSpPr txBox="1"/>
          <p:nvPr/>
        </p:nvSpPr>
        <p:spPr bwMode="gray">
          <a:xfrm>
            <a:off x="616877" y="3778403"/>
            <a:ext cx="4964407" cy="507831"/>
          </a:xfrm>
          <a:prstGeom prst="rect">
            <a:avLst/>
          </a:prstGeom>
          <a:noFill/>
        </p:spPr>
        <p:txBody>
          <a:bodyPr wrap="square" lIns="182880" tIns="91440" rIns="182880" bIns="0" rtlCol="0">
            <a:spAutoFit/>
          </a:bodyPr>
          <a:lstStyle/>
          <a:p>
            <a:pPr>
              <a:spcBef>
                <a:spcPts val="500"/>
              </a:spcBef>
            </a:pPr>
            <a:r>
              <a:rPr lang="en-US" sz="900" dirty="0" smtClean="0"/>
              <a:t>CMS aligned</a:t>
            </a:r>
            <a:r>
              <a:rPr lang="en-US" sz="900" baseline="30000" dirty="0"/>
              <a:t>2</a:t>
            </a:r>
            <a:r>
              <a:rPr lang="en-US" sz="900" dirty="0" smtClean="0"/>
              <a:t> the Advanced APM criteria under the Medicare option with the forthcoming All-Payer Combination option. Organizations should reach out to their payers in 2018 to assess the payment models that may qualify for this option in QPP Year 3.</a:t>
            </a:r>
          </a:p>
        </p:txBody>
      </p:sp>
      <p:pic>
        <p:nvPicPr>
          <p:cNvPr id="51" name="Picture 2" descr="C:\Users\teskek\Downloads\check_box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267" y="2138139"/>
            <a:ext cx="214321" cy="187889"/>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C:\Users\teskek\Downloads\check_box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267" y="2660618"/>
            <a:ext cx="214321" cy="187889"/>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C:\Users\teskek\Downloads\check_box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267" y="3011213"/>
            <a:ext cx="214321" cy="187889"/>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24"/>
          <p:cNvGrpSpPr/>
          <p:nvPr/>
        </p:nvGrpSpPr>
        <p:grpSpPr>
          <a:xfrm>
            <a:off x="3613228" y="2964090"/>
            <a:ext cx="2137695" cy="328259"/>
            <a:chOff x="3554445" y="3019608"/>
            <a:chExt cx="2137695" cy="328259"/>
          </a:xfrm>
        </p:grpSpPr>
        <p:sp>
          <p:nvSpPr>
            <p:cNvPr id="55" name="Rectangle 54"/>
            <p:cNvSpPr/>
            <p:nvPr/>
          </p:nvSpPr>
          <p:spPr bwMode="gray">
            <a:xfrm>
              <a:off x="3554445" y="3019608"/>
              <a:ext cx="2137695" cy="328259"/>
            </a:xfrm>
            <a:prstGeom prst="rect">
              <a:avLst/>
            </a:prstGeom>
            <a:noFill/>
            <a:ln w="9525" cap="flat" cmpd="sng" algn="ctr">
              <a:solidFill>
                <a:schemeClr val="accent4"/>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noAutofit/>
            </a:bodyPr>
            <a:lstStyle/>
            <a:p>
              <a:endParaRPr lang="en-US" sz="800" dirty="0" smtClean="0">
                <a:solidFill>
                  <a:srgbClr val="333E48"/>
                </a:solidFill>
              </a:endParaRPr>
            </a:p>
          </p:txBody>
        </p:sp>
        <p:sp>
          <p:nvSpPr>
            <p:cNvPr id="70" name="TextBox 69"/>
            <p:cNvSpPr txBox="1"/>
            <p:nvPr/>
          </p:nvSpPr>
          <p:spPr bwMode="gray">
            <a:xfrm>
              <a:off x="3755179" y="3071221"/>
              <a:ext cx="836415" cy="246221"/>
            </a:xfrm>
            <a:prstGeom prst="rect">
              <a:avLst/>
            </a:prstGeom>
            <a:noFill/>
          </p:spPr>
          <p:txBody>
            <a:bodyPr wrap="square" lIns="0" tIns="0" rIns="0" bIns="0" rtlCol="0">
              <a:spAutoFit/>
            </a:bodyPr>
            <a:lstStyle/>
            <a:p>
              <a:r>
                <a:rPr lang="en-US" sz="800" dirty="0" smtClean="0">
                  <a:solidFill>
                    <a:srgbClr val="333E48"/>
                  </a:solidFill>
                  <a:cs typeface="Arial" pitchFamily="34" charset="0"/>
                </a:rPr>
                <a:t>Payments through Advanced APMs</a:t>
              </a:r>
            </a:p>
          </p:txBody>
        </p:sp>
        <p:sp>
          <p:nvSpPr>
            <p:cNvPr id="71" name="Rectangle 70"/>
            <p:cNvSpPr/>
            <p:nvPr/>
          </p:nvSpPr>
          <p:spPr bwMode="gray">
            <a:xfrm>
              <a:off x="3638878" y="3105344"/>
              <a:ext cx="54864" cy="54864"/>
            </a:xfrm>
            <a:prstGeom prst="rect">
              <a:avLst/>
            </a:prstGeom>
            <a:solidFill>
              <a:schemeClr val="accent3"/>
            </a:solidFill>
            <a:ln w="9525" cap="flat" cmpd="sng" algn="ctr">
              <a:noFill/>
              <a:prstDash val="solid"/>
              <a:round/>
              <a:headEnd type="none" w="med" len="med"/>
              <a:tailEnd type="oval" w="sm" len="sm"/>
            </a:ln>
            <a:effectLst/>
          </p:spPr>
          <p:txBody>
            <a:bodyPr vert="horz" wrap="square" lIns="91440" tIns="45720" rIns="91440" bIns="45720" numCol="1" rtlCol="0" anchor="t" anchorCtr="0" compatLnSpc="1">
              <a:prstTxWarp prst="textNoShape">
                <a:avLst/>
              </a:prstTxWarp>
              <a:noAutofit/>
            </a:bodyPr>
            <a:lstStyle/>
            <a:p>
              <a:endParaRPr lang="en-US" sz="900" dirty="0" smtClean="0">
                <a:solidFill>
                  <a:srgbClr val="333E48"/>
                </a:solidFill>
              </a:endParaRPr>
            </a:p>
          </p:txBody>
        </p:sp>
        <p:sp>
          <p:nvSpPr>
            <p:cNvPr id="63" name="TextBox 62"/>
            <p:cNvSpPr txBox="1"/>
            <p:nvPr/>
          </p:nvSpPr>
          <p:spPr bwMode="gray">
            <a:xfrm>
              <a:off x="4876669" y="3066269"/>
              <a:ext cx="763929" cy="251173"/>
            </a:xfrm>
            <a:prstGeom prst="rect">
              <a:avLst/>
            </a:prstGeom>
            <a:noFill/>
          </p:spPr>
          <p:txBody>
            <a:bodyPr wrap="square" lIns="0" tIns="0" rIns="0" bIns="0" rtlCol="0">
              <a:spAutoFit/>
            </a:bodyPr>
            <a:lstStyle/>
            <a:p>
              <a:r>
                <a:rPr lang="en-US" sz="800" dirty="0" smtClean="0">
                  <a:solidFill>
                    <a:srgbClr val="333E48"/>
                  </a:solidFill>
                  <a:cs typeface="Arial" pitchFamily="34" charset="0"/>
                </a:rPr>
                <a:t>Patients in Advanced APMs</a:t>
              </a:r>
            </a:p>
          </p:txBody>
        </p:sp>
        <p:sp>
          <p:nvSpPr>
            <p:cNvPr id="64" name="Rectangle 63"/>
            <p:cNvSpPr/>
            <p:nvPr/>
          </p:nvSpPr>
          <p:spPr bwMode="gray">
            <a:xfrm>
              <a:off x="4760368" y="3100393"/>
              <a:ext cx="54864" cy="54864"/>
            </a:xfrm>
            <a:prstGeom prst="rect">
              <a:avLst/>
            </a:prstGeom>
            <a:solidFill>
              <a:schemeClr val="accent2"/>
            </a:solidFill>
            <a:ln w="9525" cap="flat" cmpd="sng" algn="ctr">
              <a:noFill/>
              <a:prstDash val="solid"/>
              <a:round/>
              <a:headEnd type="none" w="med" len="med"/>
              <a:tailEnd type="oval" w="sm" len="sm"/>
            </a:ln>
            <a:effectLst/>
          </p:spPr>
          <p:txBody>
            <a:bodyPr vert="horz" wrap="square" lIns="91440" tIns="45720" rIns="91440" bIns="45720" numCol="1" rtlCol="0" anchor="t" anchorCtr="0" compatLnSpc="1">
              <a:prstTxWarp prst="textNoShape">
                <a:avLst/>
              </a:prstTxWarp>
              <a:noAutofit/>
            </a:bodyPr>
            <a:lstStyle/>
            <a:p>
              <a:endParaRPr lang="en-US" sz="900" dirty="0" smtClean="0">
                <a:solidFill>
                  <a:srgbClr val="333E48"/>
                </a:solidFill>
              </a:endParaRPr>
            </a:p>
          </p:txBody>
        </p:sp>
      </p:grpSp>
      <p:sp>
        <p:nvSpPr>
          <p:cNvPr id="79" name="Text Placeholder 78"/>
          <p:cNvSpPr>
            <a:spLocks noGrp="1"/>
          </p:cNvSpPr>
          <p:nvPr>
            <p:ph type="body" sz="quarter" idx="26"/>
          </p:nvPr>
        </p:nvSpPr>
        <p:spPr/>
        <p:txBody>
          <a:bodyPr/>
          <a:lstStyle/>
          <a:p>
            <a:endParaRPr lang="en-US"/>
          </a:p>
        </p:txBody>
      </p:sp>
    </p:spTree>
    <p:extLst>
      <p:ext uri="{BB962C8B-B14F-4D97-AF65-F5344CB8AC3E}">
        <p14:creationId xmlns:p14="http://schemas.microsoft.com/office/powerpoint/2010/main" val="25909871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More Opportunities to Participate in Advanced APMs</a:t>
            </a:r>
            <a:endParaRPr lang="en-US" dirty="0"/>
          </a:p>
        </p:txBody>
      </p:sp>
      <p:sp>
        <p:nvSpPr>
          <p:cNvPr id="3" name="Text Placeholder 2"/>
          <p:cNvSpPr>
            <a:spLocks noGrp="1"/>
          </p:cNvSpPr>
          <p:nvPr>
            <p:ph type="body" sz="quarter" idx="25"/>
          </p:nvPr>
        </p:nvSpPr>
        <p:spPr/>
        <p:txBody>
          <a:bodyPr/>
          <a:lstStyle/>
          <a:p>
            <a:r>
              <a:rPr lang="en-US" smtClean="0"/>
              <a:t>CMS to Expand List of Qualifying Programs in 2018 and Beyond </a:t>
            </a:r>
            <a:endParaRPr lang="en-US" dirty="0"/>
          </a:p>
        </p:txBody>
      </p:sp>
      <p:sp>
        <p:nvSpPr>
          <p:cNvPr id="14" name="Text Placeholder 13"/>
          <p:cNvSpPr>
            <a:spLocks noGrp="1"/>
          </p:cNvSpPr>
          <p:nvPr>
            <p:ph type="body" sz="quarter" idx="26"/>
          </p:nvPr>
        </p:nvSpPr>
        <p:spPr/>
        <p:txBody>
          <a:bodyPr/>
          <a:lstStyle/>
          <a:p>
            <a:endParaRPr lang="en-US"/>
          </a:p>
        </p:txBody>
      </p:sp>
      <p:sp>
        <p:nvSpPr>
          <p:cNvPr id="17" name="TextBox 16"/>
          <p:cNvSpPr txBox="1"/>
          <p:nvPr/>
        </p:nvSpPr>
        <p:spPr bwMode="gray">
          <a:xfrm>
            <a:off x="4084096" y="1425432"/>
            <a:ext cx="1996029" cy="487313"/>
          </a:xfrm>
          <a:prstGeom prst="rect">
            <a:avLst/>
          </a:prstGeom>
          <a:noFill/>
        </p:spPr>
        <p:txBody>
          <a:bodyPr wrap="square" lIns="0" tIns="0" rIns="0" bIns="0" rtlCol="0">
            <a:spAutoFit/>
          </a:bodyPr>
          <a:lstStyle/>
          <a:p>
            <a:pPr>
              <a:spcBef>
                <a:spcPts val="200"/>
              </a:spcBef>
            </a:pPr>
            <a:r>
              <a:rPr lang="en-US" sz="1000" b="1" dirty="0" smtClean="0">
                <a:solidFill>
                  <a:srgbClr val="333E48"/>
                </a:solidFill>
              </a:rPr>
              <a:t>Medicaid APM or Medical Home</a:t>
            </a:r>
          </a:p>
          <a:p>
            <a:pPr>
              <a:spcBef>
                <a:spcPts val="200"/>
              </a:spcBef>
            </a:pPr>
            <a:r>
              <a:rPr lang="en-US" sz="1000" dirty="0" smtClean="0">
                <a:solidFill>
                  <a:srgbClr val="333E48"/>
                </a:solidFill>
              </a:rPr>
              <a:t>Submissions for states and eligible clinicians open and close in 2018</a:t>
            </a:r>
          </a:p>
        </p:txBody>
      </p:sp>
      <p:sp>
        <p:nvSpPr>
          <p:cNvPr id="19" name="TextBox 18"/>
          <p:cNvSpPr txBox="1"/>
          <p:nvPr/>
        </p:nvSpPr>
        <p:spPr bwMode="gray">
          <a:xfrm>
            <a:off x="4084096" y="2134000"/>
            <a:ext cx="1996029" cy="487313"/>
          </a:xfrm>
          <a:prstGeom prst="rect">
            <a:avLst/>
          </a:prstGeom>
          <a:noFill/>
        </p:spPr>
        <p:txBody>
          <a:bodyPr wrap="square" lIns="0" tIns="0" rIns="0" bIns="0" rtlCol="0">
            <a:spAutoFit/>
          </a:bodyPr>
          <a:lstStyle/>
          <a:p>
            <a:pPr>
              <a:spcBef>
                <a:spcPts val="200"/>
              </a:spcBef>
            </a:pPr>
            <a:r>
              <a:rPr lang="en-US" sz="1000" b="1" dirty="0" smtClean="0">
                <a:solidFill>
                  <a:srgbClr val="333E48"/>
                </a:solidFill>
              </a:rPr>
              <a:t>CMS Multi-Payer Models</a:t>
            </a:r>
          </a:p>
          <a:p>
            <a:pPr>
              <a:spcBef>
                <a:spcPts val="200"/>
              </a:spcBef>
            </a:pPr>
            <a:r>
              <a:rPr lang="en-US" sz="1000" dirty="0" smtClean="0">
                <a:solidFill>
                  <a:srgbClr val="333E48"/>
                </a:solidFill>
              </a:rPr>
              <a:t>Submissions for payers open and close in 2018</a:t>
            </a:r>
          </a:p>
        </p:txBody>
      </p:sp>
      <p:sp>
        <p:nvSpPr>
          <p:cNvPr id="21" name="TextBox 20"/>
          <p:cNvSpPr txBox="1"/>
          <p:nvPr/>
        </p:nvSpPr>
        <p:spPr bwMode="gray">
          <a:xfrm>
            <a:off x="320674" y="1093604"/>
            <a:ext cx="2612805" cy="169277"/>
          </a:xfrm>
          <a:prstGeom prst="rect">
            <a:avLst/>
          </a:prstGeom>
          <a:noFill/>
        </p:spPr>
        <p:txBody>
          <a:bodyPr wrap="square" lIns="0" tIns="0" rIns="0" bIns="0" rtlCol="0">
            <a:spAutoFit/>
          </a:bodyPr>
          <a:lstStyle/>
          <a:p>
            <a:pPr>
              <a:spcBef>
                <a:spcPts val="500"/>
              </a:spcBef>
            </a:pPr>
            <a:r>
              <a:rPr lang="en-US" sz="1100" b="1" dirty="0" smtClean="0">
                <a:solidFill>
                  <a:srgbClr val="333E48"/>
                </a:solidFill>
              </a:rPr>
              <a:t>Expanded Medicare Options </a:t>
            </a:r>
            <a:r>
              <a:rPr lang="en-US" sz="1100" dirty="0" smtClean="0">
                <a:solidFill>
                  <a:srgbClr val="333E48"/>
                </a:solidFill>
              </a:rPr>
              <a:t>(2018+)</a:t>
            </a:r>
          </a:p>
        </p:txBody>
      </p:sp>
      <p:sp>
        <p:nvSpPr>
          <p:cNvPr id="23" name="TextBox 22"/>
          <p:cNvSpPr txBox="1"/>
          <p:nvPr/>
        </p:nvSpPr>
        <p:spPr bwMode="gray">
          <a:xfrm>
            <a:off x="3547797" y="1093604"/>
            <a:ext cx="2753315" cy="169277"/>
          </a:xfrm>
          <a:prstGeom prst="rect">
            <a:avLst/>
          </a:prstGeom>
          <a:noFill/>
        </p:spPr>
        <p:txBody>
          <a:bodyPr wrap="square" lIns="0" tIns="0" rIns="0" bIns="0" rtlCol="0">
            <a:spAutoFit/>
          </a:bodyPr>
          <a:lstStyle/>
          <a:p>
            <a:pPr>
              <a:spcBef>
                <a:spcPts val="500"/>
              </a:spcBef>
            </a:pPr>
            <a:r>
              <a:rPr lang="en-US" sz="1100" b="1" dirty="0" smtClean="0">
                <a:solidFill>
                  <a:srgbClr val="333E48"/>
                </a:solidFill>
              </a:rPr>
              <a:t>Anticipated All-Payer </a:t>
            </a:r>
            <a:r>
              <a:rPr lang="en-US" sz="1100" b="1" dirty="0">
                <a:solidFill>
                  <a:srgbClr val="333E48"/>
                </a:solidFill>
              </a:rPr>
              <a:t>Models </a:t>
            </a:r>
            <a:r>
              <a:rPr lang="en-US" sz="1100" dirty="0">
                <a:solidFill>
                  <a:srgbClr val="333E48"/>
                </a:solidFill>
              </a:rPr>
              <a:t>(</a:t>
            </a:r>
            <a:r>
              <a:rPr lang="en-US" sz="1100" dirty="0" smtClean="0">
                <a:solidFill>
                  <a:srgbClr val="333E48"/>
                </a:solidFill>
              </a:rPr>
              <a:t>2019+)</a:t>
            </a:r>
          </a:p>
        </p:txBody>
      </p:sp>
      <p:sp>
        <p:nvSpPr>
          <p:cNvPr id="24" name="TextBox 23"/>
          <p:cNvSpPr txBox="1"/>
          <p:nvPr/>
        </p:nvSpPr>
        <p:spPr bwMode="gray">
          <a:xfrm>
            <a:off x="4084096" y="2842568"/>
            <a:ext cx="1996029" cy="487313"/>
          </a:xfrm>
          <a:prstGeom prst="rect">
            <a:avLst/>
          </a:prstGeom>
          <a:noFill/>
        </p:spPr>
        <p:txBody>
          <a:bodyPr wrap="square" lIns="0" tIns="0" rIns="0" bIns="0" rtlCol="0">
            <a:spAutoFit/>
          </a:bodyPr>
          <a:lstStyle/>
          <a:p>
            <a:pPr>
              <a:spcBef>
                <a:spcPts val="200"/>
              </a:spcBef>
            </a:pPr>
            <a:r>
              <a:rPr lang="en-US" sz="1000" b="1" dirty="0" smtClean="0">
                <a:solidFill>
                  <a:srgbClr val="333E48"/>
                </a:solidFill>
              </a:rPr>
              <a:t>Medicare Advantage</a:t>
            </a:r>
          </a:p>
          <a:p>
            <a:pPr>
              <a:spcBef>
                <a:spcPts val="200"/>
              </a:spcBef>
            </a:pPr>
            <a:r>
              <a:rPr lang="en-US" sz="1000" dirty="0" smtClean="0">
                <a:solidFill>
                  <a:srgbClr val="333E48"/>
                </a:solidFill>
              </a:rPr>
              <a:t>Submissions for payers open and close in 2018</a:t>
            </a:r>
          </a:p>
        </p:txBody>
      </p:sp>
      <p:grpSp>
        <p:nvGrpSpPr>
          <p:cNvPr id="10" name="Group 9"/>
          <p:cNvGrpSpPr/>
          <p:nvPr/>
        </p:nvGrpSpPr>
        <p:grpSpPr>
          <a:xfrm>
            <a:off x="358436" y="1425432"/>
            <a:ext cx="2758144" cy="795089"/>
            <a:chOff x="358436" y="1456533"/>
            <a:chExt cx="2758144" cy="795089"/>
          </a:xfrm>
        </p:grpSpPr>
        <p:sp>
          <p:nvSpPr>
            <p:cNvPr id="27" name="TextBox 26"/>
            <p:cNvSpPr txBox="1"/>
            <p:nvPr/>
          </p:nvSpPr>
          <p:spPr bwMode="gray">
            <a:xfrm>
              <a:off x="862680" y="1456533"/>
              <a:ext cx="2253900" cy="795089"/>
            </a:xfrm>
            <a:prstGeom prst="rect">
              <a:avLst/>
            </a:prstGeom>
            <a:noFill/>
          </p:spPr>
          <p:txBody>
            <a:bodyPr wrap="square" lIns="0" tIns="0" rIns="0" bIns="0" rtlCol="0">
              <a:spAutoFit/>
            </a:bodyPr>
            <a:lstStyle/>
            <a:p>
              <a:pPr>
                <a:spcBef>
                  <a:spcPts val="200"/>
                </a:spcBef>
              </a:pPr>
              <a:r>
                <a:rPr lang="en-US" sz="1000" b="1" dirty="0" smtClean="0">
                  <a:solidFill>
                    <a:srgbClr val="333E48"/>
                  </a:solidFill>
                </a:rPr>
                <a:t>Accountable Care Organizations</a:t>
              </a:r>
              <a:endParaRPr lang="en-US" sz="1000" dirty="0" smtClean="0">
                <a:solidFill>
                  <a:srgbClr val="333E48"/>
                </a:solidFill>
              </a:endParaRPr>
            </a:p>
            <a:p>
              <a:pPr>
                <a:spcBef>
                  <a:spcPts val="200"/>
                </a:spcBef>
              </a:pPr>
              <a:r>
                <a:rPr lang="en-US" sz="1000" dirty="0" smtClean="0">
                  <a:solidFill>
                    <a:srgbClr val="333E48"/>
                  </a:solidFill>
                </a:rPr>
                <a:t>CMMI</a:t>
              </a:r>
              <a:r>
                <a:rPr lang="en-US" sz="1000" baseline="30000" dirty="0" smtClean="0">
                  <a:solidFill>
                    <a:srgbClr val="333E48"/>
                  </a:solidFill>
                </a:rPr>
                <a:t>1</a:t>
              </a:r>
              <a:r>
                <a:rPr lang="en-US" sz="1000" dirty="0" smtClean="0">
                  <a:solidFill>
                    <a:srgbClr val="333E48"/>
                  </a:solidFill>
                </a:rPr>
                <a:t> introducing MSSP</a:t>
              </a:r>
              <a:r>
                <a:rPr lang="en-US" sz="1000" baseline="30000" dirty="0" smtClean="0">
                  <a:solidFill>
                    <a:srgbClr val="333E48"/>
                  </a:solidFill>
                </a:rPr>
                <a:t>2</a:t>
              </a:r>
              <a:r>
                <a:rPr lang="en-US" sz="1000" dirty="0" smtClean="0">
                  <a:solidFill>
                    <a:srgbClr val="333E48"/>
                  </a:solidFill>
                </a:rPr>
                <a:t> Track 1+ in 2018; reopening applications for Next Generation ACOs; anticipating Vermont Medicare ACO initiative to qualify</a:t>
              </a:r>
            </a:p>
          </p:txBody>
        </p:sp>
        <p:pic>
          <p:nvPicPr>
            <p:cNvPr id="29" name="Picture 7" descr="L:\Public\Share\ABC Templates and Resources\Template Resources (AB and TABC)\Art Icons Logos (AB and TABC)\Icons (AB and TABC)\Combind_Icons_Continuum_of_Ca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436" y="1456533"/>
              <a:ext cx="365760" cy="3556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a:off x="344720" y="3375478"/>
            <a:ext cx="2771860" cy="641201"/>
            <a:chOff x="344720" y="3406579"/>
            <a:chExt cx="2771860" cy="641201"/>
          </a:xfrm>
        </p:grpSpPr>
        <p:pic>
          <p:nvPicPr>
            <p:cNvPr id="31" name="Picture 5" descr="L:\public\share\ABC Templates and Resources\Template Resources (AB and TABC)\Art Icons Logos (AB and TABC)\Icons (AB and TABC)\Group-Doctor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720" y="3406579"/>
              <a:ext cx="393192" cy="243697"/>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bwMode="gray">
            <a:xfrm>
              <a:off x="862680" y="3406579"/>
              <a:ext cx="2253900" cy="641201"/>
            </a:xfrm>
            <a:prstGeom prst="rect">
              <a:avLst/>
            </a:prstGeom>
            <a:noFill/>
          </p:spPr>
          <p:txBody>
            <a:bodyPr wrap="square" lIns="0" tIns="0" rIns="0" bIns="0" rtlCol="0">
              <a:spAutoFit/>
            </a:bodyPr>
            <a:lstStyle/>
            <a:p>
              <a:pPr>
                <a:spcBef>
                  <a:spcPts val="200"/>
                </a:spcBef>
              </a:pPr>
              <a:r>
                <a:rPr lang="en-US" sz="1000" b="1" dirty="0" smtClean="0">
                  <a:solidFill>
                    <a:srgbClr val="333E48"/>
                  </a:solidFill>
                </a:rPr>
                <a:t>Medical Home Models</a:t>
              </a:r>
              <a:endParaRPr lang="en-US" sz="1000" b="1" dirty="0">
                <a:solidFill>
                  <a:srgbClr val="333E48"/>
                </a:solidFill>
              </a:endParaRPr>
            </a:p>
            <a:p>
              <a:pPr>
                <a:spcBef>
                  <a:spcPts val="200"/>
                </a:spcBef>
              </a:pPr>
              <a:r>
                <a:rPr lang="en-US" sz="1000" dirty="0" smtClean="0">
                  <a:solidFill>
                    <a:srgbClr val="333E48"/>
                  </a:solidFill>
                </a:rPr>
                <a:t>CMMI reopening CPC+ applications; exempting round 1 participants from fewer than 50 clinicians requirement</a:t>
              </a:r>
              <a:endParaRPr lang="en-US" sz="1000" baseline="30000" dirty="0" smtClean="0">
                <a:solidFill>
                  <a:srgbClr val="333E48"/>
                </a:solidFill>
              </a:endParaRPr>
            </a:p>
          </p:txBody>
        </p:sp>
      </p:grpSp>
      <p:sp>
        <p:nvSpPr>
          <p:cNvPr id="34" name="TextBox 33"/>
          <p:cNvSpPr txBox="1"/>
          <p:nvPr/>
        </p:nvSpPr>
        <p:spPr bwMode="gray">
          <a:xfrm>
            <a:off x="4084096" y="3526255"/>
            <a:ext cx="1996029" cy="487313"/>
          </a:xfrm>
          <a:prstGeom prst="rect">
            <a:avLst/>
          </a:prstGeom>
          <a:noFill/>
        </p:spPr>
        <p:txBody>
          <a:bodyPr wrap="square" lIns="0" tIns="0" rIns="0" bIns="0" rtlCol="0">
            <a:spAutoFit/>
          </a:bodyPr>
          <a:lstStyle/>
          <a:p>
            <a:pPr>
              <a:spcBef>
                <a:spcPts val="200"/>
              </a:spcBef>
            </a:pPr>
            <a:r>
              <a:rPr lang="en-US" sz="1000" b="1" dirty="0" smtClean="0">
                <a:solidFill>
                  <a:srgbClr val="333E48"/>
                </a:solidFill>
              </a:rPr>
              <a:t>Remaining Other Payer Arrangements</a:t>
            </a:r>
          </a:p>
          <a:p>
            <a:pPr>
              <a:spcBef>
                <a:spcPts val="200"/>
              </a:spcBef>
            </a:pPr>
            <a:r>
              <a:rPr lang="en-US" sz="1000" dirty="0" smtClean="0">
                <a:solidFill>
                  <a:srgbClr val="333E48"/>
                </a:solidFill>
              </a:rPr>
              <a:t>No submissions open in 2018</a:t>
            </a:r>
          </a:p>
        </p:txBody>
      </p:sp>
      <p:cxnSp>
        <p:nvCxnSpPr>
          <p:cNvPr id="35" name="Straight Connector 34"/>
          <p:cNvCxnSpPr/>
          <p:nvPr/>
        </p:nvCxnSpPr>
        <p:spPr bwMode="gray">
          <a:xfrm flipV="1">
            <a:off x="3268980" y="1093604"/>
            <a:ext cx="0" cy="3078537"/>
          </a:xfrm>
          <a:prstGeom prst="line">
            <a:avLst/>
          </a:prstGeom>
          <a:noFill/>
          <a:ln w="19050" cap="rnd">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cxnSp>
      <p:pic>
        <p:nvPicPr>
          <p:cNvPr id="38" name="Picture 144" descr="L:\public\share\ABC Templates and Resources\Template Resources (AB and TABC)\Art Icons Logos (AB and TABC)\Icons (AB and TABC)\Famil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7797" y="1425432"/>
            <a:ext cx="365760" cy="32067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2" descr="L:\public\share\ABC Templates and Resources\Template Resources (AB and TABC)\Art Icons Logos (AB and TABC)\Icons (AB and TABC)\Proces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4307" y="2134000"/>
            <a:ext cx="332740" cy="36576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89" descr="L:\public\share\ABC Templates and Resources\Template Resources (AB and TABC)\Art Icons Logos (AB and TABC)\Icons (AB and TABC)\Stick-with-Walke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92881" y="2842568"/>
            <a:ext cx="275591" cy="36576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37" descr="L:\public\share\ABC Templates and Resources\Template Resources (AB and TABC)\Art Icons Logos (AB and TABC)\Icons (AB and TABC)\Insurance-card.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29509" y="3551135"/>
            <a:ext cx="402336" cy="243776"/>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403520" y="2554344"/>
            <a:ext cx="2693177" cy="487313"/>
            <a:chOff x="403520" y="2483747"/>
            <a:chExt cx="2693177" cy="487313"/>
          </a:xfrm>
        </p:grpSpPr>
        <p:sp>
          <p:nvSpPr>
            <p:cNvPr id="33" name="TextBox 32"/>
            <p:cNvSpPr txBox="1"/>
            <p:nvPr/>
          </p:nvSpPr>
          <p:spPr bwMode="gray">
            <a:xfrm>
              <a:off x="862680" y="2483747"/>
              <a:ext cx="2234017" cy="487313"/>
            </a:xfrm>
            <a:prstGeom prst="rect">
              <a:avLst/>
            </a:prstGeom>
            <a:noFill/>
          </p:spPr>
          <p:txBody>
            <a:bodyPr wrap="square" lIns="0" tIns="0" rIns="0" bIns="0" rtlCol="0">
              <a:spAutoFit/>
            </a:bodyPr>
            <a:lstStyle/>
            <a:p>
              <a:pPr>
                <a:spcBef>
                  <a:spcPts val="200"/>
                </a:spcBef>
              </a:pPr>
              <a:r>
                <a:rPr lang="en-US" sz="1000" b="1" dirty="0" smtClean="0">
                  <a:solidFill>
                    <a:srgbClr val="333E48"/>
                  </a:solidFill>
                </a:rPr>
                <a:t>Medicare Advantage</a:t>
              </a:r>
            </a:p>
            <a:p>
              <a:pPr>
                <a:spcBef>
                  <a:spcPts val="200"/>
                </a:spcBef>
              </a:pPr>
              <a:r>
                <a:rPr lang="en-US" sz="1000" dirty="0" smtClean="0">
                  <a:solidFill>
                    <a:srgbClr val="333E48"/>
                  </a:solidFill>
                </a:rPr>
                <a:t>CMS considering developing model for MA to qualify for the APM track in 2018</a:t>
              </a:r>
            </a:p>
          </p:txBody>
        </p:sp>
        <p:pic>
          <p:nvPicPr>
            <p:cNvPr id="36" name="Picture 89" descr="L:\public\share\ABC Templates and Resources\Template Resources (AB and TABC)\Art Icons Logos (AB and TABC)\Icons (AB and TABC)\Stick-with-Walke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520" y="2483747"/>
              <a:ext cx="275591" cy="365760"/>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Text Placeholder 5"/>
          <p:cNvSpPr>
            <a:spLocks noGrp="1"/>
          </p:cNvSpPr>
          <p:nvPr>
            <p:ph type="body" sz="quarter" idx="28"/>
          </p:nvPr>
        </p:nvSpPr>
        <p:spPr>
          <a:xfrm>
            <a:off x="0" y="4454243"/>
            <a:ext cx="2369976" cy="166712"/>
          </a:xfrm>
        </p:spPr>
        <p:txBody>
          <a:bodyPr/>
          <a:lstStyle/>
          <a:p>
            <a:r>
              <a:rPr lang="en-US" dirty="0" smtClean="0"/>
              <a:t>CMMI = Center for Medicare and Medicaid Innovation.</a:t>
            </a:r>
          </a:p>
          <a:p>
            <a:r>
              <a:rPr lang="en-US" dirty="0" smtClean="0"/>
              <a:t>MSSP = Medicare Shared Savings Program.</a:t>
            </a:r>
          </a:p>
        </p:txBody>
      </p:sp>
      <p:sp>
        <p:nvSpPr>
          <p:cNvPr id="30" name="Text Placeholder 4"/>
          <p:cNvSpPr>
            <a:spLocks noGrp="1"/>
          </p:cNvSpPr>
          <p:nvPr>
            <p:ph type="body" sz="quarter" idx="27"/>
          </p:nvPr>
        </p:nvSpPr>
        <p:spPr>
          <a:xfrm>
            <a:off x="3116580" y="4388179"/>
            <a:ext cx="3284220" cy="412421"/>
          </a:xfrm>
        </p:spPr>
        <p:txBody>
          <a:bodyPr/>
          <a:lstStyle/>
          <a:p>
            <a:r>
              <a:rPr lang="en-US" dirty="0" smtClean="0"/>
              <a:t>Source: CMS; NAACOS, “NAACOS ACO Comparison Chart”, October 2016, </a:t>
            </a:r>
            <a:r>
              <a:rPr lang="en-US" dirty="0" smtClean="0">
                <a:hlinkClick r:id="rId9"/>
              </a:rPr>
              <a:t>https://naacos.com/pdf/RevisedSummaryACO-ComparisonChart021916v2.pdf</a:t>
            </a:r>
            <a:r>
              <a:rPr lang="en-US" dirty="0" smtClean="0"/>
              <a:t>; CMS, “Next Generation Accountable Care Organization Model (NGACO Model),” January 11, 2016, </a:t>
            </a:r>
            <a:r>
              <a:rPr lang="en-US" dirty="0" smtClean="0">
                <a:hlinkClick r:id="rId10"/>
              </a:rPr>
              <a:t>www.cms.gov</a:t>
            </a:r>
            <a:r>
              <a:rPr lang="en-US" dirty="0" smtClean="0"/>
              <a:t>; CMS, “2016 Medicare Shared Savings Program Organizations,” October 2016, </a:t>
            </a:r>
            <a:r>
              <a:rPr lang="en-US" dirty="0" smtClean="0">
                <a:hlinkClick r:id="rId11"/>
              </a:rPr>
              <a:t>https://data.cms.gov/ACO/Medicare-Shared-Savings-Program-Accountable-Care-O/yuq5-65xt</a:t>
            </a:r>
            <a:r>
              <a:rPr lang="en-US" dirty="0" smtClean="0"/>
              <a:t>; Advisory Board interviews and analysis. </a:t>
            </a:r>
            <a:endParaRPr lang="en-US" dirty="0"/>
          </a:p>
        </p:txBody>
      </p:sp>
    </p:spTree>
    <p:extLst>
      <p:ext uri="{BB962C8B-B14F-4D97-AF65-F5344CB8AC3E}">
        <p14:creationId xmlns:p14="http://schemas.microsoft.com/office/powerpoint/2010/main" val="38342456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Payers Submit Advanced APM Requests in 2018</a:t>
            </a:r>
          </a:p>
        </p:txBody>
      </p:sp>
      <p:sp>
        <p:nvSpPr>
          <p:cNvPr id="3" name="Text Placeholder 2"/>
          <p:cNvSpPr>
            <a:spLocks noGrp="1"/>
          </p:cNvSpPr>
          <p:nvPr>
            <p:ph type="body" sz="quarter" idx="25"/>
          </p:nvPr>
        </p:nvSpPr>
        <p:spPr/>
        <p:txBody>
          <a:bodyPr/>
          <a:lstStyle/>
          <a:p>
            <a:r>
              <a:rPr lang="en-US" dirty="0"/>
              <a:t>To Establish Advanced APM Status for 2019 QP Performance Period</a:t>
            </a:r>
          </a:p>
        </p:txBody>
      </p:sp>
      <p:sp>
        <p:nvSpPr>
          <p:cNvPr id="4" name="Text Placeholder 3"/>
          <p:cNvSpPr>
            <a:spLocks noGrp="1"/>
          </p:cNvSpPr>
          <p:nvPr>
            <p:ph type="body" sz="quarter" idx="26"/>
          </p:nvPr>
        </p:nvSpPr>
        <p:spPr/>
        <p:txBody>
          <a:bodyPr/>
          <a:lstStyle/>
          <a:p>
            <a:endParaRPr lang="en-US"/>
          </a:p>
        </p:txBody>
      </p:sp>
      <p:sp>
        <p:nvSpPr>
          <p:cNvPr id="5" name="Text Placeholder 4"/>
          <p:cNvSpPr>
            <a:spLocks noGrp="1"/>
          </p:cNvSpPr>
          <p:nvPr>
            <p:ph type="body" sz="quarter" idx="27"/>
          </p:nvPr>
        </p:nvSpPr>
        <p:spPr>
          <a:xfrm>
            <a:off x="4866322" y="4695956"/>
            <a:ext cx="1534477" cy="104644"/>
          </a:xfrm>
        </p:spPr>
        <p:txBody>
          <a:bodyPr/>
          <a:lstStyle/>
          <a:p>
            <a:r>
              <a:rPr lang="en-US" dirty="0" smtClean="0"/>
              <a:t>Source: </a:t>
            </a:r>
            <a:r>
              <a:rPr lang="en-US" dirty="0"/>
              <a:t>CMS; Advisory Board research and analysis. </a:t>
            </a:r>
          </a:p>
        </p:txBody>
      </p:sp>
      <p:sp>
        <p:nvSpPr>
          <p:cNvPr id="6" name="Text Placeholder 5"/>
          <p:cNvSpPr>
            <a:spLocks noGrp="1"/>
          </p:cNvSpPr>
          <p:nvPr>
            <p:ph type="body" sz="quarter" idx="28"/>
          </p:nvPr>
        </p:nvSpPr>
        <p:spPr>
          <a:xfrm>
            <a:off x="0" y="4313178"/>
            <a:ext cx="3072882" cy="307777"/>
          </a:xfrm>
        </p:spPr>
        <p:txBody>
          <a:bodyPr/>
          <a:lstStyle/>
          <a:p>
            <a:r>
              <a:rPr lang="en-US" dirty="0"/>
              <a:t>The deadlines are different between payer types. CMS also allows an EC-initiated process (that includes requests from APM entities), and submission periods occur later than the payer-initiated process.</a:t>
            </a:r>
          </a:p>
        </p:txBody>
      </p:sp>
      <p:graphicFrame>
        <p:nvGraphicFramePr>
          <p:cNvPr id="7" name="Table 6"/>
          <p:cNvGraphicFramePr>
            <a:graphicFrameLocks noGrp="1"/>
          </p:cNvGraphicFramePr>
          <p:nvPr>
            <p:extLst>
              <p:ext uri="{D42A27DB-BD31-4B8C-83A1-F6EECF244321}">
                <p14:modId xmlns:p14="http://schemas.microsoft.com/office/powerpoint/2010/main" val="1900865171"/>
              </p:ext>
            </p:extLst>
          </p:nvPr>
        </p:nvGraphicFramePr>
        <p:xfrm>
          <a:off x="320673" y="1063572"/>
          <a:ext cx="5532775" cy="3378771"/>
        </p:xfrm>
        <a:graphic>
          <a:graphicData uri="http://schemas.openxmlformats.org/drawingml/2006/table">
            <a:tbl>
              <a:tblPr firstRow="1" bandRow="1">
                <a:tableStyleId>{F5AB1C69-6EDB-4FF4-983F-18BD219EF322}</a:tableStyleId>
              </a:tblPr>
              <a:tblGrid>
                <a:gridCol w="413334"/>
                <a:gridCol w="1070192"/>
                <a:gridCol w="2574618"/>
                <a:gridCol w="1474631"/>
              </a:tblGrid>
              <a:tr h="251590">
                <a:tc gridSpan="2">
                  <a:txBody>
                    <a:bodyPr/>
                    <a:lstStyle/>
                    <a:p>
                      <a:pPr>
                        <a:spcBef>
                          <a:spcPts val="300"/>
                        </a:spcBef>
                      </a:pPr>
                      <a:r>
                        <a:rPr lang="en-US" sz="900" b="1" dirty="0" smtClean="0">
                          <a:solidFill>
                            <a:schemeClr val="tx1"/>
                          </a:solidFill>
                        </a:rPr>
                        <a:t>Other Payer APM</a:t>
                      </a:r>
                      <a:r>
                        <a:rPr lang="en-US" sz="900" b="1" baseline="0" dirty="0" smtClean="0">
                          <a:solidFill>
                            <a:schemeClr val="tx1"/>
                          </a:solidFill>
                        </a:rPr>
                        <a:t> Types</a:t>
                      </a:r>
                      <a:endParaRPr lang="en-US" sz="900" b="1" dirty="0">
                        <a:solidFill>
                          <a:schemeClr val="tx1"/>
                        </a:solidFill>
                      </a:endParaRPr>
                    </a:p>
                  </a:txBody>
                  <a:tcPr marL="0" marR="0" marT="0" marB="0" anchor="ctr">
                    <a:lnL w="12700" cmpd="sng">
                      <a:noFill/>
                    </a:lnL>
                    <a:lnR w="12700" cmpd="sng">
                      <a:noFill/>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900" dirty="0"/>
                    </a:p>
                  </a:txBody>
                  <a:tcPr/>
                </a:tc>
                <a:tc>
                  <a:txBody>
                    <a:bodyPr/>
                    <a:lstStyle/>
                    <a:p>
                      <a:pPr>
                        <a:spcBef>
                          <a:spcPts val="300"/>
                        </a:spcBef>
                      </a:pPr>
                      <a:r>
                        <a:rPr lang="en-US" sz="900" b="1" dirty="0" smtClean="0">
                          <a:solidFill>
                            <a:schemeClr val="tx1"/>
                          </a:solidFill>
                        </a:rPr>
                        <a:t>Payer-Initiated Process</a:t>
                      </a:r>
                      <a:endParaRPr lang="en-US" sz="900" b="1" dirty="0">
                        <a:solidFill>
                          <a:schemeClr val="tx1"/>
                        </a:solidFill>
                      </a:endParaRPr>
                    </a:p>
                  </a:txBody>
                  <a:tcPr marL="45720" anchor="ctr">
                    <a:lnL w="12700" cmpd="sng">
                      <a:noFill/>
                    </a:lnL>
                    <a:lnR w="12700" cmpd="sng">
                      <a:noFill/>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300"/>
                        </a:spcBef>
                      </a:pPr>
                      <a:r>
                        <a:rPr lang="en-US" sz="900" b="1" dirty="0" smtClean="0">
                          <a:solidFill>
                            <a:schemeClr val="tx1"/>
                          </a:solidFill>
                        </a:rPr>
                        <a:t>Submission</a:t>
                      </a:r>
                      <a:r>
                        <a:rPr lang="en-US" sz="900" b="1" baseline="0" dirty="0" smtClean="0">
                          <a:solidFill>
                            <a:schemeClr val="tx1"/>
                          </a:solidFill>
                        </a:rPr>
                        <a:t> Period</a:t>
                      </a:r>
                      <a:r>
                        <a:rPr lang="en-US" sz="900" b="1" baseline="30000" dirty="0" smtClean="0">
                          <a:solidFill>
                            <a:schemeClr val="tx1"/>
                          </a:solidFill>
                        </a:rPr>
                        <a:t>1</a:t>
                      </a:r>
                      <a:endParaRPr lang="en-US" sz="900" b="1" baseline="30000" dirty="0">
                        <a:solidFill>
                          <a:schemeClr val="tx1"/>
                        </a:solidFill>
                      </a:endParaRPr>
                    </a:p>
                  </a:txBody>
                  <a:tcPr anchor="ctr">
                    <a:lnL w="12700" cmpd="sng">
                      <a:noFill/>
                    </a:lnL>
                    <a:lnR w="12700" cmpd="sng">
                      <a:noFill/>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r h="707666">
                <a:tc>
                  <a:txBody>
                    <a:bodyPr/>
                    <a:lstStyle/>
                    <a:p>
                      <a:r>
                        <a:rPr lang="en-US" sz="3000" b="0" dirty="0" smtClean="0">
                          <a:solidFill>
                            <a:schemeClr val="accent6"/>
                          </a:solidFill>
                        </a:rPr>
                        <a:t>1</a:t>
                      </a:r>
                      <a:endParaRPr lang="en-US" sz="3000" b="0" dirty="0">
                        <a:solidFill>
                          <a:schemeClr val="accent6"/>
                        </a:solidFill>
                      </a:endParaRPr>
                    </a:p>
                  </a:txBody>
                  <a:tcPr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640080" rtl="0" eaLnBrk="1" fontAlgn="auto" latinLnBrk="0" hangingPunct="1">
                        <a:lnSpc>
                          <a:spcPct val="100000"/>
                        </a:lnSpc>
                        <a:spcBef>
                          <a:spcPts val="300"/>
                        </a:spcBef>
                        <a:spcAft>
                          <a:spcPts val="0"/>
                        </a:spcAft>
                        <a:buClrTx/>
                        <a:buSzTx/>
                        <a:buFontTx/>
                        <a:buNone/>
                        <a:tabLst/>
                        <a:defRPr/>
                      </a:pPr>
                      <a:r>
                        <a:rPr lang="en-US" sz="900" b="1" dirty="0" smtClean="0"/>
                        <a:t>Authorized Under Title XIX </a:t>
                      </a:r>
                      <a:r>
                        <a:rPr lang="en-US" sz="900" b="0" dirty="0" smtClean="0"/>
                        <a:t>(e.g., Medicaid)</a:t>
                      </a:r>
                    </a:p>
                  </a:txBody>
                  <a:tcPr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300"/>
                        </a:spcBef>
                      </a:pPr>
                      <a:r>
                        <a:rPr lang="en-US" sz="900" b="0" dirty="0" smtClean="0"/>
                        <a:t>States may submit request for both Medicaid fee-for-service and Medicaid managed care plan payment arrangements</a:t>
                      </a:r>
                    </a:p>
                  </a:txBody>
                  <a:tcPr marL="45720" marT="91440" marB="9144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4300" marR="0" indent="-114300" algn="l" defTabSz="640080" rtl="0" eaLnBrk="1" fontAlgn="auto" latinLnBrk="0" hangingPunct="1">
                        <a:lnSpc>
                          <a:spcPct val="100000"/>
                        </a:lnSpc>
                        <a:spcBef>
                          <a:spcPts val="300"/>
                        </a:spcBef>
                        <a:spcAft>
                          <a:spcPts val="0"/>
                        </a:spcAft>
                        <a:buClrTx/>
                        <a:buSzTx/>
                        <a:buFont typeface="Arial" panose="020B0604020202020204" pitchFamily="34" charset="0"/>
                        <a:buChar char="•"/>
                        <a:tabLst/>
                        <a:defRPr/>
                      </a:pPr>
                      <a:endParaRPr lang="en-US" sz="900" b="0" dirty="0" smtClean="0">
                        <a:solidFill>
                          <a:schemeClr val="accent6"/>
                        </a:solidFill>
                      </a:endParaRPr>
                    </a:p>
                  </a:txBody>
                  <a:tcPr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683812">
                <a:tc>
                  <a:txBody>
                    <a:bodyPr/>
                    <a:lstStyle/>
                    <a:p>
                      <a:r>
                        <a:rPr lang="en-US" sz="3000" b="0" dirty="0" smtClean="0">
                          <a:solidFill>
                            <a:schemeClr val="accent6"/>
                          </a:solidFill>
                        </a:rPr>
                        <a:t>2</a:t>
                      </a:r>
                      <a:endParaRPr lang="en-US" sz="3000" b="0" dirty="0">
                        <a:solidFill>
                          <a:schemeClr val="accent6"/>
                        </a:solidFill>
                      </a:endParaRPr>
                    </a:p>
                  </a:txBody>
                  <a:tcPr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640080" rtl="0" eaLnBrk="1" fontAlgn="auto" latinLnBrk="0" hangingPunct="1">
                        <a:lnSpc>
                          <a:spcPct val="100000"/>
                        </a:lnSpc>
                        <a:spcBef>
                          <a:spcPts val="300"/>
                        </a:spcBef>
                        <a:spcAft>
                          <a:spcPts val="0"/>
                        </a:spcAft>
                        <a:buClrTx/>
                        <a:buSzTx/>
                        <a:buFontTx/>
                        <a:buNone/>
                        <a:tabLst/>
                        <a:defRPr/>
                      </a:pPr>
                      <a:r>
                        <a:rPr lang="en-US" sz="900" b="1" dirty="0" smtClean="0"/>
                        <a:t>Aligned with CMS Multi-Payer Model</a:t>
                      </a:r>
                    </a:p>
                  </a:txBody>
                  <a:tcPr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640080" rtl="0" eaLnBrk="1" fontAlgn="auto" latinLnBrk="0" hangingPunct="1">
                        <a:lnSpc>
                          <a:spcPct val="100000"/>
                        </a:lnSpc>
                        <a:spcBef>
                          <a:spcPts val="300"/>
                        </a:spcBef>
                        <a:spcAft>
                          <a:spcPts val="0"/>
                        </a:spcAft>
                        <a:buClrTx/>
                        <a:buSzTx/>
                        <a:buFontTx/>
                        <a:buNone/>
                        <a:tabLst/>
                        <a:defRPr/>
                      </a:pPr>
                      <a:r>
                        <a:rPr lang="en-US" sz="900" b="0" dirty="0" smtClean="0"/>
                        <a:t>Payers with payment arrangements aligned with a CMS Multi-Payer Model may submit request;</a:t>
                      </a:r>
                    </a:p>
                    <a:p>
                      <a:pPr marL="0" marR="0" indent="0" algn="l" defTabSz="640080" rtl="0" eaLnBrk="1" fontAlgn="auto" latinLnBrk="0" hangingPunct="1">
                        <a:lnSpc>
                          <a:spcPct val="100000"/>
                        </a:lnSpc>
                        <a:spcBef>
                          <a:spcPts val="300"/>
                        </a:spcBef>
                        <a:spcAft>
                          <a:spcPts val="0"/>
                        </a:spcAft>
                        <a:buClrTx/>
                        <a:buSzTx/>
                        <a:buFontTx/>
                        <a:buNone/>
                        <a:tabLst/>
                        <a:defRPr/>
                      </a:pPr>
                      <a:r>
                        <a:rPr lang="en-US" sz="900" b="0" dirty="0" smtClean="0"/>
                        <a:t>In models where a state prescribes uniform payment arrangements across all payers statewide, the state would submit on behalf</a:t>
                      </a:r>
                      <a:br>
                        <a:rPr lang="en-US" sz="900" b="0" dirty="0" smtClean="0"/>
                      </a:br>
                      <a:r>
                        <a:rPr lang="en-US" sz="900" b="0" dirty="0" smtClean="0"/>
                        <a:t>of payers</a:t>
                      </a:r>
                      <a:endParaRPr lang="en-US" sz="900" b="0" i="1" dirty="0" smtClean="0"/>
                    </a:p>
                  </a:txBody>
                  <a:tcPr marL="45720" marT="91440" marB="9144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4300" marR="0" indent="-114300" algn="l" defTabSz="640080" rtl="0" eaLnBrk="1" fontAlgn="auto" latinLnBrk="0" hangingPunct="1">
                        <a:lnSpc>
                          <a:spcPct val="100000"/>
                        </a:lnSpc>
                        <a:spcBef>
                          <a:spcPts val="300"/>
                        </a:spcBef>
                        <a:spcAft>
                          <a:spcPts val="0"/>
                        </a:spcAft>
                        <a:buClrTx/>
                        <a:buSzTx/>
                        <a:buFont typeface="Arial" panose="020B0604020202020204" pitchFamily="34" charset="0"/>
                        <a:buChar char="•"/>
                        <a:tabLst/>
                        <a:defRPr/>
                      </a:pPr>
                      <a:endParaRPr lang="en-US" sz="900" b="0" dirty="0" smtClean="0">
                        <a:solidFill>
                          <a:schemeClr val="accent6"/>
                        </a:solidFill>
                      </a:endParaRPr>
                    </a:p>
                  </a:txBody>
                  <a:tcPr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644055">
                <a:tc>
                  <a:txBody>
                    <a:bodyPr/>
                    <a:lstStyle/>
                    <a:p>
                      <a:r>
                        <a:rPr lang="en-US" sz="3000" b="0" dirty="0" smtClean="0">
                          <a:solidFill>
                            <a:schemeClr val="accent6"/>
                          </a:solidFill>
                        </a:rPr>
                        <a:t>3</a:t>
                      </a:r>
                      <a:endParaRPr lang="en-US" sz="3000" b="0" dirty="0">
                        <a:solidFill>
                          <a:schemeClr val="accent6"/>
                        </a:solidFill>
                      </a:endParaRPr>
                    </a:p>
                  </a:txBody>
                  <a:tcPr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640080" rtl="0" eaLnBrk="1" fontAlgn="auto" latinLnBrk="0" hangingPunct="1">
                        <a:lnSpc>
                          <a:spcPct val="100000"/>
                        </a:lnSpc>
                        <a:spcBef>
                          <a:spcPts val="300"/>
                        </a:spcBef>
                        <a:spcAft>
                          <a:spcPts val="0"/>
                        </a:spcAft>
                        <a:buClrTx/>
                        <a:buSzTx/>
                        <a:buFontTx/>
                        <a:buNone/>
                        <a:tabLst/>
                        <a:defRPr/>
                      </a:pPr>
                      <a:r>
                        <a:rPr lang="en-US" sz="900" b="1" dirty="0" smtClean="0"/>
                        <a:t>Medicare Health Plan </a:t>
                      </a:r>
                      <a:br>
                        <a:rPr lang="en-US" sz="900" b="1" dirty="0" smtClean="0"/>
                      </a:br>
                      <a:r>
                        <a:rPr lang="en-US" sz="900" b="0" dirty="0" smtClean="0"/>
                        <a:t>(e.g., Medicare Advantage)</a:t>
                      </a:r>
                    </a:p>
                  </a:txBody>
                  <a:tcPr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640080" rtl="0" eaLnBrk="1" fontAlgn="auto" latinLnBrk="0" hangingPunct="1">
                        <a:lnSpc>
                          <a:spcPct val="100000"/>
                        </a:lnSpc>
                        <a:spcBef>
                          <a:spcPts val="300"/>
                        </a:spcBef>
                        <a:spcAft>
                          <a:spcPts val="0"/>
                        </a:spcAft>
                        <a:buClrTx/>
                        <a:buSzTx/>
                        <a:buFontTx/>
                        <a:buNone/>
                        <a:tabLst/>
                        <a:defRPr/>
                      </a:pPr>
                      <a:r>
                        <a:rPr lang="en-US" sz="900" b="0" dirty="0" smtClean="0"/>
                        <a:t>Payers</a:t>
                      </a:r>
                      <a:r>
                        <a:rPr lang="en-US" sz="900" b="0" baseline="0" dirty="0" smtClean="0"/>
                        <a:t> may </a:t>
                      </a:r>
                      <a:r>
                        <a:rPr lang="en-US" sz="900" b="0" dirty="0" smtClean="0"/>
                        <a:t>submit request </a:t>
                      </a:r>
                      <a:r>
                        <a:rPr lang="en-US" sz="900" b="0" baseline="0" dirty="0" smtClean="0"/>
                        <a:t>during the same timeframe as </a:t>
                      </a:r>
                      <a:r>
                        <a:rPr lang="en-US" sz="900" b="0" dirty="0" smtClean="0"/>
                        <a:t>the annual Medicare Advantage bid process</a:t>
                      </a:r>
                    </a:p>
                  </a:txBody>
                  <a:tcPr marL="45720" marT="91440" marB="9144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4300" marR="0" indent="-114300" algn="l" defTabSz="640080" rtl="0" eaLnBrk="1" fontAlgn="auto" latinLnBrk="0" hangingPunct="1">
                        <a:lnSpc>
                          <a:spcPct val="100000"/>
                        </a:lnSpc>
                        <a:spcBef>
                          <a:spcPts val="300"/>
                        </a:spcBef>
                        <a:spcAft>
                          <a:spcPts val="0"/>
                        </a:spcAft>
                        <a:buClrTx/>
                        <a:buSzTx/>
                        <a:buFont typeface="Arial" panose="020B0604020202020204" pitchFamily="34" charset="0"/>
                        <a:buChar char="•"/>
                        <a:tabLst/>
                        <a:defRPr/>
                      </a:pPr>
                      <a:endParaRPr lang="en-US" sz="900" b="0" dirty="0" smtClean="0"/>
                    </a:p>
                  </a:txBody>
                  <a:tcPr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0840">
                <a:tc>
                  <a:txBody>
                    <a:bodyPr/>
                    <a:lstStyle/>
                    <a:p>
                      <a:r>
                        <a:rPr lang="en-US" sz="3000" b="0" i="0" dirty="0" smtClean="0">
                          <a:solidFill>
                            <a:schemeClr val="accent2"/>
                          </a:solidFill>
                        </a:rPr>
                        <a:t>4</a:t>
                      </a:r>
                      <a:endParaRPr lang="en-US" sz="3000" b="0" i="0" dirty="0">
                        <a:solidFill>
                          <a:schemeClr val="accent2"/>
                        </a:solidFill>
                      </a:endParaRPr>
                    </a:p>
                  </a:txBody>
                  <a:tcPr anchor="ctr">
                    <a:lnL w="12700" cmpd="sng">
                      <a:noFill/>
                    </a:lnL>
                    <a:lnR w="12700" cmpd="sng">
                      <a:noFill/>
                    </a:lnR>
                    <a:lnT w="635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spcBef>
                          <a:spcPts val="300"/>
                        </a:spcBef>
                      </a:pPr>
                      <a:r>
                        <a:rPr lang="en-US" sz="900" b="1" i="0" dirty="0" smtClean="0">
                          <a:solidFill>
                            <a:schemeClr val="accent2"/>
                          </a:solidFill>
                        </a:rPr>
                        <a:t>Remaining Other Payer Models</a:t>
                      </a:r>
                    </a:p>
                  </a:txBody>
                  <a:tcPr anchor="ctr">
                    <a:lnL w="12700" cmpd="sng">
                      <a:noFill/>
                    </a:lnL>
                    <a:lnR w="12700" cmpd="sng">
                      <a:noFill/>
                    </a:lnR>
                    <a:lnT w="635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marL="0" marR="0" indent="0" algn="l" defTabSz="640080" rtl="0" eaLnBrk="1" fontAlgn="auto" latinLnBrk="0" hangingPunct="1">
                        <a:lnSpc>
                          <a:spcPct val="100000"/>
                        </a:lnSpc>
                        <a:spcBef>
                          <a:spcPts val="300"/>
                        </a:spcBef>
                        <a:spcAft>
                          <a:spcPts val="0"/>
                        </a:spcAft>
                        <a:buClrTx/>
                        <a:buSzTx/>
                        <a:buFontTx/>
                        <a:buNone/>
                        <a:tabLst/>
                        <a:defRPr/>
                      </a:pPr>
                      <a:r>
                        <a:rPr lang="en-US" sz="900" b="0" i="0" dirty="0" smtClean="0">
                          <a:solidFill>
                            <a:schemeClr val="accent2"/>
                          </a:solidFill>
                        </a:rPr>
                        <a:t>Payers not included above,</a:t>
                      </a:r>
                      <a:r>
                        <a:rPr lang="en-US" sz="900" b="0" i="0" baseline="0" dirty="0" smtClean="0">
                          <a:solidFill>
                            <a:schemeClr val="accent2"/>
                          </a:solidFill>
                        </a:rPr>
                        <a:t> including commercial and other private payers, are</a:t>
                      </a:r>
                      <a:br>
                        <a:rPr lang="en-US" sz="900" b="0" i="0" baseline="0" dirty="0" smtClean="0">
                          <a:solidFill>
                            <a:schemeClr val="accent2"/>
                          </a:solidFill>
                        </a:rPr>
                      </a:br>
                      <a:r>
                        <a:rPr lang="en-US" sz="900" b="1" i="0" u="none" baseline="0" dirty="0" smtClean="0">
                          <a:solidFill>
                            <a:schemeClr val="accent2"/>
                          </a:solidFill>
                        </a:rPr>
                        <a:t>not</a:t>
                      </a:r>
                      <a:r>
                        <a:rPr lang="en-US" sz="900" b="0" i="0" baseline="0" dirty="0" smtClean="0">
                          <a:solidFill>
                            <a:schemeClr val="accent2"/>
                          </a:solidFill>
                        </a:rPr>
                        <a:t> eligible to </a:t>
                      </a:r>
                      <a:r>
                        <a:rPr lang="en-US" sz="900" b="0" i="0" dirty="0" smtClean="0">
                          <a:solidFill>
                            <a:schemeClr val="accent2"/>
                          </a:solidFill>
                        </a:rPr>
                        <a:t>submit request for the</a:t>
                      </a:r>
                      <a:br>
                        <a:rPr lang="en-US" sz="900" b="0" i="0" dirty="0" smtClean="0">
                          <a:solidFill>
                            <a:schemeClr val="accent2"/>
                          </a:solidFill>
                        </a:rPr>
                      </a:br>
                      <a:r>
                        <a:rPr lang="en-US" sz="900" b="0" i="0" dirty="0" smtClean="0">
                          <a:solidFill>
                            <a:schemeClr val="accent2"/>
                          </a:solidFill>
                        </a:rPr>
                        <a:t>2019 </a:t>
                      </a:r>
                      <a:r>
                        <a:rPr lang="en-US" sz="900" b="0" i="0" baseline="0" dirty="0" smtClean="0">
                          <a:solidFill>
                            <a:schemeClr val="accent2"/>
                          </a:solidFill>
                        </a:rPr>
                        <a:t>QP Performance Period</a:t>
                      </a:r>
                      <a:endParaRPr lang="en-US" sz="900" b="0" i="0" dirty="0" smtClean="0">
                        <a:solidFill>
                          <a:schemeClr val="accent2"/>
                        </a:solidFill>
                      </a:endParaRPr>
                    </a:p>
                  </a:txBody>
                  <a:tcPr marL="45720" marT="91440" marB="91440" anchor="ctr">
                    <a:lnL w="12700" cmpd="sng">
                      <a:noFill/>
                    </a:lnL>
                    <a:lnR w="12700" cmpd="sng">
                      <a:noFill/>
                    </a:lnR>
                    <a:lnT w="635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marL="0" marR="0" indent="0" algn="l" defTabSz="640080" rtl="0" eaLnBrk="1" fontAlgn="auto" latinLnBrk="0" hangingPunct="1">
                        <a:lnSpc>
                          <a:spcPct val="100000"/>
                        </a:lnSpc>
                        <a:spcBef>
                          <a:spcPts val="300"/>
                        </a:spcBef>
                        <a:spcAft>
                          <a:spcPts val="0"/>
                        </a:spcAft>
                        <a:buClrTx/>
                        <a:buSzTx/>
                        <a:buFont typeface="Arial" panose="020B0604020202020204" pitchFamily="34" charset="0"/>
                        <a:buNone/>
                        <a:tabLst/>
                        <a:defRPr/>
                      </a:pPr>
                      <a:endParaRPr lang="en-US" sz="900" b="0" i="1" dirty="0" smtClean="0">
                        <a:solidFill>
                          <a:schemeClr val="accent2"/>
                        </a:solidFill>
                      </a:endParaRPr>
                    </a:p>
                  </a:txBody>
                  <a:tcPr anchor="ctr">
                    <a:lnL w="12700" cmpd="sng">
                      <a:noFill/>
                    </a:lnL>
                    <a:lnR w="12700" cmpd="sng">
                      <a:noFill/>
                    </a:lnR>
                    <a:lnT w="635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r>
            </a:tbl>
          </a:graphicData>
        </a:graphic>
      </p:graphicFrame>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4472" y="1540675"/>
            <a:ext cx="457200" cy="365760"/>
          </a:xfrm>
          <a:prstGeom prst="rect">
            <a:avLst/>
          </a:prstGeom>
          <a:noFill/>
          <a:ln>
            <a:noFill/>
          </a:ln>
        </p:spPr>
      </p:pic>
      <p:sp>
        <p:nvSpPr>
          <p:cNvPr id="9" name="TextBox 8"/>
          <p:cNvSpPr txBox="1"/>
          <p:nvPr/>
        </p:nvSpPr>
        <p:spPr bwMode="gray">
          <a:xfrm>
            <a:off x="4629318" y="1717115"/>
            <a:ext cx="347508" cy="133712"/>
          </a:xfrm>
          <a:prstGeom prst="rect">
            <a:avLst/>
          </a:prstGeom>
          <a:noFill/>
        </p:spPr>
        <p:txBody>
          <a:bodyPr wrap="square" lIns="0" tIns="0" rIns="0" bIns="0" rtlCol="0">
            <a:spAutoFit/>
          </a:bodyPr>
          <a:lstStyle/>
          <a:p>
            <a:pPr algn="ctr">
              <a:spcBef>
                <a:spcPts val="500"/>
              </a:spcBef>
            </a:pPr>
            <a:r>
              <a:rPr lang="en-US" sz="1000" b="1" dirty="0" smtClean="0"/>
              <a:t>Jan 1</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4857" y="1540675"/>
            <a:ext cx="457200" cy="365760"/>
          </a:xfrm>
          <a:prstGeom prst="rect">
            <a:avLst/>
          </a:prstGeom>
          <a:noFill/>
          <a:ln>
            <a:noFill/>
          </a:ln>
        </p:spPr>
      </p:pic>
      <p:sp>
        <p:nvSpPr>
          <p:cNvPr id="11" name="TextBox 10"/>
          <p:cNvSpPr txBox="1"/>
          <p:nvPr/>
        </p:nvSpPr>
        <p:spPr bwMode="gray">
          <a:xfrm>
            <a:off x="5279703" y="1717115"/>
            <a:ext cx="347508" cy="133712"/>
          </a:xfrm>
          <a:prstGeom prst="rect">
            <a:avLst/>
          </a:prstGeom>
          <a:noFill/>
        </p:spPr>
        <p:txBody>
          <a:bodyPr wrap="square" lIns="0" tIns="0" rIns="0" bIns="0" rtlCol="0">
            <a:spAutoFit/>
          </a:bodyPr>
          <a:lstStyle/>
          <a:p>
            <a:pPr algn="ctr">
              <a:spcBef>
                <a:spcPts val="500"/>
              </a:spcBef>
            </a:pPr>
            <a:r>
              <a:rPr lang="en-US" sz="1000" b="1" dirty="0" smtClean="0">
                <a:solidFill>
                  <a:schemeClr val="accent6"/>
                </a:solidFill>
              </a:rPr>
              <a:t>Apr 1</a:t>
            </a:r>
          </a:p>
        </p:txBody>
      </p:sp>
      <p:sp>
        <p:nvSpPr>
          <p:cNvPr id="12" name="Right Bracket 11"/>
          <p:cNvSpPr/>
          <p:nvPr/>
        </p:nvSpPr>
        <p:spPr bwMode="gray">
          <a:xfrm rot="16200000">
            <a:off x="5101084" y="1115824"/>
            <a:ext cx="73152" cy="731520"/>
          </a:xfrm>
          <a:prstGeom prst="rightBracket">
            <a:avLst>
              <a:gd name="adj" fmla="val 0"/>
            </a:avLst>
          </a:prstGeom>
          <a:ln w="1270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ctr"/>
            <a:endParaRPr lang="en-US"/>
          </a:p>
        </p:txBody>
      </p:sp>
      <p:sp>
        <p:nvSpPr>
          <p:cNvPr id="13" name="TextBox 12"/>
          <p:cNvSpPr txBox="1"/>
          <p:nvPr/>
        </p:nvSpPr>
        <p:spPr bwMode="gray">
          <a:xfrm>
            <a:off x="5049964" y="1730110"/>
            <a:ext cx="146014" cy="107722"/>
          </a:xfrm>
          <a:prstGeom prst="rect">
            <a:avLst/>
          </a:prstGeom>
          <a:noFill/>
        </p:spPr>
        <p:txBody>
          <a:bodyPr wrap="square" lIns="0" tIns="0" rIns="0" bIns="0" rtlCol="0">
            <a:spAutoFit/>
          </a:bodyPr>
          <a:lstStyle/>
          <a:p>
            <a:pPr algn="ctr">
              <a:spcBef>
                <a:spcPts val="500"/>
              </a:spcBef>
            </a:pPr>
            <a:r>
              <a:rPr lang="en-US" sz="700" b="1" dirty="0" smtClean="0"/>
              <a:t>to</a:t>
            </a:r>
          </a:p>
        </p:txBody>
      </p:sp>
      <p:sp>
        <p:nvSpPr>
          <p:cNvPr id="14" name="TextBox 13"/>
          <p:cNvSpPr txBox="1"/>
          <p:nvPr/>
        </p:nvSpPr>
        <p:spPr bwMode="gray">
          <a:xfrm>
            <a:off x="4949217" y="1367677"/>
            <a:ext cx="347508" cy="153888"/>
          </a:xfrm>
          <a:prstGeom prst="rect">
            <a:avLst/>
          </a:prstGeom>
          <a:solidFill>
            <a:schemeClr val="accent1"/>
          </a:solidFill>
        </p:spPr>
        <p:txBody>
          <a:bodyPr wrap="square" lIns="0" tIns="0" rIns="0" bIns="0" rtlCol="0">
            <a:spAutoFit/>
          </a:bodyPr>
          <a:lstStyle/>
          <a:p>
            <a:pPr algn="ctr">
              <a:spcBef>
                <a:spcPts val="500"/>
              </a:spcBef>
            </a:pPr>
            <a:r>
              <a:rPr lang="en-US" sz="1000" b="1" dirty="0" smtClean="0"/>
              <a:t>2018</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4472" y="2397620"/>
            <a:ext cx="457200" cy="365760"/>
          </a:xfrm>
          <a:prstGeom prst="rect">
            <a:avLst/>
          </a:prstGeom>
          <a:noFill/>
          <a:ln>
            <a:noFill/>
          </a:ln>
        </p:spPr>
      </p:pic>
      <p:sp>
        <p:nvSpPr>
          <p:cNvPr id="16" name="TextBox 15"/>
          <p:cNvSpPr txBox="1"/>
          <p:nvPr/>
        </p:nvSpPr>
        <p:spPr bwMode="gray">
          <a:xfrm>
            <a:off x="4629318" y="2574060"/>
            <a:ext cx="347508" cy="133712"/>
          </a:xfrm>
          <a:prstGeom prst="rect">
            <a:avLst/>
          </a:prstGeom>
          <a:noFill/>
        </p:spPr>
        <p:txBody>
          <a:bodyPr wrap="square" lIns="0" tIns="0" rIns="0" bIns="0" rtlCol="0">
            <a:spAutoFit/>
          </a:bodyPr>
          <a:lstStyle/>
          <a:p>
            <a:pPr algn="ctr">
              <a:spcBef>
                <a:spcPts val="500"/>
              </a:spcBef>
            </a:pPr>
            <a:r>
              <a:rPr lang="en-US" sz="1000" b="1" dirty="0" smtClean="0"/>
              <a:t>Jan 1</a:t>
            </a: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4857" y="2397620"/>
            <a:ext cx="457200" cy="365760"/>
          </a:xfrm>
          <a:prstGeom prst="rect">
            <a:avLst/>
          </a:prstGeom>
          <a:noFill/>
          <a:ln>
            <a:noFill/>
          </a:ln>
        </p:spPr>
      </p:pic>
      <p:sp>
        <p:nvSpPr>
          <p:cNvPr id="18" name="TextBox 17"/>
          <p:cNvSpPr txBox="1"/>
          <p:nvPr/>
        </p:nvSpPr>
        <p:spPr bwMode="gray">
          <a:xfrm>
            <a:off x="5279703" y="2574060"/>
            <a:ext cx="347508" cy="133712"/>
          </a:xfrm>
          <a:prstGeom prst="rect">
            <a:avLst/>
          </a:prstGeom>
          <a:noFill/>
        </p:spPr>
        <p:txBody>
          <a:bodyPr wrap="square" lIns="0" tIns="0" rIns="0" bIns="0" rtlCol="0">
            <a:spAutoFit/>
          </a:bodyPr>
          <a:lstStyle/>
          <a:p>
            <a:pPr algn="ctr">
              <a:spcBef>
                <a:spcPts val="500"/>
              </a:spcBef>
            </a:pPr>
            <a:r>
              <a:rPr lang="en-US" sz="1000" b="1" dirty="0" smtClean="0">
                <a:solidFill>
                  <a:schemeClr val="accent6"/>
                </a:solidFill>
              </a:rPr>
              <a:t>Apr 1</a:t>
            </a:r>
          </a:p>
        </p:txBody>
      </p:sp>
      <p:sp>
        <p:nvSpPr>
          <p:cNvPr id="19" name="Right Bracket 18"/>
          <p:cNvSpPr/>
          <p:nvPr/>
        </p:nvSpPr>
        <p:spPr bwMode="gray">
          <a:xfrm rot="16200000">
            <a:off x="5101084" y="1972769"/>
            <a:ext cx="73152" cy="731520"/>
          </a:xfrm>
          <a:prstGeom prst="rightBracket">
            <a:avLst>
              <a:gd name="adj" fmla="val 0"/>
            </a:avLst>
          </a:prstGeom>
          <a:ln w="1270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ctr"/>
            <a:endParaRPr lang="en-US"/>
          </a:p>
        </p:txBody>
      </p:sp>
      <p:sp>
        <p:nvSpPr>
          <p:cNvPr id="20" name="TextBox 19"/>
          <p:cNvSpPr txBox="1"/>
          <p:nvPr/>
        </p:nvSpPr>
        <p:spPr bwMode="gray">
          <a:xfrm>
            <a:off x="5049964" y="2587055"/>
            <a:ext cx="146014" cy="107722"/>
          </a:xfrm>
          <a:prstGeom prst="rect">
            <a:avLst/>
          </a:prstGeom>
          <a:noFill/>
        </p:spPr>
        <p:txBody>
          <a:bodyPr wrap="square" lIns="0" tIns="0" rIns="0" bIns="0" rtlCol="0">
            <a:spAutoFit/>
          </a:bodyPr>
          <a:lstStyle/>
          <a:p>
            <a:pPr algn="ctr">
              <a:spcBef>
                <a:spcPts val="500"/>
              </a:spcBef>
            </a:pPr>
            <a:r>
              <a:rPr lang="en-US" sz="700" b="1" dirty="0" smtClean="0"/>
              <a:t>to</a:t>
            </a:r>
          </a:p>
        </p:txBody>
      </p:sp>
      <p:sp>
        <p:nvSpPr>
          <p:cNvPr id="21" name="TextBox 20"/>
          <p:cNvSpPr txBox="1"/>
          <p:nvPr/>
        </p:nvSpPr>
        <p:spPr bwMode="gray">
          <a:xfrm>
            <a:off x="4949217" y="2224622"/>
            <a:ext cx="347508" cy="153888"/>
          </a:xfrm>
          <a:prstGeom prst="rect">
            <a:avLst/>
          </a:prstGeom>
          <a:solidFill>
            <a:schemeClr val="accent1"/>
          </a:solidFill>
        </p:spPr>
        <p:txBody>
          <a:bodyPr wrap="square" lIns="0" tIns="0" rIns="0" bIns="0" rtlCol="0">
            <a:spAutoFit/>
          </a:bodyPr>
          <a:lstStyle/>
          <a:p>
            <a:pPr algn="ctr">
              <a:spcBef>
                <a:spcPts val="500"/>
              </a:spcBef>
            </a:pPr>
            <a:r>
              <a:rPr lang="en-US" sz="1000" b="1" dirty="0" smtClean="0"/>
              <a:t>2018</a:t>
            </a: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4472" y="3276746"/>
            <a:ext cx="457200" cy="365760"/>
          </a:xfrm>
          <a:prstGeom prst="rect">
            <a:avLst/>
          </a:prstGeom>
          <a:noFill/>
          <a:ln>
            <a:noFill/>
          </a:ln>
        </p:spPr>
      </p:pic>
      <p:sp>
        <p:nvSpPr>
          <p:cNvPr id="23" name="TextBox 22"/>
          <p:cNvSpPr txBox="1"/>
          <p:nvPr/>
        </p:nvSpPr>
        <p:spPr bwMode="gray">
          <a:xfrm>
            <a:off x="4629318" y="3453186"/>
            <a:ext cx="347508" cy="153888"/>
          </a:xfrm>
          <a:prstGeom prst="rect">
            <a:avLst/>
          </a:prstGeom>
          <a:noFill/>
        </p:spPr>
        <p:txBody>
          <a:bodyPr wrap="square" lIns="0" tIns="0" rIns="0" bIns="0" rtlCol="0">
            <a:spAutoFit/>
          </a:bodyPr>
          <a:lstStyle/>
          <a:p>
            <a:pPr algn="ctr">
              <a:spcBef>
                <a:spcPts val="500"/>
              </a:spcBef>
            </a:pPr>
            <a:r>
              <a:rPr lang="en-US" sz="1000" b="1" dirty="0" smtClean="0"/>
              <a:t>Apr</a:t>
            </a:r>
          </a:p>
        </p:txBody>
      </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4857" y="3276746"/>
            <a:ext cx="457200" cy="365760"/>
          </a:xfrm>
          <a:prstGeom prst="rect">
            <a:avLst/>
          </a:prstGeom>
          <a:noFill/>
          <a:ln>
            <a:noFill/>
          </a:ln>
        </p:spPr>
      </p:pic>
      <p:sp>
        <p:nvSpPr>
          <p:cNvPr id="25" name="TextBox 24"/>
          <p:cNvSpPr txBox="1"/>
          <p:nvPr/>
        </p:nvSpPr>
        <p:spPr bwMode="gray">
          <a:xfrm>
            <a:off x="5279703" y="3453186"/>
            <a:ext cx="347508" cy="153888"/>
          </a:xfrm>
          <a:prstGeom prst="rect">
            <a:avLst/>
          </a:prstGeom>
          <a:noFill/>
        </p:spPr>
        <p:txBody>
          <a:bodyPr wrap="square" lIns="0" tIns="0" rIns="0" bIns="0" rtlCol="0">
            <a:spAutoFit/>
          </a:bodyPr>
          <a:lstStyle/>
          <a:p>
            <a:pPr algn="ctr">
              <a:spcBef>
                <a:spcPts val="500"/>
              </a:spcBef>
            </a:pPr>
            <a:r>
              <a:rPr lang="en-US" sz="1000" b="1" dirty="0" smtClean="0">
                <a:solidFill>
                  <a:schemeClr val="accent6"/>
                </a:solidFill>
              </a:rPr>
              <a:t>June</a:t>
            </a:r>
          </a:p>
        </p:txBody>
      </p:sp>
      <p:sp>
        <p:nvSpPr>
          <p:cNvPr id="26" name="Right Bracket 25"/>
          <p:cNvSpPr/>
          <p:nvPr/>
        </p:nvSpPr>
        <p:spPr bwMode="gray">
          <a:xfrm rot="16200000">
            <a:off x="5101084" y="2851895"/>
            <a:ext cx="73152" cy="731520"/>
          </a:xfrm>
          <a:prstGeom prst="rightBracket">
            <a:avLst>
              <a:gd name="adj" fmla="val 0"/>
            </a:avLst>
          </a:prstGeom>
          <a:ln w="1270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ctr"/>
            <a:endParaRPr lang="en-US"/>
          </a:p>
        </p:txBody>
      </p:sp>
      <p:sp>
        <p:nvSpPr>
          <p:cNvPr id="27" name="TextBox 26"/>
          <p:cNvSpPr txBox="1"/>
          <p:nvPr/>
        </p:nvSpPr>
        <p:spPr bwMode="gray">
          <a:xfrm>
            <a:off x="5049964" y="3466181"/>
            <a:ext cx="146014" cy="107722"/>
          </a:xfrm>
          <a:prstGeom prst="rect">
            <a:avLst/>
          </a:prstGeom>
          <a:noFill/>
        </p:spPr>
        <p:txBody>
          <a:bodyPr wrap="square" lIns="0" tIns="0" rIns="0" bIns="0" rtlCol="0">
            <a:spAutoFit/>
          </a:bodyPr>
          <a:lstStyle/>
          <a:p>
            <a:pPr algn="ctr">
              <a:spcBef>
                <a:spcPts val="500"/>
              </a:spcBef>
            </a:pPr>
            <a:r>
              <a:rPr lang="en-US" sz="700" b="1" dirty="0" smtClean="0"/>
              <a:t>to</a:t>
            </a:r>
          </a:p>
        </p:txBody>
      </p:sp>
      <p:sp>
        <p:nvSpPr>
          <p:cNvPr id="28" name="TextBox 27"/>
          <p:cNvSpPr txBox="1"/>
          <p:nvPr/>
        </p:nvSpPr>
        <p:spPr bwMode="gray">
          <a:xfrm>
            <a:off x="4949217" y="3103748"/>
            <a:ext cx="347508" cy="153888"/>
          </a:xfrm>
          <a:prstGeom prst="rect">
            <a:avLst/>
          </a:prstGeom>
          <a:solidFill>
            <a:schemeClr val="accent1"/>
          </a:solidFill>
        </p:spPr>
        <p:txBody>
          <a:bodyPr wrap="square" lIns="0" tIns="0" rIns="0" bIns="0" rtlCol="0">
            <a:spAutoFit/>
          </a:bodyPr>
          <a:lstStyle/>
          <a:p>
            <a:pPr algn="ctr">
              <a:spcBef>
                <a:spcPts val="500"/>
              </a:spcBef>
            </a:pPr>
            <a:r>
              <a:rPr lang="en-US" sz="1000" b="1" dirty="0" smtClean="0"/>
              <a:t>2018</a:t>
            </a:r>
          </a:p>
        </p:txBody>
      </p:sp>
      <p:sp>
        <p:nvSpPr>
          <p:cNvPr id="29" name="&quot;No&quot; Symbol 28"/>
          <p:cNvSpPr/>
          <p:nvPr/>
        </p:nvSpPr>
        <p:spPr bwMode="gray">
          <a:xfrm>
            <a:off x="4929449" y="3867061"/>
            <a:ext cx="387043" cy="387043"/>
          </a:xfrm>
          <a:prstGeom prst="noSmoking">
            <a:avLst>
              <a:gd name="adj" fmla="val 12304"/>
            </a:avLst>
          </a:prstGeom>
          <a:solidFill>
            <a:schemeClr val="accent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30" name="Isosceles Triangle 29"/>
          <p:cNvSpPr/>
          <p:nvPr/>
        </p:nvSpPr>
        <p:spPr bwMode="gray">
          <a:xfrm rot="5400000">
            <a:off x="4271629" y="1127967"/>
            <a:ext cx="162572" cy="128016"/>
          </a:xfrm>
          <a:prstGeom prst="triangle">
            <a:avLst/>
          </a:prstGeom>
          <a:solidFill>
            <a:schemeClr val="accent6"/>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Tree>
    <p:extLst>
      <p:ext uri="{BB962C8B-B14F-4D97-AF65-F5344CB8AC3E}">
        <p14:creationId xmlns:p14="http://schemas.microsoft.com/office/powerpoint/2010/main" val="9602636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363152" y="914998"/>
            <a:ext cx="3749040" cy="215444"/>
          </a:xfrm>
        </p:spPr>
        <p:txBody>
          <a:bodyPr/>
          <a:lstStyle/>
          <a:p>
            <a:r>
              <a:rPr lang="en-US" dirty="0">
                <a:latin typeface="+mn-lt"/>
              </a:rPr>
              <a:t>Key Takeaways from the 2018 QPP Final Rule</a:t>
            </a:r>
          </a:p>
        </p:txBody>
      </p:sp>
      <p:sp>
        <p:nvSpPr>
          <p:cNvPr id="3" name="Title 2"/>
          <p:cNvSpPr>
            <a:spLocks noGrp="1"/>
          </p:cNvSpPr>
          <p:nvPr>
            <p:ph type="title"/>
          </p:nvPr>
        </p:nvSpPr>
        <p:spPr>
          <a:xfrm>
            <a:off x="853936" y="885560"/>
            <a:ext cx="274320" cy="274320"/>
          </a:xfrm>
        </p:spPr>
        <p:txBody>
          <a:bodyPr/>
          <a:lstStyle/>
          <a:p>
            <a:r>
              <a:rPr lang="en-US" dirty="0" smtClean="0"/>
              <a:t>1</a:t>
            </a:r>
            <a:endParaRPr lang="en-US" dirty="0"/>
          </a:p>
        </p:txBody>
      </p:sp>
      <p:sp>
        <p:nvSpPr>
          <p:cNvPr id="4" name="Text Placeholder 3"/>
          <p:cNvSpPr>
            <a:spLocks noGrp="1"/>
          </p:cNvSpPr>
          <p:nvPr>
            <p:ph type="body" sz="quarter" idx="17"/>
          </p:nvPr>
        </p:nvSpPr>
        <p:spPr>
          <a:xfrm>
            <a:off x="853936" y="1492428"/>
            <a:ext cx="274320" cy="276999"/>
          </a:xfrm>
        </p:spPr>
        <p:txBody>
          <a:bodyPr/>
          <a:lstStyle/>
          <a:p>
            <a:r>
              <a:rPr lang="en-US" dirty="0" smtClean="0"/>
              <a:t>2</a:t>
            </a:r>
            <a:endParaRPr lang="en-US" dirty="0"/>
          </a:p>
        </p:txBody>
      </p:sp>
      <p:sp>
        <p:nvSpPr>
          <p:cNvPr id="5" name="Text Placeholder 4"/>
          <p:cNvSpPr>
            <a:spLocks noGrp="1"/>
          </p:cNvSpPr>
          <p:nvPr>
            <p:ph type="body" sz="quarter" idx="18"/>
          </p:nvPr>
        </p:nvSpPr>
        <p:spPr>
          <a:xfrm>
            <a:off x="1363152" y="1548092"/>
            <a:ext cx="3749040" cy="153888"/>
          </a:xfrm>
        </p:spPr>
        <p:txBody>
          <a:bodyPr/>
          <a:lstStyle/>
          <a:p>
            <a:r>
              <a:rPr lang="en-US" dirty="0"/>
              <a:t>Advanced Alternative Payment Models (Advanced APM)</a:t>
            </a:r>
          </a:p>
        </p:txBody>
      </p:sp>
      <p:sp>
        <p:nvSpPr>
          <p:cNvPr id="6" name="Text Placeholder 5"/>
          <p:cNvSpPr>
            <a:spLocks noGrp="1"/>
          </p:cNvSpPr>
          <p:nvPr>
            <p:ph type="body" sz="quarter" idx="19"/>
          </p:nvPr>
        </p:nvSpPr>
        <p:spPr>
          <a:xfrm>
            <a:off x="853936" y="2101975"/>
            <a:ext cx="274320" cy="276999"/>
          </a:xfrm>
        </p:spPr>
        <p:txBody>
          <a:bodyPr/>
          <a:lstStyle/>
          <a:p>
            <a:r>
              <a:rPr lang="en-US" dirty="0" smtClean="0"/>
              <a:t>3</a:t>
            </a:r>
            <a:endParaRPr lang="en-US" dirty="0"/>
          </a:p>
        </p:txBody>
      </p:sp>
      <p:sp>
        <p:nvSpPr>
          <p:cNvPr id="7" name="Text Placeholder 6"/>
          <p:cNvSpPr>
            <a:spLocks noGrp="1"/>
          </p:cNvSpPr>
          <p:nvPr>
            <p:ph type="body" sz="quarter" idx="20"/>
          </p:nvPr>
        </p:nvSpPr>
        <p:spPr>
          <a:xfrm>
            <a:off x="1363152" y="2172095"/>
            <a:ext cx="3749040" cy="153888"/>
          </a:xfrm>
        </p:spPr>
        <p:txBody>
          <a:bodyPr/>
          <a:lstStyle/>
          <a:p>
            <a:r>
              <a:rPr lang="en-US" dirty="0"/>
              <a:t>Merit-Based Incentive Payment System (MIPS)</a:t>
            </a:r>
          </a:p>
        </p:txBody>
      </p:sp>
      <p:sp>
        <p:nvSpPr>
          <p:cNvPr id="8" name="Text Placeholder 7"/>
          <p:cNvSpPr>
            <a:spLocks noGrp="1"/>
          </p:cNvSpPr>
          <p:nvPr>
            <p:ph type="body" sz="quarter" idx="21"/>
          </p:nvPr>
        </p:nvSpPr>
        <p:spPr>
          <a:xfrm>
            <a:off x="853936" y="2711522"/>
            <a:ext cx="274320" cy="276999"/>
          </a:xfrm>
        </p:spPr>
        <p:txBody>
          <a:bodyPr/>
          <a:lstStyle/>
          <a:p>
            <a:r>
              <a:rPr lang="en-US" dirty="0" smtClean="0"/>
              <a:t>4</a:t>
            </a:r>
            <a:endParaRPr lang="en-US" dirty="0"/>
          </a:p>
        </p:txBody>
      </p:sp>
      <p:sp>
        <p:nvSpPr>
          <p:cNvPr id="9" name="Text Placeholder 8"/>
          <p:cNvSpPr>
            <a:spLocks noGrp="1"/>
          </p:cNvSpPr>
          <p:nvPr>
            <p:ph type="body" sz="quarter" idx="22"/>
          </p:nvPr>
        </p:nvSpPr>
        <p:spPr>
          <a:xfrm>
            <a:off x="1363152" y="2781108"/>
            <a:ext cx="3749040" cy="153888"/>
          </a:xfrm>
        </p:spPr>
        <p:txBody>
          <a:bodyPr/>
          <a:lstStyle/>
          <a:p>
            <a:r>
              <a:rPr lang="en-US" dirty="0"/>
              <a:t>Action </a:t>
            </a:r>
            <a:r>
              <a:rPr lang="en-US" dirty="0" smtClean="0"/>
              <a:t>Items for Your 2018 QPP Initiative</a:t>
            </a:r>
            <a:endParaRPr lang="en-US" dirty="0"/>
          </a:p>
        </p:txBody>
      </p:sp>
      <p:sp>
        <p:nvSpPr>
          <p:cNvPr id="10" name="Text Placeholder 7"/>
          <p:cNvSpPr>
            <a:spLocks noGrp="1"/>
          </p:cNvSpPr>
          <p:nvPr>
            <p:ph type="body" sz="quarter" idx="21"/>
          </p:nvPr>
        </p:nvSpPr>
        <p:spPr>
          <a:xfrm>
            <a:off x="853936" y="3321071"/>
            <a:ext cx="274320" cy="276999"/>
          </a:xfrm>
        </p:spPr>
        <p:txBody>
          <a:bodyPr/>
          <a:lstStyle/>
          <a:p>
            <a:r>
              <a:rPr lang="en-US" dirty="0"/>
              <a:t>5</a:t>
            </a:r>
          </a:p>
        </p:txBody>
      </p:sp>
      <p:sp>
        <p:nvSpPr>
          <p:cNvPr id="11" name="Text Placeholder 8"/>
          <p:cNvSpPr>
            <a:spLocks noGrp="1"/>
          </p:cNvSpPr>
          <p:nvPr>
            <p:ph type="body" sz="quarter" idx="22"/>
          </p:nvPr>
        </p:nvSpPr>
        <p:spPr>
          <a:xfrm>
            <a:off x="1365652" y="3382626"/>
            <a:ext cx="3749040" cy="153888"/>
          </a:xfrm>
        </p:spPr>
        <p:txBody>
          <a:bodyPr/>
          <a:lstStyle/>
          <a:p>
            <a:r>
              <a:rPr lang="en-US" dirty="0"/>
              <a:t>Top Ten Health Care IT Challenges for 2018</a:t>
            </a:r>
          </a:p>
        </p:txBody>
      </p:sp>
    </p:spTree>
    <p:extLst>
      <p:ext uri="{BB962C8B-B14F-4D97-AF65-F5344CB8AC3E}">
        <p14:creationId xmlns:p14="http://schemas.microsoft.com/office/powerpoint/2010/main" val="619433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Several Paths Toward MIPS</a:t>
            </a:r>
            <a:endParaRPr lang="en-US" dirty="0"/>
          </a:p>
        </p:txBody>
      </p:sp>
      <p:sp>
        <p:nvSpPr>
          <p:cNvPr id="66" name="Text Placeholder 2"/>
          <p:cNvSpPr>
            <a:spLocks noGrp="1"/>
          </p:cNvSpPr>
          <p:nvPr>
            <p:ph type="body" sz="quarter" idx="25"/>
          </p:nvPr>
        </p:nvSpPr>
        <p:spPr/>
        <p:txBody>
          <a:bodyPr/>
          <a:lstStyle/>
          <a:p>
            <a:r>
              <a:rPr lang="en-US" smtClean="0"/>
              <a:t>Majority Will Participate in MIPS; Some Receive Preferential Scoring</a:t>
            </a:r>
            <a:endParaRPr lang="en-US" dirty="0"/>
          </a:p>
        </p:txBody>
      </p:sp>
      <p:sp>
        <p:nvSpPr>
          <p:cNvPr id="8" name="Text Placeholder 7"/>
          <p:cNvSpPr>
            <a:spLocks noGrp="1"/>
          </p:cNvSpPr>
          <p:nvPr>
            <p:ph type="body" sz="quarter" idx="26"/>
          </p:nvPr>
        </p:nvSpPr>
        <p:spPr/>
        <p:txBody>
          <a:bodyPr/>
          <a:lstStyle/>
          <a:p>
            <a:endParaRPr lang="en-US"/>
          </a:p>
        </p:txBody>
      </p:sp>
      <p:sp>
        <p:nvSpPr>
          <p:cNvPr id="68" name="Text Placeholder 4"/>
          <p:cNvSpPr>
            <a:spLocks noGrp="1"/>
          </p:cNvSpPr>
          <p:nvPr>
            <p:ph type="body" sz="quarter" idx="27"/>
          </p:nvPr>
        </p:nvSpPr>
        <p:spPr>
          <a:xfrm>
            <a:off x="5026380" y="4619012"/>
            <a:ext cx="1374420" cy="181588"/>
          </a:xfrm>
        </p:spPr>
        <p:txBody>
          <a:bodyPr/>
          <a:lstStyle/>
          <a:p>
            <a:r>
              <a:rPr lang="en-US" dirty="0" smtClean="0"/>
              <a:t>Source: Advisory Board research and analysis.</a:t>
            </a:r>
            <a:endParaRPr lang="en-US" dirty="0"/>
          </a:p>
        </p:txBody>
      </p:sp>
      <p:sp>
        <p:nvSpPr>
          <p:cNvPr id="70" name="Rectangle 69"/>
          <p:cNvSpPr/>
          <p:nvPr/>
        </p:nvSpPr>
        <p:spPr bwMode="gray">
          <a:xfrm>
            <a:off x="3576913" y="1909760"/>
            <a:ext cx="1005840" cy="548640"/>
          </a:xfrm>
          <a:prstGeom prst="rect">
            <a:avLst/>
          </a:prstGeom>
          <a:solidFill>
            <a:schemeClr val="bg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71" name="Rectangle 70"/>
          <p:cNvSpPr/>
          <p:nvPr/>
        </p:nvSpPr>
        <p:spPr bwMode="gray">
          <a:xfrm>
            <a:off x="1446288" y="3745683"/>
            <a:ext cx="1005840" cy="548640"/>
          </a:xfrm>
          <a:prstGeom prst="rect">
            <a:avLst/>
          </a:prstGeom>
          <a:solidFill>
            <a:schemeClr val="bg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75" name="Rectangle 74"/>
          <p:cNvSpPr/>
          <p:nvPr/>
        </p:nvSpPr>
        <p:spPr bwMode="gray">
          <a:xfrm>
            <a:off x="489255" y="2433623"/>
            <a:ext cx="1005840" cy="548640"/>
          </a:xfrm>
          <a:prstGeom prst="rect">
            <a:avLst/>
          </a:prstGeom>
          <a:solidFill>
            <a:schemeClr val="bg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76" name="TextBox 75"/>
          <p:cNvSpPr txBox="1"/>
          <p:nvPr/>
        </p:nvSpPr>
        <p:spPr bwMode="gray">
          <a:xfrm>
            <a:off x="489255" y="2502195"/>
            <a:ext cx="1005840" cy="415498"/>
          </a:xfrm>
          <a:prstGeom prst="rect">
            <a:avLst/>
          </a:prstGeom>
          <a:noFill/>
        </p:spPr>
        <p:txBody>
          <a:bodyPr wrap="square" lIns="0" tIns="0" rIns="0" bIns="0" rtlCol="0">
            <a:spAutoFit/>
          </a:bodyPr>
          <a:lstStyle/>
          <a:p>
            <a:pPr algn="ctr"/>
            <a:r>
              <a:rPr lang="en-US" sz="900" dirty="0" smtClean="0">
                <a:solidFill>
                  <a:schemeClr val="accent4"/>
                </a:solidFill>
              </a:rPr>
              <a:t>Participate </a:t>
            </a:r>
            <a:br>
              <a:rPr lang="en-US" sz="900" dirty="0" smtClean="0">
                <a:solidFill>
                  <a:schemeClr val="accent4"/>
                </a:solidFill>
              </a:rPr>
            </a:br>
            <a:r>
              <a:rPr lang="en-US" sz="900" dirty="0" smtClean="0">
                <a:solidFill>
                  <a:schemeClr val="accent4"/>
                </a:solidFill>
              </a:rPr>
              <a:t>in an </a:t>
            </a:r>
            <a:br>
              <a:rPr lang="en-US" sz="900" dirty="0" smtClean="0">
                <a:solidFill>
                  <a:schemeClr val="accent4"/>
                </a:solidFill>
              </a:rPr>
            </a:br>
            <a:r>
              <a:rPr lang="en-US" sz="900" dirty="0" smtClean="0">
                <a:solidFill>
                  <a:schemeClr val="accent6"/>
                </a:solidFill>
              </a:rPr>
              <a:t>Advanced APM</a:t>
            </a:r>
            <a:r>
              <a:rPr lang="en-US" sz="900" dirty="0" smtClean="0">
                <a:solidFill>
                  <a:schemeClr val="accent4"/>
                </a:solidFill>
              </a:rPr>
              <a:t>?</a:t>
            </a:r>
          </a:p>
        </p:txBody>
      </p:sp>
      <p:sp>
        <p:nvSpPr>
          <p:cNvPr id="77" name="Rectangle 76"/>
          <p:cNvSpPr/>
          <p:nvPr/>
        </p:nvSpPr>
        <p:spPr bwMode="gray">
          <a:xfrm>
            <a:off x="1446288" y="1286448"/>
            <a:ext cx="1005840" cy="548640"/>
          </a:xfrm>
          <a:prstGeom prst="rect">
            <a:avLst/>
          </a:prstGeom>
          <a:solidFill>
            <a:schemeClr val="bg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80" name="TextBox 79"/>
          <p:cNvSpPr txBox="1"/>
          <p:nvPr/>
        </p:nvSpPr>
        <p:spPr bwMode="gray">
          <a:xfrm>
            <a:off x="1446288" y="1353019"/>
            <a:ext cx="1005840" cy="415498"/>
          </a:xfrm>
          <a:prstGeom prst="rect">
            <a:avLst/>
          </a:prstGeom>
          <a:noFill/>
        </p:spPr>
        <p:txBody>
          <a:bodyPr wrap="square" lIns="0" tIns="0" rIns="0" bIns="0" rtlCol="0">
            <a:spAutoFit/>
          </a:bodyPr>
          <a:lstStyle/>
          <a:p>
            <a:pPr algn="ctr"/>
            <a:r>
              <a:rPr lang="en-US" sz="900" dirty="0">
                <a:solidFill>
                  <a:schemeClr val="accent4"/>
                </a:solidFill>
              </a:rPr>
              <a:t>Meet </a:t>
            </a:r>
            <a:r>
              <a:rPr lang="en-US" sz="900" dirty="0" smtClean="0">
                <a:solidFill>
                  <a:schemeClr val="accent4"/>
                </a:solidFill>
              </a:rPr>
              <a:t/>
            </a:r>
            <a:br>
              <a:rPr lang="en-US" sz="900" dirty="0" smtClean="0">
                <a:solidFill>
                  <a:schemeClr val="accent4"/>
                </a:solidFill>
              </a:rPr>
            </a:br>
            <a:r>
              <a:rPr lang="en-US" sz="900" dirty="0" smtClean="0">
                <a:solidFill>
                  <a:schemeClr val="accent6"/>
                </a:solidFill>
              </a:rPr>
              <a:t>QP</a:t>
            </a:r>
            <a:br>
              <a:rPr lang="en-US" sz="900" dirty="0" smtClean="0">
                <a:solidFill>
                  <a:schemeClr val="accent6"/>
                </a:solidFill>
              </a:rPr>
            </a:br>
            <a:r>
              <a:rPr lang="en-US" sz="900" dirty="0" smtClean="0">
                <a:solidFill>
                  <a:schemeClr val="accent4"/>
                </a:solidFill>
              </a:rPr>
              <a:t>Threshold</a:t>
            </a:r>
            <a:r>
              <a:rPr lang="en-US" sz="900" dirty="0">
                <a:solidFill>
                  <a:schemeClr val="accent4"/>
                </a:solidFill>
              </a:rPr>
              <a:t>?</a:t>
            </a:r>
          </a:p>
        </p:txBody>
      </p:sp>
      <p:sp>
        <p:nvSpPr>
          <p:cNvPr id="97" name="Rectangle 96"/>
          <p:cNvSpPr/>
          <p:nvPr/>
        </p:nvSpPr>
        <p:spPr bwMode="gray">
          <a:xfrm>
            <a:off x="2523221" y="2775871"/>
            <a:ext cx="1005840" cy="548640"/>
          </a:xfrm>
          <a:prstGeom prst="rect">
            <a:avLst/>
          </a:prstGeom>
          <a:solidFill>
            <a:schemeClr val="bg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98" name="TextBox 97"/>
          <p:cNvSpPr txBox="1"/>
          <p:nvPr/>
        </p:nvSpPr>
        <p:spPr bwMode="gray">
          <a:xfrm>
            <a:off x="2520864" y="2841718"/>
            <a:ext cx="1005840" cy="415498"/>
          </a:xfrm>
          <a:prstGeom prst="rect">
            <a:avLst/>
          </a:prstGeom>
          <a:noFill/>
        </p:spPr>
        <p:txBody>
          <a:bodyPr wrap="square" lIns="0" tIns="0" rIns="0" bIns="0" rtlCol="0">
            <a:spAutoFit/>
          </a:bodyPr>
          <a:lstStyle/>
          <a:p>
            <a:pPr algn="ctr"/>
            <a:r>
              <a:rPr lang="en-US" sz="900" dirty="0">
                <a:solidFill>
                  <a:schemeClr val="accent4"/>
                </a:solidFill>
              </a:rPr>
              <a:t>Meet </a:t>
            </a:r>
            <a:r>
              <a:rPr lang="en-US" sz="900" dirty="0" smtClean="0">
                <a:solidFill>
                  <a:schemeClr val="accent4"/>
                </a:solidFill>
              </a:rPr>
              <a:t/>
            </a:r>
            <a:br>
              <a:rPr lang="en-US" sz="900" dirty="0" smtClean="0">
                <a:solidFill>
                  <a:schemeClr val="accent4"/>
                </a:solidFill>
              </a:rPr>
            </a:br>
            <a:r>
              <a:rPr lang="en-US" sz="900" dirty="0" smtClean="0">
                <a:solidFill>
                  <a:schemeClr val="accent6"/>
                </a:solidFill>
              </a:rPr>
              <a:t>Partial QP</a:t>
            </a:r>
            <a:br>
              <a:rPr lang="en-US" sz="900" dirty="0" smtClean="0">
                <a:solidFill>
                  <a:schemeClr val="accent6"/>
                </a:solidFill>
              </a:rPr>
            </a:br>
            <a:r>
              <a:rPr lang="en-US" sz="900" dirty="0" smtClean="0">
                <a:solidFill>
                  <a:schemeClr val="accent4"/>
                </a:solidFill>
              </a:rPr>
              <a:t>Threshold</a:t>
            </a:r>
            <a:r>
              <a:rPr lang="en-US" sz="900" dirty="0">
                <a:solidFill>
                  <a:schemeClr val="accent4"/>
                </a:solidFill>
              </a:rPr>
              <a:t>?</a:t>
            </a:r>
          </a:p>
        </p:txBody>
      </p:sp>
      <p:sp>
        <p:nvSpPr>
          <p:cNvPr id="99" name="Freeform 98"/>
          <p:cNvSpPr/>
          <p:nvPr/>
        </p:nvSpPr>
        <p:spPr bwMode="gray">
          <a:xfrm>
            <a:off x="1214518" y="1546304"/>
            <a:ext cx="224471" cy="887319"/>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6350" cap="flat" cmpd="sng" algn="ctr">
            <a:solidFill>
              <a:schemeClr val="accent3"/>
            </a:solidFill>
            <a:prstDash val="solid"/>
            <a:miter lim="800000"/>
            <a:headEnd type="none" w="med" len="med"/>
            <a:tailEnd type="triangle" w="med" len="med"/>
          </a:ln>
          <a:effectLst/>
        </p:spPr>
        <p:txBody>
          <a:bodyPr vert="horz" wrap="square" lIns="91440" tIns="45720" rIns="91440" bIns="45720"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463675"/>
            <a:endParaRPr lang="en-US" sz="1000" b="1" dirty="0" smtClean="0">
              <a:solidFill>
                <a:schemeClr val="bg2"/>
              </a:solidFill>
              <a:latin typeface="+mn-lt"/>
            </a:endParaRPr>
          </a:p>
        </p:txBody>
      </p:sp>
      <p:sp>
        <p:nvSpPr>
          <p:cNvPr id="100" name="Freeform 99"/>
          <p:cNvSpPr/>
          <p:nvPr/>
        </p:nvSpPr>
        <p:spPr bwMode="gray">
          <a:xfrm flipV="1">
            <a:off x="1214519" y="2994972"/>
            <a:ext cx="224470" cy="103522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6350" cap="flat" cmpd="sng" algn="ctr">
            <a:solidFill>
              <a:schemeClr val="accent3"/>
            </a:solidFill>
            <a:prstDash val="solid"/>
            <a:miter lim="800000"/>
            <a:headEnd type="none" w="med" len="med"/>
            <a:tailEnd type="triangle" w="med" len="med"/>
          </a:ln>
          <a:effectLst/>
        </p:spPr>
        <p:txBody>
          <a:bodyPr vert="horz" wrap="square" lIns="91440" tIns="45720" rIns="91440" bIns="45720"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463675"/>
            <a:endParaRPr lang="en-US" sz="1000" b="1" dirty="0" smtClean="0">
              <a:solidFill>
                <a:schemeClr val="bg2"/>
              </a:solidFill>
              <a:latin typeface="+mn-lt"/>
            </a:endParaRPr>
          </a:p>
        </p:txBody>
      </p:sp>
      <p:sp>
        <p:nvSpPr>
          <p:cNvPr id="101" name="TextBox 100"/>
          <p:cNvSpPr txBox="1"/>
          <p:nvPr/>
        </p:nvSpPr>
        <p:spPr bwMode="gray">
          <a:xfrm>
            <a:off x="997345" y="3310559"/>
            <a:ext cx="448943" cy="153888"/>
          </a:xfrm>
          <a:prstGeom prst="rect">
            <a:avLst/>
          </a:prstGeom>
          <a:solidFill>
            <a:schemeClr val="bg1"/>
          </a:solidFill>
        </p:spPr>
        <p:txBody>
          <a:bodyPr wrap="square" lIns="0" tIns="0" rIns="0" bIns="0" rtlCol="0">
            <a:spAutoFit/>
          </a:bodyPr>
          <a:lstStyle/>
          <a:p>
            <a:pPr algn="ctr">
              <a:spcBef>
                <a:spcPts val="500"/>
              </a:spcBef>
            </a:pPr>
            <a:r>
              <a:rPr lang="en-US" sz="1000" dirty="0" smtClean="0"/>
              <a:t>NO</a:t>
            </a:r>
          </a:p>
        </p:txBody>
      </p:sp>
      <p:sp>
        <p:nvSpPr>
          <p:cNvPr id="102" name="TextBox 101"/>
          <p:cNvSpPr txBox="1"/>
          <p:nvPr/>
        </p:nvSpPr>
        <p:spPr bwMode="gray">
          <a:xfrm>
            <a:off x="990046" y="2045443"/>
            <a:ext cx="448943" cy="153888"/>
          </a:xfrm>
          <a:prstGeom prst="rect">
            <a:avLst/>
          </a:prstGeom>
          <a:solidFill>
            <a:schemeClr val="bg1"/>
          </a:solidFill>
        </p:spPr>
        <p:txBody>
          <a:bodyPr wrap="square" lIns="0" tIns="0" rIns="0" bIns="0" rtlCol="0">
            <a:spAutoFit/>
          </a:bodyPr>
          <a:lstStyle/>
          <a:p>
            <a:pPr algn="ctr">
              <a:spcBef>
                <a:spcPts val="500"/>
              </a:spcBef>
            </a:pPr>
            <a:r>
              <a:rPr lang="en-US" sz="1000" dirty="0" smtClean="0">
                <a:solidFill>
                  <a:schemeClr val="accent6"/>
                </a:solidFill>
              </a:rPr>
              <a:t>YES</a:t>
            </a:r>
          </a:p>
        </p:txBody>
      </p:sp>
      <p:sp>
        <p:nvSpPr>
          <p:cNvPr id="103" name="Freeform 102"/>
          <p:cNvSpPr/>
          <p:nvPr/>
        </p:nvSpPr>
        <p:spPr bwMode="gray">
          <a:xfrm flipV="1">
            <a:off x="2296745" y="1835088"/>
            <a:ext cx="227134" cy="1225612"/>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6350" cap="flat" cmpd="sng" algn="ctr">
            <a:solidFill>
              <a:schemeClr val="accent3"/>
            </a:solidFill>
            <a:prstDash val="solid"/>
            <a:miter lim="800000"/>
            <a:headEnd type="none" w="med" len="med"/>
            <a:tailEnd type="triangle" w="med" len="med"/>
          </a:ln>
          <a:effectLst/>
        </p:spPr>
        <p:txBody>
          <a:bodyPr vert="horz" wrap="square" lIns="91440" tIns="45720" rIns="91440" bIns="45720"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463675"/>
            <a:endParaRPr lang="en-US" sz="1000" b="1" dirty="0" smtClean="0">
              <a:solidFill>
                <a:schemeClr val="bg2"/>
              </a:solidFill>
              <a:latin typeface="+mn-lt"/>
            </a:endParaRPr>
          </a:p>
        </p:txBody>
      </p:sp>
      <p:sp>
        <p:nvSpPr>
          <p:cNvPr id="104" name="TextBox 103"/>
          <p:cNvSpPr txBox="1"/>
          <p:nvPr/>
        </p:nvSpPr>
        <p:spPr bwMode="gray">
          <a:xfrm>
            <a:off x="2074936" y="2447613"/>
            <a:ext cx="448943" cy="153888"/>
          </a:xfrm>
          <a:prstGeom prst="rect">
            <a:avLst/>
          </a:prstGeom>
          <a:solidFill>
            <a:schemeClr val="bg1"/>
          </a:solidFill>
        </p:spPr>
        <p:txBody>
          <a:bodyPr wrap="square" lIns="0" tIns="0" rIns="0" bIns="0" rtlCol="0">
            <a:spAutoFit/>
          </a:bodyPr>
          <a:lstStyle/>
          <a:p>
            <a:pPr algn="ctr">
              <a:spcBef>
                <a:spcPts val="500"/>
              </a:spcBef>
            </a:pPr>
            <a:r>
              <a:rPr lang="en-US" sz="1000" dirty="0" smtClean="0"/>
              <a:t>NO</a:t>
            </a:r>
          </a:p>
        </p:txBody>
      </p:sp>
      <p:sp>
        <p:nvSpPr>
          <p:cNvPr id="105" name="Freeform 104"/>
          <p:cNvSpPr/>
          <p:nvPr/>
        </p:nvSpPr>
        <p:spPr bwMode="gray">
          <a:xfrm>
            <a:off x="3342822" y="2165067"/>
            <a:ext cx="234091" cy="610804"/>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6350" cap="flat" cmpd="sng" algn="ctr">
            <a:solidFill>
              <a:schemeClr val="accent3"/>
            </a:solidFill>
            <a:prstDash val="solid"/>
            <a:miter lim="800000"/>
            <a:headEnd type="none" w="med" len="med"/>
            <a:tailEnd type="triangle" w="med" len="med"/>
          </a:ln>
          <a:effectLst/>
        </p:spPr>
        <p:txBody>
          <a:bodyPr vert="horz" wrap="square" lIns="91440" tIns="45720" rIns="91440" bIns="45720"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463675"/>
            <a:endParaRPr lang="en-US" sz="1000" b="1" dirty="0" smtClean="0">
              <a:solidFill>
                <a:schemeClr val="bg2"/>
              </a:solidFill>
              <a:latin typeface="+mn-lt"/>
            </a:endParaRPr>
          </a:p>
        </p:txBody>
      </p:sp>
      <p:sp>
        <p:nvSpPr>
          <p:cNvPr id="106" name="TextBox 105"/>
          <p:cNvSpPr txBox="1"/>
          <p:nvPr/>
        </p:nvSpPr>
        <p:spPr bwMode="gray">
          <a:xfrm>
            <a:off x="3108142" y="2301485"/>
            <a:ext cx="448943" cy="153888"/>
          </a:xfrm>
          <a:prstGeom prst="rect">
            <a:avLst/>
          </a:prstGeom>
          <a:solidFill>
            <a:schemeClr val="bg1"/>
          </a:solidFill>
        </p:spPr>
        <p:txBody>
          <a:bodyPr wrap="square" lIns="0" tIns="0" rIns="0" bIns="0" rtlCol="0">
            <a:spAutoFit/>
          </a:bodyPr>
          <a:lstStyle/>
          <a:p>
            <a:pPr algn="ctr">
              <a:spcBef>
                <a:spcPts val="500"/>
              </a:spcBef>
            </a:pPr>
            <a:r>
              <a:rPr lang="en-US" sz="1000" dirty="0" smtClean="0">
                <a:solidFill>
                  <a:schemeClr val="accent6"/>
                </a:solidFill>
              </a:rPr>
              <a:t>YES</a:t>
            </a:r>
          </a:p>
        </p:txBody>
      </p:sp>
      <p:sp>
        <p:nvSpPr>
          <p:cNvPr id="107" name="Rectangle 106"/>
          <p:cNvSpPr/>
          <p:nvPr/>
        </p:nvSpPr>
        <p:spPr bwMode="gray">
          <a:xfrm>
            <a:off x="5110912" y="1214834"/>
            <a:ext cx="731520" cy="640080"/>
          </a:xfrm>
          <a:prstGeom prst="rect">
            <a:avLst/>
          </a:prstGeom>
          <a:noFill/>
          <a:ln w="9525">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108" name="TextBox 107"/>
          <p:cNvSpPr txBox="1"/>
          <p:nvPr/>
        </p:nvSpPr>
        <p:spPr bwMode="gray">
          <a:xfrm>
            <a:off x="5202352" y="1314295"/>
            <a:ext cx="548640" cy="138499"/>
          </a:xfrm>
          <a:prstGeom prst="rect">
            <a:avLst/>
          </a:prstGeom>
          <a:noFill/>
        </p:spPr>
        <p:txBody>
          <a:bodyPr wrap="square" lIns="0" tIns="0" rIns="0" bIns="0" rtlCol="0">
            <a:spAutoFit/>
          </a:bodyPr>
          <a:lstStyle/>
          <a:p>
            <a:pPr algn="ctr"/>
            <a:r>
              <a:rPr lang="en-US" sz="900" b="1" dirty="0" smtClean="0">
                <a:solidFill>
                  <a:schemeClr val="accent4"/>
                </a:solidFill>
              </a:rPr>
              <a:t>APM</a:t>
            </a:r>
          </a:p>
        </p:txBody>
      </p:sp>
      <p:sp>
        <p:nvSpPr>
          <p:cNvPr id="109" name="Rectangle 108"/>
          <p:cNvSpPr/>
          <p:nvPr/>
        </p:nvSpPr>
        <p:spPr bwMode="gray">
          <a:xfrm>
            <a:off x="5110912" y="3688132"/>
            <a:ext cx="731520" cy="640080"/>
          </a:xfrm>
          <a:prstGeom prst="rect">
            <a:avLst/>
          </a:prstGeom>
          <a:noFill/>
          <a:ln w="1905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110" name="Oval 109"/>
          <p:cNvSpPr/>
          <p:nvPr/>
        </p:nvSpPr>
        <p:spPr bwMode="gray">
          <a:xfrm>
            <a:off x="5026380" y="1123395"/>
            <a:ext cx="182880" cy="182880"/>
          </a:xfrm>
          <a:prstGeom prst="ellipse">
            <a:avLst/>
          </a:prstGeom>
          <a:solidFill>
            <a:schemeClr val="accent3"/>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900" b="1" dirty="0" smtClean="0">
                <a:solidFill>
                  <a:schemeClr val="bg1"/>
                </a:solidFill>
                <a:latin typeface="+mj-lt"/>
              </a:rPr>
              <a:t>1</a:t>
            </a:r>
          </a:p>
        </p:txBody>
      </p:sp>
      <p:sp>
        <p:nvSpPr>
          <p:cNvPr id="111" name="Oval 110"/>
          <p:cNvSpPr/>
          <p:nvPr/>
        </p:nvSpPr>
        <p:spPr bwMode="gray">
          <a:xfrm>
            <a:off x="5012564" y="3637344"/>
            <a:ext cx="182880" cy="182880"/>
          </a:xfrm>
          <a:prstGeom prst="ellipse">
            <a:avLst/>
          </a:prstGeom>
          <a:solidFill>
            <a:schemeClr val="accent3"/>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900" b="1" dirty="0" smtClean="0">
                <a:solidFill>
                  <a:schemeClr val="bg1"/>
                </a:solidFill>
                <a:latin typeface="+mj-lt"/>
              </a:rPr>
              <a:t>4</a:t>
            </a:r>
          </a:p>
        </p:txBody>
      </p:sp>
      <p:pic>
        <p:nvPicPr>
          <p:cNvPr id="112" name="Picture 3" descr="C:\Users\levinthn\Documents\ABC Art and Templates\Combind_Icons_Continuum_of_Ca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1777" y="1504394"/>
            <a:ext cx="282662" cy="274320"/>
          </a:xfrm>
          <a:prstGeom prst="rect">
            <a:avLst/>
          </a:prstGeom>
          <a:noFill/>
          <a:extLst>
            <a:ext uri="{909E8E84-426E-40DD-AFC4-6F175D3DCCD1}">
              <a14:hiddenFill xmlns:a14="http://schemas.microsoft.com/office/drawing/2010/main">
                <a:solidFill>
                  <a:srgbClr val="FFFFFF"/>
                </a:solidFill>
              </a14:hiddenFill>
            </a:ext>
          </a:extLst>
        </p:spPr>
      </p:pic>
      <p:sp>
        <p:nvSpPr>
          <p:cNvPr id="113" name="TextBox 112"/>
          <p:cNvSpPr txBox="1"/>
          <p:nvPr/>
        </p:nvSpPr>
        <p:spPr bwMode="gray">
          <a:xfrm>
            <a:off x="5208788" y="3784541"/>
            <a:ext cx="548640" cy="138499"/>
          </a:xfrm>
          <a:prstGeom prst="rect">
            <a:avLst/>
          </a:prstGeom>
          <a:noFill/>
        </p:spPr>
        <p:txBody>
          <a:bodyPr wrap="square" lIns="0" tIns="0" rIns="0" bIns="0" rtlCol="0">
            <a:spAutoFit/>
          </a:bodyPr>
          <a:lstStyle/>
          <a:p>
            <a:pPr algn="ctr"/>
            <a:r>
              <a:rPr lang="en-US" sz="900" b="1" dirty="0" smtClean="0">
                <a:solidFill>
                  <a:schemeClr val="accent4"/>
                </a:solidFill>
              </a:rPr>
              <a:t>MIPS</a:t>
            </a:r>
            <a:endParaRPr lang="en-US" sz="900" b="1" dirty="0">
              <a:solidFill>
                <a:schemeClr val="accent4"/>
              </a:solidFill>
            </a:endParaRPr>
          </a:p>
        </p:txBody>
      </p:sp>
      <p:pic>
        <p:nvPicPr>
          <p:cNvPr id="114" name="Picture 2" descr="C:\Users\levinthn\Documents\ABC Art and Templates\Scorecard_chec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8979" y="3986452"/>
            <a:ext cx="315386" cy="274320"/>
          </a:xfrm>
          <a:prstGeom prst="rect">
            <a:avLst/>
          </a:prstGeom>
          <a:noFill/>
          <a:extLst>
            <a:ext uri="{909E8E84-426E-40DD-AFC4-6F175D3DCCD1}">
              <a14:hiddenFill xmlns:a14="http://schemas.microsoft.com/office/drawing/2010/main">
                <a:solidFill>
                  <a:srgbClr val="FFFFFF"/>
                </a:solidFill>
              </a14:hiddenFill>
            </a:ext>
          </a:extLst>
        </p:spPr>
      </p:pic>
      <p:sp>
        <p:nvSpPr>
          <p:cNvPr id="115" name="TextBox 114"/>
          <p:cNvSpPr txBox="1"/>
          <p:nvPr/>
        </p:nvSpPr>
        <p:spPr bwMode="gray">
          <a:xfrm>
            <a:off x="1446288" y="3812254"/>
            <a:ext cx="1005840" cy="415498"/>
          </a:xfrm>
          <a:prstGeom prst="rect">
            <a:avLst/>
          </a:prstGeom>
          <a:noFill/>
        </p:spPr>
        <p:txBody>
          <a:bodyPr wrap="square" lIns="0" tIns="0" rIns="0" bIns="0" rtlCol="0">
            <a:spAutoFit/>
          </a:bodyPr>
          <a:lstStyle/>
          <a:p>
            <a:pPr algn="ctr"/>
            <a:r>
              <a:rPr lang="en-US" sz="900" dirty="0" smtClean="0">
                <a:solidFill>
                  <a:schemeClr val="accent4"/>
                </a:solidFill>
              </a:rPr>
              <a:t>Participate </a:t>
            </a:r>
            <a:br>
              <a:rPr lang="en-US" sz="900" dirty="0" smtClean="0">
                <a:solidFill>
                  <a:schemeClr val="accent4"/>
                </a:solidFill>
              </a:rPr>
            </a:br>
            <a:r>
              <a:rPr lang="en-US" sz="900" dirty="0" smtClean="0">
                <a:solidFill>
                  <a:schemeClr val="accent4"/>
                </a:solidFill>
              </a:rPr>
              <a:t>in a</a:t>
            </a:r>
            <a:br>
              <a:rPr lang="en-US" sz="900" dirty="0" smtClean="0">
                <a:solidFill>
                  <a:schemeClr val="accent4"/>
                </a:solidFill>
              </a:rPr>
            </a:br>
            <a:r>
              <a:rPr lang="en-US" sz="900" dirty="0" smtClean="0">
                <a:solidFill>
                  <a:schemeClr val="accent6"/>
                </a:solidFill>
              </a:rPr>
              <a:t>MIPS APM</a:t>
            </a:r>
            <a:r>
              <a:rPr lang="en-US" sz="900" dirty="0" smtClean="0">
                <a:solidFill>
                  <a:schemeClr val="accent4"/>
                </a:solidFill>
              </a:rPr>
              <a:t>?</a:t>
            </a:r>
          </a:p>
        </p:txBody>
      </p:sp>
      <p:sp>
        <p:nvSpPr>
          <p:cNvPr id="116" name="Rectangle 115"/>
          <p:cNvSpPr/>
          <p:nvPr/>
        </p:nvSpPr>
        <p:spPr bwMode="gray">
          <a:xfrm>
            <a:off x="5110912" y="2860272"/>
            <a:ext cx="731520" cy="640080"/>
          </a:xfrm>
          <a:prstGeom prst="rect">
            <a:avLst/>
          </a:prstGeom>
          <a:noFill/>
          <a:ln w="1905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117" name="Oval 116"/>
          <p:cNvSpPr/>
          <p:nvPr/>
        </p:nvSpPr>
        <p:spPr bwMode="gray">
          <a:xfrm>
            <a:off x="5012564" y="2809484"/>
            <a:ext cx="182880" cy="182880"/>
          </a:xfrm>
          <a:prstGeom prst="ellipse">
            <a:avLst/>
          </a:prstGeom>
          <a:solidFill>
            <a:schemeClr val="accent3"/>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900" b="1" dirty="0">
                <a:solidFill>
                  <a:schemeClr val="bg1"/>
                </a:solidFill>
                <a:latin typeface="+mj-lt"/>
              </a:rPr>
              <a:t>3</a:t>
            </a:r>
            <a:endParaRPr lang="en-US" sz="900" b="1" dirty="0" smtClean="0">
              <a:solidFill>
                <a:schemeClr val="bg1"/>
              </a:solidFill>
              <a:latin typeface="+mj-lt"/>
            </a:endParaRPr>
          </a:p>
        </p:txBody>
      </p:sp>
      <p:sp>
        <p:nvSpPr>
          <p:cNvPr id="118" name="TextBox 117"/>
          <p:cNvSpPr txBox="1"/>
          <p:nvPr/>
        </p:nvSpPr>
        <p:spPr bwMode="gray">
          <a:xfrm>
            <a:off x="5121274" y="2971293"/>
            <a:ext cx="724612" cy="415498"/>
          </a:xfrm>
          <a:prstGeom prst="rect">
            <a:avLst/>
          </a:prstGeom>
          <a:noFill/>
        </p:spPr>
        <p:txBody>
          <a:bodyPr wrap="square" lIns="0" tIns="0" rIns="0" bIns="0" rtlCol="0">
            <a:spAutoFit/>
          </a:bodyPr>
          <a:lstStyle/>
          <a:p>
            <a:pPr algn="ctr"/>
            <a:r>
              <a:rPr lang="en-US" sz="900" b="1" dirty="0" smtClean="0">
                <a:solidFill>
                  <a:schemeClr val="accent4"/>
                </a:solidFill>
              </a:rPr>
              <a:t>MIPS APM Scoring Standard</a:t>
            </a:r>
            <a:endParaRPr lang="en-US" sz="900" b="1" dirty="0">
              <a:solidFill>
                <a:schemeClr val="accent4"/>
              </a:solidFill>
            </a:endParaRPr>
          </a:p>
        </p:txBody>
      </p:sp>
      <p:sp>
        <p:nvSpPr>
          <p:cNvPr id="119" name="Rectangle 118"/>
          <p:cNvSpPr/>
          <p:nvPr/>
        </p:nvSpPr>
        <p:spPr bwMode="gray">
          <a:xfrm>
            <a:off x="5114366" y="2035054"/>
            <a:ext cx="731520" cy="640080"/>
          </a:xfrm>
          <a:prstGeom prst="rect">
            <a:avLst/>
          </a:prstGeom>
          <a:noFill/>
          <a:ln w="9525">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120" name="Oval 119"/>
          <p:cNvSpPr/>
          <p:nvPr/>
        </p:nvSpPr>
        <p:spPr bwMode="gray">
          <a:xfrm>
            <a:off x="5016018" y="1984266"/>
            <a:ext cx="182880" cy="182880"/>
          </a:xfrm>
          <a:prstGeom prst="ellipse">
            <a:avLst/>
          </a:prstGeom>
          <a:solidFill>
            <a:schemeClr val="accent3"/>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900" b="1" dirty="0">
                <a:solidFill>
                  <a:schemeClr val="bg1"/>
                </a:solidFill>
                <a:latin typeface="+mj-lt"/>
              </a:rPr>
              <a:t>2</a:t>
            </a:r>
            <a:endParaRPr lang="en-US" sz="900" b="1" dirty="0" smtClean="0">
              <a:solidFill>
                <a:schemeClr val="bg1"/>
              </a:solidFill>
              <a:latin typeface="+mj-lt"/>
            </a:endParaRPr>
          </a:p>
        </p:txBody>
      </p:sp>
      <p:sp>
        <p:nvSpPr>
          <p:cNvPr id="121" name="TextBox 120"/>
          <p:cNvSpPr txBox="1"/>
          <p:nvPr/>
        </p:nvSpPr>
        <p:spPr bwMode="gray">
          <a:xfrm>
            <a:off x="5209260" y="2151850"/>
            <a:ext cx="541732" cy="415498"/>
          </a:xfrm>
          <a:prstGeom prst="rect">
            <a:avLst/>
          </a:prstGeom>
          <a:noFill/>
        </p:spPr>
        <p:txBody>
          <a:bodyPr wrap="square" lIns="0" tIns="0" rIns="0" bIns="0" rtlCol="0">
            <a:spAutoFit/>
          </a:bodyPr>
          <a:lstStyle/>
          <a:p>
            <a:pPr algn="ctr"/>
            <a:r>
              <a:rPr lang="en-US" sz="900" b="1" dirty="0" smtClean="0">
                <a:solidFill>
                  <a:schemeClr val="accent4"/>
                </a:solidFill>
              </a:rPr>
              <a:t>Exempt from MIPS</a:t>
            </a:r>
            <a:endParaRPr lang="en-US" sz="900" b="1" dirty="0">
              <a:solidFill>
                <a:schemeClr val="accent4"/>
              </a:solidFill>
            </a:endParaRPr>
          </a:p>
        </p:txBody>
      </p:sp>
      <p:sp>
        <p:nvSpPr>
          <p:cNvPr id="122" name="TextBox 121"/>
          <p:cNvSpPr txBox="1"/>
          <p:nvPr/>
        </p:nvSpPr>
        <p:spPr bwMode="gray">
          <a:xfrm>
            <a:off x="3574556" y="1975607"/>
            <a:ext cx="1005840" cy="415498"/>
          </a:xfrm>
          <a:prstGeom prst="rect">
            <a:avLst/>
          </a:prstGeom>
          <a:noFill/>
        </p:spPr>
        <p:txBody>
          <a:bodyPr wrap="square" lIns="0" tIns="0" rIns="0" bIns="0" rtlCol="0">
            <a:spAutoFit/>
          </a:bodyPr>
          <a:lstStyle/>
          <a:p>
            <a:pPr algn="ctr"/>
            <a:r>
              <a:rPr lang="en-US" sz="900" dirty="0" smtClean="0"/>
              <a:t>Optionally</a:t>
            </a:r>
          </a:p>
          <a:p>
            <a:pPr algn="ctr"/>
            <a:r>
              <a:rPr lang="en-US" sz="900" dirty="0" smtClean="0">
                <a:solidFill>
                  <a:schemeClr val="accent6"/>
                </a:solidFill>
              </a:rPr>
              <a:t>Choose</a:t>
            </a:r>
          </a:p>
          <a:p>
            <a:pPr algn="ctr"/>
            <a:r>
              <a:rPr lang="en-US" sz="900" dirty="0" smtClean="0">
                <a:solidFill>
                  <a:schemeClr val="accent4"/>
                </a:solidFill>
              </a:rPr>
              <a:t>MIPS? </a:t>
            </a:r>
            <a:endParaRPr lang="en-US" sz="900" dirty="0">
              <a:solidFill>
                <a:schemeClr val="accent4"/>
              </a:solidFill>
            </a:endParaRPr>
          </a:p>
        </p:txBody>
      </p:sp>
      <p:sp>
        <p:nvSpPr>
          <p:cNvPr id="123" name="Freeform 122"/>
          <p:cNvSpPr/>
          <p:nvPr/>
        </p:nvSpPr>
        <p:spPr bwMode="gray">
          <a:xfrm flipV="1">
            <a:off x="4448392" y="2458400"/>
            <a:ext cx="642109" cy="60230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6350" cap="flat" cmpd="sng" algn="ctr">
            <a:solidFill>
              <a:schemeClr val="accent3"/>
            </a:solidFill>
            <a:prstDash val="solid"/>
            <a:miter lim="800000"/>
            <a:headEnd type="none" w="med" len="med"/>
            <a:tailEnd type="triangle" w="med" len="med"/>
          </a:ln>
          <a:effectLst/>
        </p:spPr>
        <p:txBody>
          <a:bodyPr vert="horz" wrap="square" lIns="91440" tIns="45720" rIns="91440" bIns="45720"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463675"/>
            <a:endParaRPr lang="en-US" sz="1000" b="1" dirty="0" smtClean="0">
              <a:solidFill>
                <a:schemeClr val="bg2"/>
              </a:solidFill>
              <a:latin typeface="+mn-lt"/>
            </a:endParaRPr>
          </a:p>
        </p:txBody>
      </p:sp>
      <p:sp>
        <p:nvSpPr>
          <p:cNvPr id="124" name="TextBox 123"/>
          <p:cNvSpPr txBox="1"/>
          <p:nvPr/>
        </p:nvSpPr>
        <p:spPr bwMode="gray">
          <a:xfrm>
            <a:off x="4223920" y="2639266"/>
            <a:ext cx="448943" cy="153888"/>
          </a:xfrm>
          <a:prstGeom prst="rect">
            <a:avLst/>
          </a:prstGeom>
          <a:solidFill>
            <a:schemeClr val="bg1"/>
          </a:solidFill>
        </p:spPr>
        <p:txBody>
          <a:bodyPr wrap="square" lIns="0" tIns="0" rIns="0" bIns="0" rtlCol="0">
            <a:spAutoFit/>
          </a:bodyPr>
          <a:lstStyle/>
          <a:p>
            <a:pPr algn="ctr">
              <a:spcBef>
                <a:spcPts val="500"/>
              </a:spcBef>
            </a:pPr>
            <a:r>
              <a:rPr lang="en-US" sz="1000" dirty="0" smtClean="0">
                <a:solidFill>
                  <a:schemeClr val="accent6"/>
                </a:solidFill>
              </a:rPr>
              <a:t>YES</a:t>
            </a:r>
          </a:p>
        </p:txBody>
      </p:sp>
      <p:cxnSp>
        <p:nvCxnSpPr>
          <p:cNvPr id="125" name="Straight Arrow Connector 124"/>
          <p:cNvCxnSpPr/>
          <p:nvPr/>
        </p:nvCxnSpPr>
        <p:spPr bwMode="gray">
          <a:xfrm>
            <a:off x="2452128" y="4030198"/>
            <a:ext cx="2638373" cy="0"/>
          </a:xfrm>
          <a:prstGeom prst="straightConnector1">
            <a:avLst/>
          </a:prstGeom>
          <a:solidFill>
            <a:schemeClr val="accent1"/>
          </a:solidFill>
          <a:ln w="6350" cap="flat" cmpd="sng" algn="ctr">
            <a:solidFill>
              <a:schemeClr val="tx2"/>
            </a:solidFill>
            <a:prstDash val="solid"/>
            <a:miter lim="800000"/>
            <a:headEnd type="none" w="med" len="med"/>
            <a:tailEnd type="triangle"/>
          </a:ln>
          <a:effectLst/>
        </p:spPr>
      </p:cxnSp>
      <p:sp>
        <p:nvSpPr>
          <p:cNvPr id="126" name="TextBox 125"/>
          <p:cNvSpPr txBox="1"/>
          <p:nvPr/>
        </p:nvSpPr>
        <p:spPr bwMode="gray">
          <a:xfrm>
            <a:off x="2549940" y="3953254"/>
            <a:ext cx="274320" cy="153888"/>
          </a:xfrm>
          <a:prstGeom prst="rect">
            <a:avLst/>
          </a:prstGeom>
          <a:solidFill>
            <a:schemeClr val="bg1"/>
          </a:solidFill>
        </p:spPr>
        <p:txBody>
          <a:bodyPr wrap="square" lIns="0" tIns="0" rIns="0" bIns="0" rtlCol="0">
            <a:spAutoFit/>
          </a:bodyPr>
          <a:lstStyle/>
          <a:p>
            <a:pPr algn="ctr">
              <a:spcBef>
                <a:spcPts val="500"/>
              </a:spcBef>
            </a:pPr>
            <a:r>
              <a:rPr lang="en-US" sz="1000" dirty="0" smtClean="0"/>
              <a:t>NO</a:t>
            </a:r>
          </a:p>
        </p:txBody>
      </p:sp>
      <p:cxnSp>
        <p:nvCxnSpPr>
          <p:cNvPr id="127" name="Straight Arrow Connector 126"/>
          <p:cNvCxnSpPr/>
          <p:nvPr/>
        </p:nvCxnSpPr>
        <p:spPr bwMode="gray">
          <a:xfrm>
            <a:off x="3538035" y="3219184"/>
            <a:ext cx="1552466" cy="0"/>
          </a:xfrm>
          <a:prstGeom prst="straightConnector1">
            <a:avLst/>
          </a:prstGeom>
          <a:solidFill>
            <a:schemeClr val="accent1"/>
          </a:solidFill>
          <a:ln w="6350" cap="flat" cmpd="sng" algn="ctr">
            <a:solidFill>
              <a:schemeClr val="tx2"/>
            </a:solidFill>
            <a:prstDash val="solid"/>
            <a:miter lim="800000"/>
            <a:headEnd type="none" w="med" len="med"/>
            <a:tailEnd type="triangle"/>
          </a:ln>
          <a:effectLst/>
        </p:spPr>
      </p:cxnSp>
      <p:sp>
        <p:nvSpPr>
          <p:cNvPr id="128" name="TextBox 127"/>
          <p:cNvSpPr txBox="1"/>
          <p:nvPr/>
        </p:nvSpPr>
        <p:spPr bwMode="gray">
          <a:xfrm>
            <a:off x="3620311" y="3142240"/>
            <a:ext cx="274320" cy="153888"/>
          </a:xfrm>
          <a:prstGeom prst="rect">
            <a:avLst/>
          </a:prstGeom>
          <a:solidFill>
            <a:schemeClr val="bg1"/>
          </a:solidFill>
        </p:spPr>
        <p:txBody>
          <a:bodyPr wrap="square" lIns="0" tIns="0" rIns="0" bIns="0" rtlCol="0">
            <a:spAutoFit/>
          </a:bodyPr>
          <a:lstStyle/>
          <a:p>
            <a:pPr algn="ctr">
              <a:spcBef>
                <a:spcPts val="500"/>
              </a:spcBef>
            </a:pPr>
            <a:r>
              <a:rPr lang="en-US" sz="1000" dirty="0" smtClean="0"/>
              <a:t>NO</a:t>
            </a:r>
          </a:p>
        </p:txBody>
      </p:sp>
      <p:cxnSp>
        <p:nvCxnSpPr>
          <p:cNvPr id="129" name="Straight Arrow Connector 128"/>
          <p:cNvCxnSpPr/>
          <p:nvPr/>
        </p:nvCxnSpPr>
        <p:spPr bwMode="gray">
          <a:xfrm>
            <a:off x="4587581" y="2317737"/>
            <a:ext cx="502920" cy="0"/>
          </a:xfrm>
          <a:prstGeom prst="straightConnector1">
            <a:avLst/>
          </a:prstGeom>
          <a:solidFill>
            <a:schemeClr val="accent1"/>
          </a:solidFill>
          <a:ln w="6350" cap="flat" cmpd="sng" algn="ctr">
            <a:solidFill>
              <a:schemeClr val="tx2"/>
            </a:solidFill>
            <a:prstDash val="solid"/>
            <a:miter lim="800000"/>
            <a:headEnd type="none" w="med" len="med"/>
            <a:tailEnd type="triangle"/>
          </a:ln>
          <a:effectLst/>
        </p:spPr>
      </p:cxnSp>
      <p:sp>
        <p:nvSpPr>
          <p:cNvPr id="130" name="TextBox 129"/>
          <p:cNvSpPr txBox="1"/>
          <p:nvPr/>
        </p:nvSpPr>
        <p:spPr bwMode="gray">
          <a:xfrm>
            <a:off x="4667329" y="2231323"/>
            <a:ext cx="274320" cy="153888"/>
          </a:xfrm>
          <a:prstGeom prst="rect">
            <a:avLst/>
          </a:prstGeom>
          <a:solidFill>
            <a:schemeClr val="bg1"/>
          </a:solidFill>
        </p:spPr>
        <p:txBody>
          <a:bodyPr wrap="square" lIns="0" tIns="0" rIns="0" bIns="0" rtlCol="0">
            <a:spAutoFit/>
          </a:bodyPr>
          <a:lstStyle/>
          <a:p>
            <a:pPr algn="ctr">
              <a:spcBef>
                <a:spcPts val="500"/>
              </a:spcBef>
            </a:pPr>
            <a:r>
              <a:rPr lang="en-US" sz="1000" dirty="0" smtClean="0"/>
              <a:t>NO</a:t>
            </a:r>
          </a:p>
        </p:txBody>
      </p:sp>
      <p:cxnSp>
        <p:nvCxnSpPr>
          <p:cNvPr id="131" name="Straight Arrow Connector 130"/>
          <p:cNvCxnSpPr/>
          <p:nvPr/>
        </p:nvCxnSpPr>
        <p:spPr bwMode="gray">
          <a:xfrm>
            <a:off x="2452128" y="1546304"/>
            <a:ext cx="2638373" cy="0"/>
          </a:xfrm>
          <a:prstGeom prst="straightConnector1">
            <a:avLst/>
          </a:prstGeom>
          <a:solidFill>
            <a:schemeClr val="accent1"/>
          </a:solidFill>
          <a:ln w="6350" cap="flat" cmpd="sng" algn="ctr">
            <a:solidFill>
              <a:schemeClr val="tx2"/>
            </a:solidFill>
            <a:prstDash val="solid"/>
            <a:miter lim="800000"/>
            <a:headEnd type="none" w="med" len="med"/>
            <a:tailEnd type="triangle"/>
          </a:ln>
          <a:effectLst/>
        </p:spPr>
      </p:cxnSp>
      <p:sp>
        <p:nvSpPr>
          <p:cNvPr id="132" name="TextBox 131"/>
          <p:cNvSpPr txBox="1"/>
          <p:nvPr/>
        </p:nvSpPr>
        <p:spPr bwMode="gray">
          <a:xfrm>
            <a:off x="2549940" y="1469360"/>
            <a:ext cx="283464" cy="153888"/>
          </a:xfrm>
          <a:prstGeom prst="rect">
            <a:avLst/>
          </a:prstGeom>
          <a:solidFill>
            <a:schemeClr val="bg1"/>
          </a:solidFill>
        </p:spPr>
        <p:txBody>
          <a:bodyPr wrap="square" lIns="0" tIns="0" rIns="0" bIns="0" rtlCol="0">
            <a:spAutoFit/>
          </a:bodyPr>
          <a:lstStyle/>
          <a:p>
            <a:pPr algn="ctr">
              <a:spcBef>
                <a:spcPts val="500"/>
              </a:spcBef>
            </a:pPr>
            <a:r>
              <a:rPr lang="en-US" sz="1000" dirty="0" smtClean="0">
                <a:solidFill>
                  <a:schemeClr val="accent6"/>
                </a:solidFill>
              </a:rPr>
              <a:t>YES</a:t>
            </a:r>
          </a:p>
        </p:txBody>
      </p:sp>
      <p:sp>
        <p:nvSpPr>
          <p:cNvPr id="133" name="Freeform 132"/>
          <p:cNvSpPr/>
          <p:nvPr/>
        </p:nvSpPr>
        <p:spPr bwMode="gray">
          <a:xfrm>
            <a:off x="2296636" y="3386791"/>
            <a:ext cx="2793865" cy="358892"/>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6350" cap="flat" cmpd="sng" algn="ctr">
            <a:solidFill>
              <a:schemeClr val="accent3"/>
            </a:solidFill>
            <a:prstDash val="solid"/>
            <a:miter lim="800000"/>
            <a:headEnd type="none" w="med" len="med"/>
            <a:tailEnd type="triangle" w="med" len="med"/>
          </a:ln>
          <a:effectLst/>
        </p:spPr>
        <p:txBody>
          <a:bodyPr vert="horz" wrap="square" lIns="91440" tIns="45720" rIns="91440" bIns="45720"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463675"/>
            <a:endParaRPr lang="en-US" sz="1000" b="1" dirty="0" smtClean="0">
              <a:solidFill>
                <a:schemeClr val="bg2"/>
              </a:solidFill>
              <a:latin typeface="+mn-lt"/>
            </a:endParaRPr>
          </a:p>
        </p:txBody>
      </p:sp>
      <p:sp>
        <p:nvSpPr>
          <p:cNvPr id="134" name="TextBox 133"/>
          <p:cNvSpPr txBox="1"/>
          <p:nvPr/>
        </p:nvSpPr>
        <p:spPr bwMode="gray">
          <a:xfrm>
            <a:off x="2151928" y="3501059"/>
            <a:ext cx="283464" cy="153888"/>
          </a:xfrm>
          <a:prstGeom prst="rect">
            <a:avLst/>
          </a:prstGeom>
          <a:solidFill>
            <a:schemeClr val="bg1"/>
          </a:solidFill>
        </p:spPr>
        <p:txBody>
          <a:bodyPr wrap="square" lIns="0" tIns="0" rIns="0" bIns="0" rtlCol="0">
            <a:spAutoFit/>
          </a:bodyPr>
          <a:lstStyle/>
          <a:p>
            <a:pPr algn="ctr">
              <a:spcBef>
                <a:spcPts val="500"/>
              </a:spcBef>
            </a:pPr>
            <a:r>
              <a:rPr lang="en-US" sz="1000" dirty="0" smtClean="0">
                <a:solidFill>
                  <a:schemeClr val="accent6"/>
                </a:solidFill>
              </a:rPr>
              <a:t>YES</a:t>
            </a:r>
          </a:p>
        </p:txBody>
      </p:sp>
      <p:cxnSp>
        <p:nvCxnSpPr>
          <p:cNvPr id="135" name="Straight Connector 134"/>
          <p:cNvCxnSpPr/>
          <p:nvPr/>
        </p:nvCxnSpPr>
        <p:spPr bwMode="gray">
          <a:xfrm rot="5400000">
            <a:off x="5388686" y="3605199"/>
            <a:ext cx="182880" cy="0"/>
          </a:xfrm>
          <a:prstGeom prst="line">
            <a:avLst/>
          </a:prstGeom>
          <a:solidFill>
            <a:schemeClr val="accent1"/>
          </a:solidFill>
          <a:ln w="12700" cap="flat" cmpd="sng" algn="ctr">
            <a:solidFill>
              <a:schemeClr val="accent6"/>
            </a:solidFill>
            <a:prstDash val="sysDot"/>
            <a:miter lim="800000"/>
            <a:headEnd type="none" w="med" len="med"/>
            <a:tailEnd type="none"/>
          </a:ln>
          <a:effectLst/>
        </p:spPr>
      </p:cxnSp>
      <p:sp>
        <p:nvSpPr>
          <p:cNvPr id="140" name="Rectangle 139"/>
          <p:cNvSpPr/>
          <p:nvPr/>
        </p:nvSpPr>
        <p:spPr bwMode="gray">
          <a:xfrm>
            <a:off x="2452128" y="1120158"/>
            <a:ext cx="3478772" cy="789602"/>
          </a:xfrm>
          <a:prstGeom prst="rect">
            <a:avLst/>
          </a:prstGeom>
          <a:solidFill>
            <a:schemeClr val="bg1">
              <a:alpha val="7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141" name="Rectangle 140"/>
          <p:cNvSpPr/>
          <p:nvPr/>
        </p:nvSpPr>
        <p:spPr bwMode="gray">
          <a:xfrm>
            <a:off x="4587581" y="1891353"/>
            <a:ext cx="1578270" cy="880440"/>
          </a:xfrm>
          <a:prstGeom prst="rect">
            <a:avLst/>
          </a:prstGeom>
          <a:solidFill>
            <a:schemeClr val="bg1">
              <a:alpha val="7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Tree>
    <p:extLst>
      <p:ext uri="{BB962C8B-B14F-4D97-AF65-F5344CB8AC3E}">
        <p14:creationId xmlns:p14="http://schemas.microsoft.com/office/powerpoint/2010/main" val="545093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27"/>
          </p:nvPr>
        </p:nvSpPr>
        <p:spPr>
          <a:xfrm>
            <a:off x="4028381" y="4620954"/>
            <a:ext cx="2372419" cy="179645"/>
          </a:xfrm>
        </p:spPr>
        <p:txBody>
          <a:bodyPr/>
          <a:lstStyle/>
          <a:p>
            <a:r>
              <a:rPr lang="en-US" dirty="0" smtClean="0"/>
              <a:t>Sources: Bipartisan Budget Act of 2018; </a:t>
            </a:r>
            <a:r>
              <a:rPr lang="en-US" dirty="0"/>
              <a:t>Advisory Board research and analysis</a:t>
            </a:r>
            <a:r>
              <a:rPr lang="en-US" dirty="0" smtClean="0"/>
              <a:t>.</a:t>
            </a:r>
            <a:endParaRPr lang="en-US" dirty="0"/>
          </a:p>
        </p:txBody>
      </p:sp>
      <p:sp>
        <p:nvSpPr>
          <p:cNvPr id="6" name="Text Placeholder 5"/>
          <p:cNvSpPr>
            <a:spLocks noGrp="1"/>
          </p:cNvSpPr>
          <p:nvPr>
            <p:ph type="body" sz="quarter" idx="28"/>
          </p:nvPr>
        </p:nvSpPr>
        <p:spPr/>
        <p:txBody>
          <a:bodyPr/>
          <a:lstStyle/>
          <a:p>
            <a:endParaRPr lang="en-US"/>
          </a:p>
        </p:txBody>
      </p:sp>
      <p:sp>
        <p:nvSpPr>
          <p:cNvPr id="3" name="Title 2"/>
          <p:cNvSpPr>
            <a:spLocks noGrp="1"/>
          </p:cNvSpPr>
          <p:nvPr>
            <p:ph type="title"/>
          </p:nvPr>
        </p:nvSpPr>
        <p:spPr/>
        <p:txBody>
          <a:bodyPr/>
          <a:lstStyle/>
          <a:p>
            <a:r>
              <a:rPr lang="en-US" dirty="0" smtClean="0"/>
              <a:t>Bipartisan Budget Act of 2018</a:t>
            </a:r>
            <a:endParaRPr lang="en-US" dirty="0"/>
          </a:p>
        </p:txBody>
      </p:sp>
      <p:sp>
        <p:nvSpPr>
          <p:cNvPr id="11" name="Title 2"/>
          <p:cNvSpPr txBox="1">
            <a:spLocks/>
          </p:cNvSpPr>
          <p:nvPr/>
        </p:nvSpPr>
        <p:spPr bwMode="gray">
          <a:xfrm>
            <a:off x="320675" y="705058"/>
            <a:ext cx="5759450" cy="215444"/>
          </a:xfrm>
          <a:prstGeom prst="rect">
            <a:avLst/>
          </a:prstGeom>
        </p:spPr>
        <p:txBody>
          <a:bodyPr vert="horz" lIns="0" tIns="0" rIns="0" bIns="0" rtlCol="0" anchor="b" anchorCtr="0">
            <a:spAutoFit/>
          </a:bodyPr>
          <a:lstStyle>
            <a:lvl1pPr algn="l" defTabSz="640080" rtl="0" eaLnBrk="1" latinLnBrk="0" hangingPunct="1">
              <a:spcBef>
                <a:spcPct val="0"/>
              </a:spcBef>
              <a:buNone/>
              <a:defRPr sz="1800" b="1" kern="1200">
                <a:solidFill>
                  <a:schemeClr val="bg1"/>
                </a:solidFill>
                <a:latin typeface="+mj-lt"/>
                <a:ea typeface="+mj-ea"/>
                <a:cs typeface="+mj-cs"/>
              </a:defRPr>
            </a:lvl1pPr>
          </a:lstStyle>
          <a:p>
            <a:r>
              <a:rPr lang="en-US" sz="1400" b="0" dirty="0" smtClean="0">
                <a:solidFill>
                  <a:schemeClr val="tx2"/>
                </a:solidFill>
              </a:rPr>
              <a:t>Two Significant Changes to MIPS</a:t>
            </a:r>
            <a:endParaRPr lang="en-US" sz="1400" b="0" dirty="0">
              <a:solidFill>
                <a:schemeClr val="tx2"/>
              </a:solidFill>
            </a:endParaRPr>
          </a:p>
        </p:txBody>
      </p:sp>
      <p:sp>
        <p:nvSpPr>
          <p:cNvPr id="9" name="Rectangle 8"/>
          <p:cNvSpPr/>
          <p:nvPr/>
        </p:nvSpPr>
        <p:spPr>
          <a:xfrm>
            <a:off x="605974" y="1356643"/>
            <a:ext cx="2430973" cy="461665"/>
          </a:xfrm>
          <a:prstGeom prst="rect">
            <a:avLst/>
          </a:prstGeom>
        </p:spPr>
        <p:txBody>
          <a:bodyPr wrap="square">
            <a:spAutoFit/>
          </a:bodyPr>
          <a:lstStyle/>
          <a:p>
            <a:r>
              <a:rPr lang="en-US" sz="1200" b="1" dirty="0">
                <a:latin typeface="Arial" panose="020B0604020202020204" pitchFamily="34" charset="0"/>
                <a:ea typeface="Calibri" panose="020F0502020204030204" pitchFamily="34" charset="0"/>
                <a:cs typeface="Times New Roman" panose="02020603050405020304" pitchFamily="18" charset="0"/>
              </a:rPr>
              <a:t>The </a:t>
            </a:r>
            <a:r>
              <a:rPr lang="en-US" sz="1200" b="1" dirty="0" smtClean="0">
                <a:latin typeface="Arial" panose="020B0604020202020204" pitchFamily="34" charset="0"/>
                <a:ea typeface="Calibri" panose="020F0502020204030204" pitchFamily="34" charset="0"/>
                <a:cs typeface="Times New Roman" panose="02020603050405020304" pitchFamily="18" charset="0"/>
              </a:rPr>
              <a:t>“Transition</a:t>
            </a:r>
            <a:r>
              <a:rPr lang="en-US" sz="1200" b="1" dirty="0">
                <a:latin typeface="Arial" panose="020B0604020202020204" pitchFamily="34" charset="0"/>
                <a:ea typeface="Calibri" panose="020F0502020204030204" pitchFamily="34" charset="0"/>
                <a:cs typeface="Times New Roman" panose="02020603050405020304" pitchFamily="18" charset="0"/>
              </a:rPr>
              <a:t>” Y</a:t>
            </a:r>
            <a:r>
              <a:rPr lang="en-US" sz="1200" b="1" dirty="0" smtClean="0">
                <a:latin typeface="Arial" panose="020B0604020202020204" pitchFamily="34" charset="0"/>
                <a:ea typeface="Calibri" panose="020F0502020204030204" pitchFamily="34" charset="0"/>
                <a:cs typeface="Times New Roman" panose="02020603050405020304" pitchFamily="18" charset="0"/>
              </a:rPr>
              <a:t>ears </a:t>
            </a:r>
            <a:r>
              <a:rPr lang="en-US" sz="1200" b="1" dirty="0">
                <a:latin typeface="Arial" panose="020B0604020202020204" pitchFamily="34" charset="0"/>
                <a:ea typeface="Calibri" panose="020F0502020204030204" pitchFamily="34" charset="0"/>
                <a:cs typeface="Times New Roman" panose="02020603050405020304" pitchFamily="18" charset="0"/>
              </a:rPr>
              <a:t>U</a:t>
            </a:r>
            <a:r>
              <a:rPr lang="en-US" sz="1200" b="1" dirty="0" smtClean="0">
                <a:latin typeface="Arial" panose="020B0604020202020204" pitchFamily="34" charset="0"/>
                <a:ea typeface="Calibri" panose="020F0502020204030204" pitchFamily="34" charset="0"/>
                <a:cs typeface="Times New Roman" panose="02020603050405020304" pitchFamily="18" charset="0"/>
              </a:rPr>
              <a:t>nder MIPS </a:t>
            </a:r>
            <a:r>
              <a:rPr lang="en-US" sz="1200" b="1" dirty="0">
                <a:latin typeface="Arial" panose="020B0604020202020204" pitchFamily="34" charset="0"/>
                <a:ea typeface="Calibri" panose="020F0502020204030204" pitchFamily="34" charset="0"/>
                <a:cs typeface="Times New Roman" panose="02020603050405020304" pitchFamily="18" charset="0"/>
              </a:rPr>
              <a:t>E</a:t>
            </a:r>
            <a:r>
              <a:rPr lang="en-US" sz="1200" b="1" dirty="0" smtClean="0">
                <a:latin typeface="Arial" panose="020B0604020202020204" pitchFamily="34" charset="0"/>
                <a:ea typeface="Calibri" panose="020F0502020204030204" pitchFamily="34" charset="0"/>
                <a:cs typeface="Times New Roman" panose="02020603050405020304" pitchFamily="18" charset="0"/>
              </a:rPr>
              <a:t>xpands</a:t>
            </a:r>
            <a:r>
              <a:rPr lang="en-US" sz="1200" b="1" dirty="0">
                <a:latin typeface="Arial" panose="020B0604020202020204" pitchFamily="34" charset="0"/>
                <a:ea typeface="Calibri" panose="020F0502020204030204" pitchFamily="34" charset="0"/>
                <a:cs typeface="Times New Roman" panose="02020603050405020304" pitchFamily="18" charset="0"/>
              </a:rPr>
              <a:t>. </a:t>
            </a:r>
            <a:endParaRPr lang="en-US" sz="1200" b="1" dirty="0"/>
          </a:p>
        </p:txBody>
      </p:sp>
      <p:sp>
        <p:nvSpPr>
          <p:cNvPr id="12" name="Rectangle 11"/>
          <p:cNvSpPr/>
          <p:nvPr/>
        </p:nvSpPr>
        <p:spPr>
          <a:xfrm>
            <a:off x="3521081" y="1356643"/>
            <a:ext cx="2410795" cy="461665"/>
          </a:xfrm>
          <a:prstGeom prst="rect">
            <a:avLst/>
          </a:prstGeom>
        </p:spPr>
        <p:txBody>
          <a:bodyPr wrap="square">
            <a:spAutoFit/>
          </a:bodyPr>
          <a:lstStyle/>
          <a:p>
            <a:r>
              <a:rPr lang="en-US" sz="1200" b="1" dirty="0" smtClean="0">
                <a:latin typeface="Arial" panose="020B0604020202020204" pitchFamily="34" charset="0"/>
                <a:ea typeface="Calibri" panose="020F0502020204030204" pitchFamily="34" charset="0"/>
                <a:cs typeface="Times New Roman" panose="02020603050405020304" pitchFamily="18" charset="0"/>
              </a:rPr>
              <a:t>The MIPS Payment </a:t>
            </a:r>
            <a:r>
              <a:rPr lang="en-US" sz="1200" b="1" dirty="0">
                <a:latin typeface="Arial" panose="020B0604020202020204" pitchFamily="34" charset="0"/>
                <a:ea typeface="Calibri" panose="020F0502020204030204" pitchFamily="34" charset="0"/>
                <a:cs typeface="Times New Roman" panose="02020603050405020304" pitchFamily="18" charset="0"/>
              </a:rPr>
              <a:t>A</a:t>
            </a:r>
            <a:r>
              <a:rPr lang="en-US" sz="1200" b="1" dirty="0" smtClean="0">
                <a:latin typeface="Arial" panose="020B0604020202020204" pitchFamily="34" charset="0"/>
                <a:ea typeface="Calibri" panose="020F0502020204030204" pitchFamily="34" charset="0"/>
                <a:cs typeface="Times New Roman" panose="02020603050405020304" pitchFamily="18" charset="0"/>
              </a:rPr>
              <a:t>djustment </a:t>
            </a:r>
            <a:r>
              <a:rPr lang="en-US" sz="1200" b="1" dirty="0">
                <a:latin typeface="Arial" panose="020B0604020202020204" pitchFamily="34" charset="0"/>
                <a:ea typeface="Calibri" panose="020F0502020204030204" pitchFamily="34" charset="0"/>
                <a:cs typeface="Times New Roman" panose="02020603050405020304" pitchFamily="18" charset="0"/>
              </a:rPr>
              <a:t>S</a:t>
            </a:r>
            <a:r>
              <a:rPr lang="en-US" sz="1200" b="1" dirty="0" smtClean="0">
                <a:latin typeface="Arial" panose="020B0604020202020204" pitchFamily="34" charset="0"/>
                <a:ea typeface="Calibri" panose="020F0502020204030204" pitchFamily="34" charset="0"/>
                <a:cs typeface="Times New Roman" panose="02020603050405020304" pitchFamily="18" charset="0"/>
              </a:rPr>
              <a:t>cope Changes. </a:t>
            </a:r>
            <a:endParaRPr lang="en-US" sz="1200" b="1" dirty="0"/>
          </a:p>
        </p:txBody>
      </p:sp>
      <p:sp>
        <p:nvSpPr>
          <p:cNvPr id="13" name="Freeform 12"/>
          <p:cNvSpPr/>
          <p:nvPr/>
        </p:nvSpPr>
        <p:spPr bwMode="gray">
          <a:xfrm>
            <a:off x="514534" y="1199199"/>
            <a:ext cx="2433549" cy="2888614"/>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bg1">
                <a:lumMod val="75000"/>
              </a:schemeClr>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463675"/>
            <a:endParaRPr lang="en-US" sz="800" b="1" dirty="0" smtClean="0">
              <a:solidFill>
                <a:schemeClr val="bg2"/>
              </a:solidFill>
              <a:latin typeface="+mn-lt"/>
            </a:endParaRPr>
          </a:p>
        </p:txBody>
      </p:sp>
      <p:sp>
        <p:nvSpPr>
          <p:cNvPr id="14" name="Freeform 13"/>
          <p:cNvSpPr/>
          <p:nvPr/>
        </p:nvSpPr>
        <p:spPr bwMode="gray">
          <a:xfrm>
            <a:off x="514534" y="1199199"/>
            <a:ext cx="91440" cy="9144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28575" cap="flat" cmpd="sng" algn="ctr">
            <a:solidFill>
              <a:schemeClr val="accent6"/>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463675"/>
            <a:endParaRPr lang="en-US" sz="1000" b="1" dirty="0" smtClean="0">
              <a:solidFill>
                <a:schemeClr val="bg2"/>
              </a:solidFill>
              <a:latin typeface="+mn-lt"/>
            </a:endParaRPr>
          </a:p>
        </p:txBody>
      </p:sp>
      <p:cxnSp>
        <p:nvCxnSpPr>
          <p:cNvPr id="15" name="Straight Connector 14"/>
          <p:cNvCxnSpPr/>
          <p:nvPr/>
        </p:nvCxnSpPr>
        <p:spPr bwMode="gray">
          <a:xfrm flipH="1">
            <a:off x="682305" y="1874063"/>
            <a:ext cx="2265778" cy="0"/>
          </a:xfrm>
          <a:prstGeom prst="line">
            <a:avLst/>
          </a:prstGeom>
          <a:ln w="1270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bwMode="gray">
          <a:xfrm>
            <a:off x="3432218" y="1199199"/>
            <a:ext cx="2433549" cy="2888614"/>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bg1">
                <a:lumMod val="75000"/>
              </a:schemeClr>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463675"/>
            <a:endParaRPr lang="en-US" sz="800" b="1" dirty="0" smtClean="0">
              <a:solidFill>
                <a:schemeClr val="bg2"/>
              </a:solidFill>
              <a:latin typeface="+mn-lt"/>
            </a:endParaRPr>
          </a:p>
        </p:txBody>
      </p:sp>
      <p:sp>
        <p:nvSpPr>
          <p:cNvPr id="17" name="Freeform 16"/>
          <p:cNvSpPr/>
          <p:nvPr/>
        </p:nvSpPr>
        <p:spPr bwMode="gray">
          <a:xfrm>
            <a:off x="3429642" y="1199411"/>
            <a:ext cx="91440" cy="9144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28575" cap="flat" cmpd="sng" algn="ctr">
            <a:solidFill>
              <a:schemeClr val="accent6"/>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463675"/>
            <a:endParaRPr lang="en-US" sz="1000" b="1" dirty="0" smtClean="0">
              <a:solidFill>
                <a:schemeClr val="bg2"/>
              </a:solidFill>
              <a:latin typeface="+mn-lt"/>
            </a:endParaRPr>
          </a:p>
        </p:txBody>
      </p:sp>
      <p:cxnSp>
        <p:nvCxnSpPr>
          <p:cNvPr id="18" name="Straight Connector 17"/>
          <p:cNvCxnSpPr/>
          <p:nvPr/>
        </p:nvCxnSpPr>
        <p:spPr bwMode="gray">
          <a:xfrm flipH="1">
            <a:off x="3599990" y="1874063"/>
            <a:ext cx="2265777" cy="0"/>
          </a:xfrm>
          <a:prstGeom prst="line">
            <a:avLst/>
          </a:prstGeom>
          <a:ln w="1270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bwMode="gray">
          <a:xfrm>
            <a:off x="734604" y="1929819"/>
            <a:ext cx="2350537" cy="369332"/>
          </a:xfrm>
          <a:prstGeom prst="rect">
            <a:avLst/>
          </a:prstGeom>
          <a:noFill/>
        </p:spPr>
        <p:txBody>
          <a:bodyPr wrap="square" lIns="0" tIns="0" rIns="0" bIns="0" rtlCol="0">
            <a:spAutoFit/>
          </a:bodyPr>
          <a:lstStyle/>
          <a:p>
            <a:pPr>
              <a:spcBef>
                <a:spcPts val="500"/>
              </a:spcBef>
            </a:pPr>
            <a:r>
              <a:rPr lang="en-US" sz="1200" dirty="0" smtClean="0">
                <a:latin typeface="Arial" panose="020B0604020202020204" pitchFamily="34" charset="0"/>
                <a:ea typeface="Calibri" panose="020F0502020204030204" pitchFamily="34" charset="0"/>
                <a:cs typeface="Times New Roman" panose="02020603050405020304" pitchFamily="18" charset="0"/>
              </a:rPr>
              <a:t>Certain </a:t>
            </a:r>
            <a:r>
              <a:rPr lang="en-US" sz="1200" dirty="0">
                <a:latin typeface="Arial" panose="020B0604020202020204" pitchFamily="34" charset="0"/>
                <a:ea typeface="Calibri" panose="020F0502020204030204" pitchFamily="34" charset="0"/>
                <a:cs typeface="Times New Roman" panose="02020603050405020304" pitchFamily="18" charset="0"/>
              </a:rPr>
              <a:t>“transition” year </a:t>
            </a:r>
            <a:r>
              <a:rPr lang="en-US" sz="1200" dirty="0" smtClean="0">
                <a:latin typeface="Arial" panose="020B0604020202020204" pitchFamily="34" charset="0"/>
                <a:ea typeface="Calibri" panose="020F0502020204030204" pitchFamily="34" charset="0"/>
                <a:cs typeface="Times New Roman" panose="02020603050405020304" pitchFamily="18" charset="0"/>
              </a:rPr>
              <a:t>policies are extended through 2021</a:t>
            </a:r>
            <a:endParaRPr lang="en-US" sz="1200" dirty="0" smtClean="0"/>
          </a:p>
        </p:txBody>
      </p:sp>
      <p:sp>
        <p:nvSpPr>
          <p:cNvPr id="20" name="Rectangle 19"/>
          <p:cNvSpPr/>
          <p:nvPr/>
        </p:nvSpPr>
        <p:spPr>
          <a:xfrm>
            <a:off x="3569275" y="1899903"/>
            <a:ext cx="2296491" cy="830997"/>
          </a:xfrm>
          <a:prstGeom prst="rect">
            <a:avLst/>
          </a:prstGeom>
        </p:spPr>
        <p:txBody>
          <a:bodyPr wrap="square">
            <a:spAutoFit/>
          </a:bodyPr>
          <a:lstStyle/>
          <a:p>
            <a:r>
              <a:rPr lang="en-US" sz="1200" dirty="0">
                <a:latin typeface="Arial" panose="020B0604020202020204" pitchFamily="34" charset="0"/>
                <a:ea typeface="Calibri" panose="020F0502020204030204" pitchFamily="34" charset="0"/>
                <a:cs typeface="Times New Roman" panose="02020603050405020304" pitchFamily="18" charset="0"/>
              </a:rPr>
              <a:t>MIPS payment adjustments </a:t>
            </a:r>
            <a:r>
              <a:rPr lang="en-US" sz="1200" dirty="0" smtClean="0">
                <a:latin typeface="Arial" panose="020B0604020202020204" pitchFamily="34" charset="0"/>
                <a:ea typeface="Calibri" panose="020F0502020204030204" pitchFamily="34" charset="0"/>
                <a:cs typeface="Times New Roman" panose="02020603050405020304" pitchFamily="18" charset="0"/>
              </a:rPr>
              <a:t>now </a:t>
            </a:r>
            <a:r>
              <a:rPr lang="en-US" sz="1200" dirty="0">
                <a:latin typeface="Arial" panose="020B0604020202020204" pitchFamily="34" charset="0"/>
                <a:ea typeface="Calibri" panose="020F0502020204030204" pitchFamily="34" charset="0"/>
                <a:cs typeface="Times New Roman" panose="02020603050405020304" pitchFamily="18" charset="0"/>
              </a:rPr>
              <a:t>only </a:t>
            </a:r>
            <a:r>
              <a:rPr lang="en-US" sz="1200" dirty="0" smtClean="0">
                <a:latin typeface="Arial" panose="020B0604020202020204" pitchFamily="34" charset="0"/>
                <a:ea typeface="Calibri" panose="020F0502020204030204" pitchFamily="34" charset="0"/>
                <a:cs typeface="Times New Roman" panose="02020603050405020304" pitchFamily="18" charset="0"/>
              </a:rPr>
              <a:t>apply to Medicare Part B “covered </a:t>
            </a:r>
            <a:r>
              <a:rPr lang="en-US" sz="1200" dirty="0">
                <a:latin typeface="Arial" panose="020B0604020202020204" pitchFamily="34" charset="0"/>
                <a:ea typeface="Calibri" panose="020F0502020204030204" pitchFamily="34" charset="0"/>
                <a:cs typeface="Times New Roman" panose="02020603050405020304" pitchFamily="18" charset="0"/>
              </a:rPr>
              <a:t>professional </a:t>
            </a:r>
            <a:r>
              <a:rPr lang="en-US" sz="1200" dirty="0" smtClean="0">
                <a:latin typeface="Arial" panose="020B0604020202020204" pitchFamily="34" charset="0"/>
                <a:ea typeface="Calibri" panose="020F0502020204030204" pitchFamily="34" charset="0"/>
                <a:cs typeface="Times New Roman" panose="02020603050405020304" pitchFamily="18" charset="0"/>
              </a:rPr>
              <a:t>services”</a:t>
            </a:r>
            <a:endParaRPr lang="en-US" sz="1200" dirty="0">
              <a:latin typeface="Arial" panose="020B0604020202020204" pitchFamily="34" charset="0"/>
              <a:ea typeface="Calibri" panose="020F0502020204030204" pitchFamily="34" charset="0"/>
              <a:cs typeface="Times New Roman" panose="02020603050405020304" pitchFamily="18" charset="0"/>
            </a:endParaRPr>
          </a:p>
        </p:txBody>
      </p:sp>
      <p:sp>
        <p:nvSpPr>
          <p:cNvPr id="22" name="Rectangle 21"/>
          <p:cNvSpPr/>
          <p:nvPr/>
        </p:nvSpPr>
        <p:spPr>
          <a:xfrm>
            <a:off x="1129848" y="2403364"/>
            <a:ext cx="2075681" cy="707886"/>
          </a:xfrm>
          <a:prstGeom prst="rect">
            <a:avLst/>
          </a:prstGeom>
        </p:spPr>
        <p:txBody>
          <a:bodyPr wrap="square">
            <a:spAutoFit/>
          </a:bodyPr>
          <a:lstStyle/>
          <a:p>
            <a:r>
              <a:rPr lang="en-US" sz="1000" dirty="0">
                <a:latin typeface="Arial" panose="020B0604020202020204" pitchFamily="34" charset="0"/>
                <a:ea typeface="Calibri" panose="020F0502020204030204" pitchFamily="34" charset="0"/>
                <a:cs typeface="Times New Roman" panose="02020603050405020304" pitchFamily="18" charset="0"/>
              </a:rPr>
              <a:t>New Cost category weight </a:t>
            </a:r>
            <a:r>
              <a:rPr lang="en-US" sz="1000" dirty="0" smtClean="0">
                <a:solidFill>
                  <a:schemeClr val="accent6"/>
                </a:solidFill>
                <a:latin typeface="Arial" panose="020B0604020202020204" pitchFamily="34" charset="0"/>
                <a:ea typeface="Calibri" panose="020F0502020204030204" pitchFamily="34" charset="0"/>
                <a:cs typeface="Times New Roman" panose="02020603050405020304" pitchFamily="18" charset="0"/>
              </a:rPr>
              <a:t>flexibility</a:t>
            </a:r>
            <a:r>
              <a:rPr lang="en-US" sz="1000" dirty="0" smtClean="0">
                <a:latin typeface="Arial" panose="020B0604020202020204" pitchFamily="34" charset="0"/>
                <a:ea typeface="Calibri" panose="020F0502020204030204" pitchFamily="34" charset="0"/>
                <a:cs typeface="Times New Roman" panose="02020603050405020304" pitchFamily="18" charset="0"/>
              </a:rPr>
              <a:t>;</a:t>
            </a:r>
            <a:r>
              <a:rPr lang="en-US" sz="1000" dirty="0" smtClean="0">
                <a:solidFill>
                  <a:schemeClr val="accent6"/>
                </a:solidFill>
                <a:latin typeface="Arial" panose="020B0604020202020204" pitchFamily="34" charset="0"/>
                <a:ea typeface="Calibri" panose="020F0502020204030204" pitchFamily="34" charset="0"/>
                <a:cs typeface="Times New Roman" panose="02020603050405020304" pitchFamily="18" charset="0"/>
              </a:rPr>
              <a:t> </a:t>
            </a:r>
            <a:r>
              <a:rPr lang="en-US" sz="1000" dirty="0">
                <a:latin typeface="Arial" panose="020B0604020202020204" pitchFamily="34" charset="0"/>
                <a:ea typeface="Calibri" panose="020F0502020204030204" pitchFamily="34" charset="0"/>
                <a:cs typeface="Times New Roman" panose="02020603050405020304" pitchFamily="18" charset="0"/>
              </a:rPr>
              <a:t>CMS </a:t>
            </a:r>
            <a:r>
              <a:rPr lang="en-US" sz="1000" dirty="0" smtClean="0">
                <a:latin typeface="Arial" panose="020B0604020202020204" pitchFamily="34" charset="0"/>
                <a:ea typeface="Calibri" panose="020F0502020204030204" pitchFamily="34" charset="0"/>
                <a:cs typeface="Times New Roman" panose="02020603050405020304" pitchFamily="18" charset="0"/>
              </a:rPr>
              <a:t>can </a:t>
            </a:r>
            <a:r>
              <a:rPr lang="en-US" sz="1000" dirty="0">
                <a:latin typeface="Arial" panose="020B0604020202020204" pitchFamily="34" charset="0"/>
                <a:ea typeface="Calibri" panose="020F0502020204030204" pitchFamily="34" charset="0"/>
                <a:cs typeface="Times New Roman" panose="02020603050405020304" pitchFamily="18" charset="0"/>
              </a:rPr>
              <a:t>weigh the cost category anywhere between 10% and 30</a:t>
            </a:r>
            <a:r>
              <a:rPr lang="en-US" sz="1000" dirty="0" smtClean="0">
                <a:latin typeface="Arial" panose="020B0604020202020204" pitchFamily="34" charset="0"/>
                <a:ea typeface="Calibri" panose="020F0502020204030204" pitchFamily="34" charset="0"/>
                <a:cs typeface="Times New Roman" panose="02020603050405020304" pitchFamily="18" charset="0"/>
              </a:rPr>
              <a:t>% </a:t>
            </a:r>
            <a:endParaRPr lang="en-US" sz="1000" dirty="0">
              <a:solidFill>
                <a:schemeClr val="accent6"/>
              </a:solidFill>
            </a:endParaRPr>
          </a:p>
        </p:txBody>
      </p:sp>
      <p:pic>
        <p:nvPicPr>
          <p:cNvPr id="23" name="Picture 22"/>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bwMode="gray">
          <a:xfrm>
            <a:off x="859631" y="2475831"/>
            <a:ext cx="127156" cy="232603"/>
          </a:xfrm>
          <a:prstGeom prst="rect">
            <a:avLst/>
          </a:prstGeom>
        </p:spPr>
      </p:pic>
      <p:pic>
        <p:nvPicPr>
          <p:cNvPr id="24" name="Picture 23"/>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bwMode="gray">
          <a:xfrm>
            <a:off x="829668" y="3152035"/>
            <a:ext cx="187082" cy="293847"/>
          </a:xfrm>
          <a:prstGeom prst="rect">
            <a:avLst/>
          </a:prstGeom>
        </p:spPr>
      </p:pic>
      <p:sp>
        <p:nvSpPr>
          <p:cNvPr id="25" name="Rectangle 24"/>
          <p:cNvSpPr/>
          <p:nvPr/>
        </p:nvSpPr>
        <p:spPr>
          <a:xfrm>
            <a:off x="1129849" y="3087770"/>
            <a:ext cx="2075680" cy="553998"/>
          </a:xfrm>
          <a:prstGeom prst="rect">
            <a:avLst/>
          </a:prstGeom>
        </p:spPr>
        <p:txBody>
          <a:bodyPr wrap="square">
            <a:spAutoFit/>
          </a:bodyPr>
          <a:lstStyle/>
          <a:p>
            <a:r>
              <a:rPr lang="en-US" sz="1000" dirty="0">
                <a:latin typeface="Arial" panose="020B0604020202020204" pitchFamily="34" charset="0"/>
                <a:ea typeface="Calibri" panose="020F0502020204030204" pitchFamily="34" charset="0"/>
                <a:cs typeface="Times New Roman" panose="02020603050405020304" pitchFamily="18" charset="0"/>
              </a:rPr>
              <a:t>Rewards for Cost category performance improvement are </a:t>
            </a:r>
            <a:r>
              <a:rPr lang="en-US" sz="1000" dirty="0">
                <a:solidFill>
                  <a:schemeClr val="accent6"/>
                </a:solidFill>
                <a:latin typeface="Arial" panose="020B0604020202020204" pitchFamily="34" charset="0"/>
                <a:ea typeface="Calibri" panose="020F0502020204030204" pitchFamily="34" charset="0"/>
                <a:cs typeface="Times New Roman" panose="02020603050405020304" pitchFamily="18" charset="0"/>
              </a:rPr>
              <a:t>delayed</a:t>
            </a:r>
            <a:endParaRPr lang="en-US" sz="1000" dirty="0">
              <a:solidFill>
                <a:schemeClr val="accent6"/>
              </a:solidFill>
            </a:endParaRPr>
          </a:p>
        </p:txBody>
      </p:sp>
      <p:pic>
        <p:nvPicPr>
          <p:cNvPr id="26" name="Picture 25"/>
          <p:cNvPicPr>
            <a:picLocks noChangeAspect="1"/>
          </p:cNvPicPr>
          <p:nvPr/>
        </p:nvPicPr>
        <p:blipFill>
          <a:blip r:embed="rId5">
            <a:biLevel thresh="75000"/>
            <a:extLst>
              <a:ext uri="{28A0092B-C50C-407E-A947-70E740481C1C}">
                <a14:useLocalDpi xmlns:a14="http://schemas.microsoft.com/office/drawing/2010/main" val="0"/>
              </a:ext>
            </a:extLst>
          </a:blip>
          <a:stretch>
            <a:fillRect/>
          </a:stretch>
        </p:blipFill>
        <p:spPr bwMode="gray">
          <a:xfrm>
            <a:off x="771864" y="3716357"/>
            <a:ext cx="302691" cy="221973"/>
          </a:xfrm>
          <a:prstGeom prst="rect">
            <a:avLst/>
          </a:prstGeom>
        </p:spPr>
      </p:pic>
      <p:sp>
        <p:nvSpPr>
          <p:cNvPr id="27" name="Rectangle 26"/>
          <p:cNvSpPr/>
          <p:nvPr/>
        </p:nvSpPr>
        <p:spPr>
          <a:xfrm>
            <a:off x="1129849" y="3627289"/>
            <a:ext cx="2116906" cy="553998"/>
          </a:xfrm>
          <a:prstGeom prst="rect">
            <a:avLst/>
          </a:prstGeom>
        </p:spPr>
        <p:txBody>
          <a:bodyPr wrap="square">
            <a:spAutoFit/>
          </a:bodyPr>
          <a:lstStyle/>
          <a:p>
            <a:r>
              <a:rPr lang="en-US" sz="1000" dirty="0">
                <a:latin typeface="Arial" panose="020B0604020202020204" pitchFamily="34" charset="0"/>
                <a:ea typeface="Calibri" panose="020F0502020204030204" pitchFamily="34" charset="0"/>
                <a:cs typeface="Times New Roman" panose="02020603050405020304" pitchFamily="18" charset="0"/>
              </a:rPr>
              <a:t>Performance threshold (PT</a:t>
            </a:r>
            <a:r>
              <a:rPr lang="en-US" sz="1000" dirty="0" smtClean="0">
                <a:latin typeface="Arial" panose="020B0604020202020204" pitchFamily="34" charset="0"/>
                <a:ea typeface="Calibri" panose="020F0502020204030204" pitchFamily="34" charset="0"/>
                <a:cs typeface="Times New Roman" panose="02020603050405020304" pitchFamily="18" charset="0"/>
              </a:rPr>
              <a:t>) to avoid the MIPS penalty </a:t>
            </a:r>
            <a:r>
              <a:rPr lang="en-US" sz="1000" dirty="0">
                <a:latin typeface="Arial" panose="020B0604020202020204" pitchFamily="34" charset="0"/>
                <a:ea typeface="Calibri" panose="020F0502020204030204" pitchFamily="34" charset="0"/>
                <a:cs typeface="Times New Roman" panose="02020603050405020304" pitchFamily="18" charset="0"/>
              </a:rPr>
              <a:t>will increase more </a:t>
            </a:r>
            <a:r>
              <a:rPr lang="en-US" sz="1000" dirty="0">
                <a:solidFill>
                  <a:schemeClr val="accent6"/>
                </a:solidFill>
                <a:latin typeface="Arial" panose="020B0604020202020204" pitchFamily="34" charset="0"/>
                <a:ea typeface="Calibri" panose="020F0502020204030204" pitchFamily="34" charset="0"/>
                <a:cs typeface="Times New Roman" panose="02020603050405020304" pitchFamily="18" charset="0"/>
              </a:rPr>
              <a:t>gradually</a:t>
            </a:r>
            <a:endParaRPr lang="en-US" sz="1000" dirty="0">
              <a:solidFill>
                <a:schemeClr val="accent6"/>
              </a:solidFill>
            </a:endParaRPr>
          </a:p>
        </p:txBody>
      </p:sp>
      <p:pic>
        <p:nvPicPr>
          <p:cNvPr id="28" name="Picture 27"/>
          <p:cNvPicPr>
            <a:picLocks noChangeAspect="1"/>
          </p:cNvPicPr>
          <p:nvPr/>
        </p:nvPicPr>
        <p:blipFill>
          <a:blip r:embed="rId6">
            <a:biLevel thresh="75000"/>
            <a:extLst>
              <a:ext uri="{28A0092B-C50C-407E-A947-70E740481C1C}">
                <a14:useLocalDpi xmlns:a14="http://schemas.microsoft.com/office/drawing/2010/main" val="0"/>
              </a:ext>
            </a:extLst>
          </a:blip>
          <a:stretch>
            <a:fillRect/>
          </a:stretch>
        </p:blipFill>
        <p:spPr>
          <a:xfrm>
            <a:off x="3732148" y="2910126"/>
            <a:ext cx="245389" cy="245389"/>
          </a:xfrm>
          <a:prstGeom prst="rect">
            <a:avLst/>
          </a:prstGeom>
        </p:spPr>
      </p:pic>
      <p:sp>
        <p:nvSpPr>
          <p:cNvPr id="43" name="Rectangle 42"/>
          <p:cNvSpPr/>
          <p:nvPr/>
        </p:nvSpPr>
        <p:spPr>
          <a:xfrm>
            <a:off x="4028381" y="2856411"/>
            <a:ext cx="1903495" cy="1233671"/>
          </a:xfrm>
          <a:prstGeom prst="rect">
            <a:avLst/>
          </a:prstGeom>
        </p:spPr>
        <p:txBody>
          <a:bodyPr wrap="square">
            <a:spAutoFit/>
          </a:bodyPr>
          <a:lstStyle/>
          <a:p>
            <a:pPr>
              <a:spcBef>
                <a:spcPts val="500"/>
              </a:spcBef>
            </a:pPr>
            <a:r>
              <a:rPr lang="en-US" sz="1000" dirty="0"/>
              <a:t>The funding law </a:t>
            </a:r>
            <a:r>
              <a:rPr lang="en-US" sz="1000" dirty="0" smtClean="0"/>
              <a:t>updates MACRA to no longer apply MIPS adjustments to Medicare </a:t>
            </a:r>
            <a:r>
              <a:rPr lang="en-US" sz="1000" dirty="0"/>
              <a:t>Part B “items and services” </a:t>
            </a:r>
            <a:r>
              <a:rPr lang="en-US" sz="1000" dirty="0" smtClean="0"/>
              <a:t>that would otherwise have included Part B drugs </a:t>
            </a:r>
            <a:endParaRPr lang="en-US" sz="1000" dirty="0"/>
          </a:p>
          <a:p>
            <a:pPr>
              <a:spcBef>
                <a:spcPts val="500"/>
              </a:spcBef>
            </a:pPr>
            <a:endParaRPr lang="en-US" sz="1000" dirty="0">
              <a:solidFill>
                <a:schemeClr val="accent6"/>
              </a:solidFill>
            </a:endParaRPr>
          </a:p>
        </p:txBody>
      </p:sp>
      <p:pic>
        <p:nvPicPr>
          <p:cNvPr id="2" name="Picture 1"/>
          <p:cNvPicPr>
            <a:picLocks noChangeAspect="1"/>
          </p:cNvPicPr>
          <p:nvPr/>
        </p:nvPicPr>
        <p:blipFill>
          <a:blip r:embed="rId7">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683314" y="2856290"/>
            <a:ext cx="365760" cy="365760"/>
          </a:xfrm>
          <a:prstGeom prst="rect">
            <a:avLst/>
          </a:prstGeom>
        </p:spPr>
      </p:pic>
      <p:sp>
        <p:nvSpPr>
          <p:cNvPr id="7" name="Text Placeholder 6"/>
          <p:cNvSpPr>
            <a:spLocks noGrp="1"/>
          </p:cNvSpPr>
          <p:nvPr>
            <p:ph type="body" sz="quarter" idx="26"/>
          </p:nvPr>
        </p:nvSpPr>
        <p:spPr/>
        <p:txBody>
          <a:bodyPr/>
          <a:lstStyle/>
          <a:p>
            <a:endParaRPr lang="en-US"/>
          </a:p>
        </p:txBody>
      </p:sp>
      <p:sp>
        <p:nvSpPr>
          <p:cNvPr id="31" name="TextBox 30"/>
          <p:cNvSpPr txBox="1"/>
          <p:nvPr/>
        </p:nvSpPr>
        <p:spPr bwMode="gray">
          <a:xfrm>
            <a:off x="-1203729" y="156320"/>
            <a:ext cx="1045788" cy="161583"/>
          </a:xfrm>
          <a:prstGeom prst="rect">
            <a:avLst/>
          </a:prstGeom>
          <a:solidFill>
            <a:srgbClr val="FFFF00"/>
          </a:solidFill>
        </p:spPr>
        <p:txBody>
          <a:bodyPr wrap="square" lIns="0" tIns="0" rIns="0" bIns="0" rtlCol="0">
            <a:spAutoFit/>
          </a:bodyPr>
          <a:lstStyle/>
          <a:p>
            <a:pPr>
              <a:spcBef>
                <a:spcPts val="500"/>
              </a:spcBef>
            </a:pPr>
            <a:r>
              <a:rPr lang="en-US" sz="1050" b="1" dirty="0" smtClean="0"/>
              <a:t>BBA - updated</a:t>
            </a:r>
            <a:endParaRPr lang="en-US" sz="1050" b="1" dirty="0"/>
          </a:p>
        </p:txBody>
      </p:sp>
    </p:spTree>
    <p:extLst>
      <p:ext uri="{BB962C8B-B14F-4D97-AF65-F5344CB8AC3E}">
        <p14:creationId xmlns:p14="http://schemas.microsoft.com/office/powerpoint/2010/main" val="4711006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674" y="40904"/>
            <a:ext cx="7316497" cy="553998"/>
          </a:xfrm>
        </p:spPr>
        <p:txBody>
          <a:bodyPr/>
          <a:lstStyle/>
          <a:p>
            <a:r>
              <a:rPr lang="en-US" dirty="0" smtClean="0"/>
              <a:t>2018 MIPS Performance Categories</a:t>
            </a:r>
            <a:br>
              <a:rPr lang="en-US" dirty="0" smtClean="0"/>
            </a:br>
            <a:r>
              <a:rPr lang="en-US" dirty="0" smtClean="0"/>
              <a:t>Executive Summary</a:t>
            </a:r>
            <a:endParaRPr lang="en-US" dirty="0"/>
          </a:p>
        </p:txBody>
      </p:sp>
      <p:sp>
        <p:nvSpPr>
          <p:cNvPr id="13" name="Text Placeholder 4"/>
          <p:cNvSpPr>
            <a:spLocks noGrp="1"/>
          </p:cNvSpPr>
          <p:nvPr>
            <p:ph type="body" sz="quarter" idx="27"/>
          </p:nvPr>
        </p:nvSpPr>
        <p:spPr>
          <a:xfrm>
            <a:off x="4864962" y="4695956"/>
            <a:ext cx="1535837" cy="104644"/>
          </a:xfrm>
        </p:spPr>
        <p:txBody>
          <a:bodyPr/>
          <a:lstStyle/>
          <a:p>
            <a:r>
              <a:rPr lang="en-US" dirty="0" smtClean="0"/>
              <a:t>Source: CMS; Advisory Board research and analysis.</a:t>
            </a:r>
            <a:endParaRPr lang="en-US" dirty="0"/>
          </a:p>
        </p:txBody>
      </p:sp>
      <p:graphicFrame>
        <p:nvGraphicFramePr>
          <p:cNvPr id="10" name="Table 9"/>
          <p:cNvGraphicFramePr>
            <a:graphicFrameLocks noGrp="1"/>
          </p:cNvGraphicFramePr>
          <p:nvPr>
            <p:extLst/>
          </p:nvPr>
        </p:nvGraphicFramePr>
        <p:xfrm>
          <a:off x="315913" y="744666"/>
          <a:ext cx="5761426" cy="3608432"/>
        </p:xfrm>
        <a:graphic>
          <a:graphicData uri="http://schemas.openxmlformats.org/drawingml/2006/table">
            <a:tbl>
              <a:tblPr firstRow="1" bandRow="1">
                <a:tableStyleId>{F5AB1C69-6EDB-4FF4-983F-18BD219EF322}</a:tableStyleId>
              </a:tblPr>
              <a:tblGrid>
                <a:gridCol w="1481785"/>
                <a:gridCol w="3240833"/>
                <a:gridCol w="1038808"/>
              </a:tblGrid>
              <a:tr h="270145">
                <a:tc>
                  <a:txBody>
                    <a:bodyPr/>
                    <a:lstStyle/>
                    <a:p>
                      <a:pPr algn="l">
                        <a:spcBef>
                          <a:spcPts val="300"/>
                        </a:spcBef>
                      </a:pPr>
                      <a:r>
                        <a:rPr lang="en-US" sz="900" kern="1200" dirty="0" smtClean="0"/>
                        <a:t>Category</a:t>
                      </a:r>
                      <a:endParaRPr lang="en-US" sz="900" b="1" kern="1200" dirty="0">
                        <a:solidFill>
                          <a:schemeClr val="lt1"/>
                        </a:solidFill>
                        <a:latin typeface="+mn-lt"/>
                        <a:ea typeface="+mn-ea"/>
                        <a:cs typeface="+mn-cs"/>
                      </a:endParaRPr>
                    </a:p>
                  </a:txBody>
                  <a:tcPr marL="64008" marR="64008" anchor="ctr"/>
                </a:tc>
                <a:tc>
                  <a:txBody>
                    <a:bodyPr/>
                    <a:lstStyle/>
                    <a:p>
                      <a:pPr algn="l">
                        <a:spcBef>
                          <a:spcPts val="300"/>
                        </a:spcBef>
                      </a:pPr>
                      <a:r>
                        <a:rPr lang="en-US" sz="900" kern="1200" dirty="0" smtClean="0"/>
                        <a:t>Key Policies Finalized</a:t>
                      </a:r>
                      <a:endParaRPr lang="en-US" sz="900" b="1" kern="1200" dirty="0">
                        <a:solidFill>
                          <a:schemeClr val="lt1"/>
                        </a:solidFill>
                        <a:latin typeface="+mn-lt"/>
                        <a:ea typeface="+mn-ea"/>
                        <a:cs typeface="+mn-cs"/>
                      </a:endParaRPr>
                    </a:p>
                  </a:txBody>
                  <a:tcPr marL="64008" marR="64008" anchor="ctr"/>
                </a:tc>
                <a:tc>
                  <a:txBody>
                    <a:bodyPr/>
                    <a:lstStyle/>
                    <a:p>
                      <a:pPr algn="ctr">
                        <a:spcBef>
                          <a:spcPts val="300"/>
                        </a:spcBef>
                      </a:pPr>
                      <a:r>
                        <a:rPr lang="en-US" sz="900" kern="1200" dirty="0" smtClean="0"/>
                        <a:t>Weight</a:t>
                      </a:r>
                      <a:r>
                        <a:rPr lang="en-US" sz="900" kern="1200" baseline="30000" dirty="0" smtClean="0"/>
                        <a:t>1</a:t>
                      </a:r>
                      <a:endParaRPr lang="en-US" sz="900" b="1" kern="1200" baseline="30000" dirty="0">
                        <a:solidFill>
                          <a:schemeClr val="lt1"/>
                        </a:solidFill>
                        <a:latin typeface="+mn-lt"/>
                        <a:ea typeface="+mn-ea"/>
                        <a:cs typeface="+mn-cs"/>
                      </a:endParaRPr>
                    </a:p>
                  </a:txBody>
                  <a:tcPr marL="64008" marR="64008" anchor="ctr"/>
                </a:tc>
              </a:tr>
              <a:tr h="813232">
                <a:tc>
                  <a:txBody>
                    <a:bodyPr/>
                    <a:lstStyle/>
                    <a:p>
                      <a:pPr algn="ctr">
                        <a:spcBef>
                          <a:spcPts val="300"/>
                        </a:spcBef>
                      </a:pPr>
                      <a:endParaRPr lang="en-US" sz="800" b="1" kern="1200" dirty="0">
                        <a:solidFill>
                          <a:schemeClr val="tx1"/>
                        </a:solidFill>
                        <a:latin typeface="+mn-lt"/>
                        <a:ea typeface="+mn-ea"/>
                        <a:cs typeface="+mn-cs"/>
                      </a:endParaRPr>
                    </a:p>
                  </a:txBody>
                  <a:tcPr marL="64008" marR="64008"/>
                </a:tc>
                <a:tc>
                  <a:txBody>
                    <a:bodyPr/>
                    <a:lstStyle/>
                    <a:p>
                      <a:pPr marL="118872" marR="0" indent="-118872" algn="l" defTabSz="64008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800" kern="1200" baseline="0" dirty="0" smtClean="0"/>
                        <a:t>Six measures still required for most submission methods</a:t>
                      </a:r>
                    </a:p>
                    <a:p>
                      <a:pPr marL="118872" marR="0" indent="-118872" algn="l" defTabSz="64008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800" kern="1200" baseline="0" dirty="0" smtClean="0"/>
                        <a:t>Reporting period increases to full calendar year </a:t>
                      </a:r>
                    </a:p>
                    <a:p>
                      <a:pPr marL="118872" marR="0" indent="-118872" algn="l" defTabSz="64008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800" kern="1200" baseline="0" dirty="0" smtClean="0"/>
                        <a:t>Cap maximum points available for six topped-out measures </a:t>
                      </a:r>
                    </a:p>
                    <a:p>
                      <a:pPr marL="118872" marR="0" indent="-118872" algn="l" defTabSz="64008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800" kern="1200" baseline="0" dirty="0" smtClean="0"/>
                        <a:t>Data completeness requirement increases to 60% for EHR, registry, and claims-based submission methods </a:t>
                      </a:r>
                      <a:endParaRPr lang="en-US" sz="800" kern="1200" baseline="0" dirty="0" smtClean="0">
                        <a:solidFill>
                          <a:schemeClr val="dk1"/>
                        </a:solidFill>
                        <a:latin typeface="+mn-lt"/>
                        <a:ea typeface="+mn-ea"/>
                        <a:cs typeface="+mn-cs"/>
                      </a:endParaRPr>
                    </a:p>
                  </a:txBody>
                  <a:tcPr marL="64008" marR="64008"/>
                </a:tc>
                <a:tc>
                  <a:txBody>
                    <a:bodyPr/>
                    <a:lstStyle/>
                    <a:p>
                      <a:pPr marL="0" marR="0" indent="0" algn="ctr" defTabSz="64008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800" kern="1200" baseline="0" dirty="0" smtClean="0">
                          <a:solidFill>
                            <a:schemeClr val="tx1"/>
                          </a:solidFill>
                        </a:rPr>
                        <a:t>Decrease to:</a:t>
                      </a:r>
                      <a:endParaRPr lang="en-US" sz="800" b="0" kern="1200" baseline="0" dirty="0" smtClean="0">
                        <a:solidFill>
                          <a:schemeClr val="tx1"/>
                        </a:solidFill>
                        <a:latin typeface="+mn-lt"/>
                        <a:ea typeface="+mn-ea"/>
                        <a:cs typeface="+mn-cs"/>
                      </a:endParaRPr>
                    </a:p>
                  </a:txBody>
                  <a:tcPr marL="64008" marR="64008" marT="91440"/>
                </a:tc>
              </a:tr>
              <a:tr h="696918">
                <a:tc>
                  <a:txBody>
                    <a:bodyPr/>
                    <a:lstStyle/>
                    <a:p>
                      <a:pPr algn="ctr">
                        <a:spcBef>
                          <a:spcPts val="300"/>
                        </a:spcBef>
                      </a:pPr>
                      <a:endParaRPr lang="en-US" sz="800" b="1" kern="1200" dirty="0">
                        <a:solidFill>
                          <a:schemeClr val="tx1"/>
                        </a:solidFill>
                        <a:latin typeface="+mn-lt"/>
                        <a:ea typeface="+mn-ea"/>
                        <a:cs typeface="+mn-cs"/>
                      </a:endParaRPr>
                    </a:p>
                  </a:txBody>
                  <a:tcPr marL="64008" marR="64008"/>
                </a:tc>
                <a:tc>
                  <a:txBody>
                    <a:bodyPr/>
                    <a:lstStyle/>
                    <a:p>
                      <a:pPr marL="118872" marR="0" lvl="0" indent="-118872" algn="l" defTabSz="64008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800" kern="1200" dirty="0" smtClean="0"/>
                        <a:t>Based on claims data; no additional reporting required </a:t>
                      </a:r>
                    </a:p>
                    <a:p>
                      <a:pPr marL="118872" marR="0" lvl="0" indent="-118872" algn="l" defTabSz="64008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800" kern="1200" dirty="0" smtClean="0"/>
                        <a:t>Assessed</a:t>
                      </a:r>
                      <a:r>
                        <a:rPr lang="en-US" sz="800" kern="1200" baseline="0" dirty="0" smtClean="0"/>
                        <a:t> </a:t>
                      </a:r>
                      <a:r>
                        <a:rPr lang="en-US" sz="800" kern="1200" dirty="0" smtClean="0"/>
                        <a:t>on Medicare Spending per Beneficiary (MSPB) and total per capita cost measures</a:t>
                      </a:r>
                    </a:p>
                    <a:p>
                      <a:pPr marL="118872" marR="0" indent="-118872" algn="l" defTabSz="64008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800" kern="1200" dirty="0" smtClean="0"/>
                        <a:t>Episode-based measures to be proposed in future rulemaking </a:t>
                      </a:r>
                    </a:p>
                  </a:txBody>
                  <a:tcPr marL="64008" marR="64008"/>
                </a:tc>
                <a:tc>
                  <a:txBody>
                    <a:bodyPr/>
                    <a:lstStyle/>
                    <a:p>
                      <a:pPr marL="0" marR="0" indent="0" algn="ctr" defTabSz="640080" rtl="0" eaLnBrk="1" fontAlgn="auto" latinLnBrk="0" hangingPunct="1">
                        <a:lnSpc>
                          <a:spcPct val="100000"/>
                        </a:lnSpc>
                        <a:spcBef>
                          <a:spcPts val="300"/>
                        </a:spcBef>
                        <a:spcAft>
                          <a:spcPts val="0"/>
                        </a:spcAft>
                        <a:buClrTx/>
                        <a:buSzTx/>
                        <a:buFont typeface="Arial" panose="020B0604020202020204" pitchFamily="34" charset="0"/>
                        <a:buNone/>
                        <a:tabLst/>
                        <a:defRPr/>
                      </a:pPr>
                      <a:r>
                        <a:rPr lang="en-US" sz="800" kern="1200" dirty="0" smtClean="0">
                          <a:solidFill>
                            <a:schemeClr val="tx1"/>
                          </a:solidFill>
                        </a:rPr>
                        <a:t>Increase to:</a:t>
                      </a:r>
                      <a:endParaRPr lang="en-US" sz="800" b="0" kern="1200" dirty="0" smtClean="0">
                        <a:solidFill>
                          <a:schemeClr val="tx1"/>
                        </a:solidFill>
                        <a:latin typeface="+mn-lt"/>
                        <a:ea typeface="+mn-ea"/>
                        <a:cs typeface="+mn-cs"/>
                      </a:endParaRPr>
                    </a:p>
                  </a:txBody>
                  <a:tcPr marT="91440"/>
                </a:tc>
              </a:tr>
              <a:tr h="606829">
                <a:tc>
                  <a:txBody>
                    <a:bodyPr/>
                    <a:lstStyle/>
                    <a:p>
                      <a:pPr algn="ctr">
                        <a:spcBef>
                          <a:spcPts val="300"/>
                        </a:spcBef>
                      </a:pPr>
                      <a:endParaRPr lang="en-US" sz="800" b="1" kern="1200" dirty="0">
                        <a:solidFill>
                          <a:schemeClr val="tx1"/>
                        </a:solidFill>
                        <a:latin typeface="+mn-lt"/>
                        <a:ea typeface="+mn-ea"/>
                        <a:cs typeface="+mn-cs"/>
                      </a:endParaRPr>
                    </a:p>
                  </a:txBody>
                  <a:tcPr marL="64008" marR="64008"/>
                </a:tc>
                <a:tc>
                  <a:txBody>
                    <a:bodyPr/>
                    <a:lstStyle/>
                    <a:p>
                      <a:pPr marL="118872" indent="-118872" algn="l" defTabSz="640080" rtl="0" eaLnBrk="1" latinLnBrk="0" hangingPunct="1">
                        <a:spcBef>
                          <a:spcPts val="300"/>
                        </a:spcBef>
                        <a:buFont typeface="Arial" panose="020B0604020202020204" pitchFamily="34" charset="0"/>
                        <a:buChar char="•"/>
                        <a:defRPr/>
                      </a:pPr>
                      <a:r>
                        <a:rPr lang="en-US" sz="800" kern="1200" dirty="0" smtClean="0"/>
                        <a:t>No change to 90-day reporting </a:t>
                      </a:r>
                    </a:p>
                    <a:p>
                      <a:pPr marL="118872" indent="-118872" algn="l" defTabSz="640080" rtl="0" eaLnBrk="1" latinLnBrk="0" hangingPunct="1">
                        <a:spcBef>
                          <a:spcPts val="300"/>
                        </a:spcBef>
                        <a:buFont typeface="Arial" panose="020B0604020202020204" pitchFamily="34" charset="0"/>
                        <a:buChar char="•"/>
                        <a:defRPr/>
                      </a:pPr>
                      <a:r>
                        <a:rPr lang="en-US" sz="800" kern="1200" dirty="0" smtClean="0"/>
                        <a:t>Additional activities to choose from</a:t>
                      </a:r>
                    </a:p>
                    <a:p>
                      <a:pPr marL="118872" marR="0" indent="-118872" algn="l" defTabSz="64008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800" kern="1200" dirty="0" smtClean="0"/>
                        <a:t>Majority</a:t>
                      </a:r>
                      <a:r>
                        <a:rPr lang="en-US" sz="800" kern="1200" baseline="0" dirty="0" smtClean="0"/>
                        <a:t> of practices </a:t>
                      </a:r>
                      <a:r>
                        <a:rPr lang="en-US" sz="800" kern="1200" dirty="0" smtClean="0"/>
                        <a:t>must be PCMH</a:t>
                      </a:r>
                      <a:r>
                        <a:rPr lang="en-US" sz="800" kern="1200" baseline="30000" dirty="0" smtClean="0"/>
                        <a:t>2</a:t>
                      </a:r>
                      <a:r>
                        <a:rPr lang="en-US" sz="800" kern="1200" dirty="0" smtClean="0"/>
                        <a:t> to receive full group credit</a:t>
                      </a:r>
                      <a:endParaRPr lang="en-US" sz="800" kern="1200" dirty="0" smtClean="0">
                        <a:solidFill>
                          <a:schemeClr val="dk1"/>
                        </a:solidFill>
                        <a:latin typeface="+mn-lt"/>
                        <a:ea typeface="+mn-ea"/>
                        <a:cs typeface="+mn-cs"/>
                      </a:endParaRPr>
                    </a:p>
                  </a:txBody>
                  <a:tcPr marL="64008" marR="64008"/>
                </a:tc>
                <a:tc>
                  <a:txBody>
                    <a:bodyPr/>
                    <a:lstStyle/>
                    <a:p>
                      <a:pPr marL="0" indent="0" algn="ctr" defTabSz="640080" rtl="0" eaLnBrk="1" latinLnBrk="0" hangingPunct="1">
                        <a:spcBef>
                          <a:spcPts val="300"/>
                        </a:spcBef>
                        <a:buFont typeface="Arial" panose="020B0604020202020204" pitchFamily="34" charset="0"/>
                        <a:buNone/>
                        <a:defRPr/>
                      </a:pPr>
                      <a:r>
                        <a:rPr lang="en-US" sz="800" kern="1200" dirty="0" smtClean="0"/>
                        <a:t>No Change:</a:t>
                      </a:r>
                      <a:endParaRPr lang="en-US" sz="800" b="0" kern="1200" dirty="0" smtClean="0">
                        <a:solidFill>
                          <a:schemeClr val="tx1"/>
                        </a:solidFill>
                        <a:latin typeface="+mn-lt"/>
                        <a:ea typeface="+mn-ea"/>
                        <a:cs typeface="+mn-cs"/>
                      </a:endParaRPr>
                    </a:p>
                  </a:txBody>
                  <a:tcPr marL="64008" marR="64008"/>
                </a:tc>
              </a:tr>
              <a:tr h="713759">
                <a:tc>
                  <a:txBody>
                    <a:bodyPr/>
                    <a:lstStyle/>
                    <a:p>
                      <a:pPr algn="ctr">
                        <a:spcBef>
                          <a:spcPts val="300"/>
                        </a:spcBef>
                      </a:pPr>
                      <a:endParaRPr lang="en-US" sz="800" b="1" kern="1200" dirty="0">
                        <a:solidFill>
                          <a:schemeClr val="tx1"/>
                        </a:solidFill>
                        <a:latin typeface="+mn-lt"/>
                        <a:ea typeface="+mn-ea"/>
                        <a:cs typeface="+mn-cs"/>
                      </a:endParaRPr>
                    </a:p>
                  </a:txBody>
                  <a:tcPr marL="64008" marR="64008"/>
                </a:tc>
                <a:tc>
                  <a:txBody>
                    <a:bodyPr/>
                    <a:lstStyle/>
                    <a:p>
                      <a:pPr marL="118872" indent="-118872" algn="l">
                        <a:spcBef>
                          <a:spcPts val="300"/>
                        </a:spcBef>
                        <a:buFont typeface="Arial" panose="020B0604020202020204" pitchFamily="34" charset="0"/>
                        <a:buChar char="•"/>
                      </a:pPr>
                      <a:r>
                        <a:rPr lang="en-US" sz="800" kern="1200" dirty="0" smtClean="0"/>
                        <a:t>No change to 90-day reporting period </a:t>
                      </a:r>
                    </a:p>
                    <a:p>
                      <a:pPr marL="118872" indent="-118872" algn="l">
                        <a:spcBef>
                          <a:spcPts val="300"/>
                        </a:spcBef>
                        <a:buFont typeface="Arial" panose="020B0604020202020204" pitchFamily="34" charset="0"/>
                        <a:buChar char="•"/>
                      </a:pPr>
                      <a:r>
                        <a:rPr lang="en-US" sz="800" kern="1200" dirty="0" smtClean="0"/>
                        <a:t>2014 CEHRT</a:t>
                      </a:r>
                      <a:r>
                        <a:rPr lang="en-US" sz="800" kern="1200" baseline="30000" dirty="0" smtClean="0"/>
                        <a:t>3</a:t>
                      </a:r>
                      <a:r>
                        <a:rPr lang="en-US" sz="800" kern="1200" dirty="0" smtClean="0"/>
                        <a:t> and ACI Transition measures still allowed; bonus for using 2015 Edition</a:t>
                      </a:r>
                      <a:r>
                        <a:rPr lang="en-US" sz="800" kern="1200" baseline="0" dirty="0" smtClean="0"/>
                        <a:t> CEHRT only to report ACI measures</a:t>
                      </a:r>
                      <a:endParaRPr lang="en-US" sz="800" kern="1200" dirty="0" smtClean="0"/>
                    </a:p>
                    <a:p>
                      <a:pPr marL="118872" indent="-118872" algn="l">
                        <a:spcBef>
                          <a:spcPts val="300"/>
                        </a:spcBef>
                        <a:buFont typeface="Arial" panose="020B0604020202020204" pitchFamily="34" charset="0"/>
                        <a:buChar char="•"/>
                      </a:pPr>
                      <a:r>
                        <a:rPr lang="en-US" sz="800" kern="1200" dirty="0" smtClean="0"/>
                        <a:t>Public health reporting flexibility for ECs who do not engage with Immunization Registries</a:t>
                      </a:r>
                    </a:p>
                    <a:p>
                      <a:pPr marL="118872" indent="-118872" algn="l">
                        <a:spcBef>
                          <a:spcPts val="300"/>
                        </a:spcBef>
                        <a:buFont typeface="Arial" panose="020B0604020202020204" pitchFamily="34" charset="0"/>
                        <a:buChar char="•"/>
                      </a:pPr>
                      <a:r>
                        <a:rPr lang="en-US" sz="800" kern="1200" dirty="0" smtClean="0"/>
                        <a:t>More ECs may qualify for reweighting or hardship exceptions</a:t>
                      </a:r>
                    </a:p>
                    <a:p>
                      <a:pPr marL="118872" indent="-118872" algn="l">
                        <a:spcBef>
                          <a:spcPts val="300"/>
                        </a:spcBef>
                        <a:buFont typeface="Arial" panose="020B0604020202020204" pitchFamily="34" charset="0"/>
                        <a:buChar char="•"/>
                      </a:pPr>
                      <a:r>
                        <a:rPr lang="en-US" sz="800" kern="1200" dirty="0" smtClean="0"/>
                        <a:t>Effective 2017 and beyond, prior MU exclusions available for certain Base Score measures</a:t>
                      </a:r>
                      <a:endParaRPr lang="en-US" sz="800" kern="1200" dirty="0" smtClean="0">
                        <a:solidFill>
                          <a:schemeClr val="dk1"/>
                        </a:solidFill>
                        <a:latin typeface="+mn-lt"/>
                        <a:ea typeface="+mn-ea"/>
                        <a:cs typeface="+mn-cs"/>
                      </a:endParaRPr>
                    </a:p>
                  </a:txBody>
                  <a:tcPr marL="64008" marR="64008"/>
                </a:tc>
                <a:tc>
                  <a:txBody>
                    <a:bodyPr/>
                    <a:lstStyle/>
                    <a:p>
                      <a:pPr marL="0" marR="0" indent="0" algn="ctr" defTabSz="640080" rtl="0" eaLnBrk="1" fontAlgn="auto" latinLnBrk="0" hangingPunct="1">
                        <a:lnSpc>
                          <a:spcPct val="100000"/>
                        </a:lnSpc>
                        <a:spcBef>
                          <a:spcPts val="300"/>
                        </a:spcBef>
                        <a:spcAft>
                          <a:spcPts val="0"/>
                        </a:spcAft>
                        <a:buClrTx/>
                        <a:buSzTx/>
                        <a:buFont typeface="Arial" panose="020B0604020202020204" pitchFamily="34" charset="0"/>
                        <a:buNone/>
                        <a:tabLst/>
                        <a:defRPr/>
                      </a:pPr>
                      <a:endParaRPr lang="en-US" sz="800" kern="1200" dirty="0" smtClean="0"/>
                    </a:p>
                    <a:p>
                      <a:pPr marL="0" marR="0" indent="0" algn="ctr" defTabSz="640080" rtl="0" eaLnBrk="1" fontAlgn="auto" latinLnBrk="0" hangingPunct="1">
                        <a:lnSpc>
                          <a:spcPct val="100000"/>
                        </a:lnSpc>
                        <a:spcBef>
                          <a:spcPts val="300"/>
                        </a:spcBef>
                        <a:spcAft>
                          <a:spcPts val="0"/>
                        </a:spcAft>
                        <a:buClrTx/>
                        <a:buSzTx/>
                        <a:buFont typeface="Arial" panose="020B0604020202020204" pitchFamily="34" charset="0"/>
                        <a:buNone/>
                        <a:tabLst/>
                        <a:defRPr/>
                      </a:pPr>
                      <a:r>
                        <a:rPr lang="en-US" sz="800" kern="1200" dirty="0" smtClean="0"/>
                        <a:t>No Change:</a:t>
                      </a:r>
                      <a:endParaRPr lang="en-US" sz="800" b="0" kern="1200" dirty="0" smtClean="0">
                        <a:solidFill>
                          <a:schemeClr val="tx1"/>
                        </a:solidFill>
                        <a:latin typeface="+mn-lt"/>
                        <a:ea typeface="+mn-ea"/>
                        <a:cs typeface="+mn-cs"/>
                      </a:endParaRPr>
                    </a:p>
                  </a:txBody>
                  <a:tcPr marL="64008" marR="64008"/>
                </a:tc>
              </a:tr>
            </a:tbl>
          </a:graphicData>
        </a:graphic>
      </p:graphicFrame>
      <p:pic>
        <p:nvPicPr>
          <p:cNvPr id="3074" name="Picture 2" descr="C:\Users\levinthn\Documents\ABC Art and Templates\Caduceu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761" y="1296182"/>
            <a:ext cx="285770" cy="27432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levinthn\Documents\ABC Art and Templates\Mone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636" y="2098406"/>
            <a:ext cx="150020" cy="27432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levinthn\Documents\ABC Art and Templates\Scorecard_check.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486" y="2796964"/>
            <a:ext cx="274320" cy="238601"/>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levinthn\Documents\ABC Art and Templates\Computer_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9486" y="3662997"/>
            <a:ext cx="274320" cy="226694"/>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bwMode="gray">
          <a:xfrm>
            <a:off x="883390" y="1371787"/>
            <a:ext cx="672511" cy="123111"/>
          </a:xfrm>
          <a:prstGeom prst="rect">
            <a:avLst/>
          </a:prstGeom>
          <a:noFill/>
        </p:spPr>
        <p:txBody>
          <a:bodyPr wrap="square" lIns="0" tIns="0" rIns="0" bIns="0" rtlCol="0">
            <a:spAutoFit/>
          </a:bodyPr>
          <a:lstStyle/>
          <a:p>
            <a:pPr>
              <a:spcBef>
                <a:spcPts val="500"/>
              </a:spcBef>
            </a:pPr>
            <a:r>
              <a:rPr lang="en-US" sz="800" b="1" dirty="0" smtClean="0"/>
              <a:t>Quality</a:t>
            </a:r>
            <a:endParaRPr lang="en-US" sz="800" dirty="0" smtClean="0"/>
          </a:p>
        </p:txBody>
      </p:sp>
      <p:sp>
        <p:nvSpPr>
          <p:cNvPr id="28" name="TextBox 27"/>
          <p:cNvSpPr txBox="1"/>
          <p:nvPr/>
        </p:nvSpPr>
        <p:spPr bwMode="gray">
          <a:xfrm>
            <a:off x="883390" y="2174011"/>
            <a:ext cx="914400" cy="123111"/>
          </a:xfrm>
          <a:prstGeom prst="rect">
            <a:avLst/>
          </a:prstGeom>
          <a:noFill/>
        </p:spPr>
        <p:txBody>
          <a:bodyPr wrap="square" lIns="0" tIns="0" rIns="0" bIns="0" rtlCol="0">
            <a:spAutoFit/>
          </a:bodyPr>
          <a:lstStyle/>
          <a:p>
            <a:pPr>
              <a:spcBef>
                <a:spcPts val="500"/>
              </a:spcBef>
            </a:pPr>
            <a:r>
              <a:rPr lang="en-US" sz="800" b="1" dirty="0" smtClean="0"/>
              <a:t>Cost</a:t>
            </a:r>
            <a:endParaRPr lang="en-US" sz="800" dirty="0" smtClean="0"/>
          </a:p>
        </p:txBody>
      </p:sp>
      <p:sp>
        <p:nvSpPr>
          <p:cNvPr id="29" name="TextBox 28"/>
          <p:cNvSpPr txBox="1"/>
          <p:nvPr/>
        </p:nvSpPr>
        <p:spPr bwMode="gray">
          <a:xfrm>
            <a:off x="883390" y="2793154"/>
            <a:ext cx="914400" cy="246221"/>
          </a:xfrm>
          <a:prstGeom prst="rect">
            <a:avLst/>
          </a:prstGeom>
          <a:noFill/>
        </p:spPr>
        <p:txBody>
          <a:bodyPr wrap="square" lIns="0" tIns="0" rIns="0" bIns="0" rtlCol="0">
            <a:spAutoFit/>
          </a:bodyPr>
          <a:lstStyle/>
          <a:p>
            <a:pPr>
              <a:spcBef>
                <a:spcPts val="500"/>
              </a:spcBef>
            </a:pPr>
            <a:r>
              <a:rPr lang="en-US" sz="800" b="1" dirty="0" smtClean="0"/>
              <a:t>Improvement Activities </a:t>
            </a:r>
            <a:endParaRPr lang="en-US" sz="800" dirty="0" smtClean="0"/>
          </a:p>
        </p:txBody>
      </p:sp>
      <p:sp>
        <p:nvSpPr>
          <p:cNvPr id="30" name="TextBox 29"/>
          <p:cNvSpPr txBox="1"/>
          <p:nvPr/>
        </p:nvSpPr>
        <p:spPr bwMode="gray">
          <a:xfrm>
            <a:off x="883390" y="3653234"/>
            <a:ext cx="914400" cy="246221"/>
          </a:xfrm>
          <a:prstGeom prst="rect">
            <a:avLst/>
          </a:prstGeom>
          <a:noFill/>
        </p:spPr>
        <p:txBody>
          <a:bodyPr wrap="square" lIns="0" tIns="0" rIns="0" bIns="0" rtlCol="0">
            <a:spAutoFit/>
          </a:bodyPr>
          <a:lstStyle/>
          <a:p>
            <a:pPr>
              <a:spcBef>
                <a:spcPts val="500"/>
              </a:spcBef>
            </a:pPr>
            <a:r>
              <a:rPr lang="en-US" sz="800" b="1" dirty="0" smtClean="0"/>
              <a:t>Advancing Care Information</a:t>
            </a:r>
            <a:endParaRPr lang="en-US" sz="800" dirty="0" smtClean="0"/>
          </a:p>
        </p:txBody>
      </p:sp>
      <p:sp>
        <p:nvSpPr>
          <p:cNvPr id="33" name="Oval 32"/>
          <p:cNvSpPr/>
          <p:nvPr/>
        </p:nvSpPr>
        <p:spPr bwMode="gray">
          <a:xfrm>
            <a:off x="5370633" y="1288615"/>
            <a:ext cx="347472" cy="347472"/>
          </a:xfrm>
          <a:prstGeom prst="ellipse">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950" b="1" dirty="0">
                <a:solidFill>
                  <a:schemeClr val="accent6"/>
                </a:solidFill>
                <a:latin typeface="+mj-lt"/>
              </a:rPr>
              <a:t>5</a:t>
            </a:r>
            <a:r>
              <a:rPr lang="en-US" sz="950" b="1" dirty="0" smtClean="0">
                <a:solidFill>
                  <a:schemeClr val="accent6"/>
                </a:solidFill>
                <a:latin typeface="+mj-lt"/>
              </a:rPr>
              <a:t>0%</a:t>
            </a:r>
          </a:p>
        </p:txBody>
      </p:sp>
      <p:sp>
        <p:nvSpPr>
          <p:cNvPr id="41" name="Oval 40"/>
          <p:cNvSpPr/>
          <p:nvPr/>
        </p:nvSpPr>
        <p:spPr bwMode="gray">
          <a:xfrm>
            <a:off x="5370633" y="3507253"/>
            <a:ext cx="347472" cy="347472"/>
          </a:xfrm>
          <a:prstGeom prst="ellipse">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950" b="1" dirty="0">
                <a:latin typeface="+mj-lt"/>
              </a:rPr>
              <a:t>25%</a:t>
            </a:r>
          </a:p>
        </p:txBody>
      </p:sp>
      <p:sp>
        <p:nvSpPr>
          <p:cNvPr id="42" name="Oval 41"/>
          <p:cNvSpPr/>
          <p:nvPr/>
        </p:nvSpPr>
        <p:spPr bwMode="gray">
          <a:xfrm>
            <a:off x="5370633" y="2725362"/>
            <a:ext cx="347472" cy="347472"/>
          </a:xfrm>
          <a:prstGeom prst="ellipse">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950" b="1" dirty="0">
                <a:latin typeface="+mj-lt"/>
              </a:rPr>
              <a:t>15%</a:t>
            </a:r>
          </a:p>
        </p:txBody>
      </p:sp>
      <p:sp>
        <p:nvSpPr>
          <p:cNvPr id="43" name="Oval 42"/>
          <p:cNvSpPr/>
          <p:nvPr/>
        </p:nvSpPr>
        <p:spPr bwMode="gray">
          <a:xfrm>
            <a:off x="5370633" y="2083863"/>
            <a:ext cx="347472" cy="347472"/>
          </a:xfrm>
          <a:prstGeom prst="ellipse">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950" b="1" dirty="0" smtClean="0">
                <a:solidFill>
                  <a:schemeClr val="accent6"/>
                </a:solidFill>
                <a:latin typeface="+mj-lt"/>
              </a:rPr>
              <a:t>10%</a:t>
            </a:r>
          </a:p>
        </p:txBody>
      </p:sp>
      <p:sp>
        <p:nvSpPr>
          <p:cNvPr id="20" name="Rectangle 19"/>
          <p:cNvSpPr/>
          <p:nvPr/>
        </p:nvSpPr>
        <p:spPr bwMode="gray">
          <a:xfrm>
            <a:off x="315914" y="1017509"/>
            <a:ext cx="5761426" cy="1492935"/>
          </a:xfrm>
          <a:prstGeom prst="rect">
            <a:avLst/>
          </a:prstGeom>
          <a:noFill/>
          <a:ln w="1905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640080" rtl="0" eaLnBrk="1" latinLnBrk="0" hangingPunct="1">
              <a:defRPr sz="1300" kern="1200">
                <a:solidFill>
                  <a:schemeClr val="lt1"/>
                </a:solidFill>
                <a:latin typeface="+mn-lt"/>
                <a:ea typeface="+mn-ea"/>
                <a:cs typeface="+mn-cs"/>
              </a:defRPr>
            </a:lvl1pPr>
            <a:lvl2pPr marL="320040" algn="l" defTabSz="640080" rtl="0" eaLnBrk="1" latinLnBrk="0" hangingPunct="1">
              <a:defRPr sz="1300" kern="1200">
                <a:solidFill>
                  <a:schemeClr val="lt1"/>
                </a:solidFill>
                <a:latin typeface="+mn-lt"/>
                <a:ea typeface="+mn-ea"/>
                <a:cs typeface="+mn-cs"/>
              </a:defRPr>
            </a:lvl2pPr>
            <a:lvl3pPr marL="640080" algn="l" defTabSz="640080" rtl="0" eaLnBrk="1" latinLnBrk="0" hangingPunct="1">
              <a:defRPr sz="1300" kern="1200">
                <a:solidFill>
                  <a:schemeClr val="lt1"/>
                </a:solidFill>
                <a:latin typeface="+mn-lt"/>
                <a:ea typeface="+mn-ea"/>
                <a:cs typeface="+mn-cs"/>
              </a:defRPr>
            </a:lvl3pPr>
            <a:lvl4pPr marL="960120" algn="l" defTabSz="640080" rtl="0" eaLnBrk="1" latinLnBrk="0" hangingPunct="1">
              <a:defRPr sz="1300" kern="1200">
                <a:solidFill>
                  <a:schemeClr val="lt1"/>
                </a:solidFill>
                <a:latin typeface="+mn-lt"/>
                <a:ea typeface="+mn-ea"/>
                <a:cs typeface="+mn-cs"/>
              </a:defRPr>
            </a:lvl4pPr>
            <a:lvl5pPr marL="1280160" algn="l" defTabSz="640080" rtl="0" eaLnBrk="1" latinLnBrk="0" hangingPunct="1">
              <a:defRPr sz="1300" kern="1200">
                <a:solidFill>
                  <a:schemeClr val="lt1"/>
                </a:solidFill>
                <a:latin typeface="+mn-lt"/>
                <a:ea typeface="+mn-ea"/>
                <a:cs typeface="+mn-cs"/>
              </a:defRPr>
            </a:lvl5pPr>
            <a:lvl6pPr marL="1600200" algn="l" defTabSz="640080" rtl="0" eaLnBrk="1" latinLnBrk="0" hangingPunct="1">
              <a:defRPr sz="1300" kern="1200">
                <a:solidFill>
                  <a:schemeClr val="lt1"/>
                </a:solidFill>
                <a:latin typeface="+mn-lt"/>
                <a:ea typeface="+mn-ea"/>
                <a:cs typeface="+mn-cs"/>
              </a:defRPr>
            </a:lvl6pPr>
            <a:lvl7pPr marL="1920240" algn="l" defTabSz="640080" rtl="0" eaLnBrk="1" latinLnBrk="0" hangingPunct="1">
              <a:defRPr sz="1300" kern="1200">
                <a:solidFill>
                  <a:schemeClr val="lt1"/>
                </a:solidFill>
                <a:latin typeface="+mn-lt"/>
                <a:ea typeface="+mn-ea"/>
                <a:cs typeface="+mn-cs"/>
              </a:defRPr>
            </a:lvl7pPr>
            <a:lvl8pPr marL="2240280" algn="l" defTabSz="640080" rtl="0" eaLnBrk="1" latinLnBrk="0" hangingPunct="1">
              <a:defRPr sz="1300" kern="1200">
                <a:solidFill>
                  <a:schemeClr val="lt1"/>
                </a:solidFill>
                <a:latin typeface="+mn-lt"/>
                <a:ea typeface="+mn-ea"/>
                <a:cs typeface="+mn-cs"/>
              </a:defRPr>
            </a:lvl8pPr>
            <a:lvl9pPr marL="2560320" algn="l" defTabSz="640080" rtl="0" eaLnBrk="1" latinLnBrk="0" hangingPunct="1">
              <a:defRPr sz="1300" kern="1200">
                <a:solidFill>
                  <a:schemeClr val="lt1"/>
                </a:solidFill>
                <a:latin typeface="+mn-lt"/>
                <a:ea typeface="+mn-ea"/>
                <a:cs typeface="+mn-cs"/>
              </a:defRPr>
            </a:lvl9pPr>
          </a:lstStyle>
          <a:p>
            <a:pPr algn="ctr">
              <a:spcBef>
                <a:spcPts val="500"/>
              </a:spcBef>
            </a:pPr>
            <a:endParaRPr lang="en-US" sz="1000" dirty="0" err="1" smtClean="0">
              <a:solidFill>
                <a:schemeClr val="bg1"/>
              </a:solidFill>
            </a:endParaRPr>
          </a:p>
        </p:txBody>
      </p:sp>
      <p:sp>
        <p:nvSpPr>
          <p:cNvPr id="21" name="Text Placeholder 5"/>
          <p:cNvSpPr>
            <a:spLocks noGrp="1"/>
          </p:cNvSpPr>
          <p:nvPr>
            <p:ph type="body" sz="quarter" idx="28"/>
          </p:nvPr>
        </p:nvSpPr>
        <p:spPr>
          <a:xfrm>
            <a:off x="0" y="4506087"/>
            <a:ext cx="3333600" cy="166712"/>
          </a:xfrm>
        </p:spPr>
        <p:txBody>
          <a:bodyPr/>
          <a:lstStyle/>
          <a:p>
            <a:r>
              <a:rPr lang="en-US" dirty="0" smtClean="0"/>
              <a:t>Different weights apply to MIPS APM scoring standard;  2) PCMH = Patient-Centered Medical Homes;  </a:t>
            </a:r>
          </a:p>
          <a:p>
            <a:pPr marL="0" indent="0">
              <a:buNone/>
            </a:pPr>
            <a:r>
              <a:rPr lang="en-US" dirty="0" smtClean="0"/>
              <a:t>3)  CEHRT = Certified Electronic </a:t>
            </a:r>
            <a:r>
              <a:rPr lang="en-US" dirty="0"/>
              <a:t>H</a:t>
            </a:r>
            <a:r>
              <a:rPr lang="en-US" dirty="0" smtClean="0"/>
              <a:t>ealth Record Technology.</a:t>
            </a:r>
          </a:p>
        </p:txBody>
      </p:sp>
      <p:sp>
        <p:nvSpPr>
          <p:cNvPr id="19" name="TextBox 18"/>
          <p:cNvSpPr txBox="1"/>
          <p:nvPr/>
        </p:nvSpPr>
        <p:spPr bwMode="gray">
          <a:xfrm>
            <a:off x="-1203729" y="156320"/>
            <a:ext cx="1045788" cy="161583"/>
          </a:xfrm>
          <a:prstGeom prst="rect">
            <a:avLst/>
          </a:prstGeom>
          <a:solidFill>
            <a:srgbClr val="FFFF00"/>
          </a:solidFill>
        </p:spPr>
        <p:txBody>
          <a:bodyPr wrap="square" lIns="0" tIns="0" rIns="0" bIns="0" rtlCol="0">
            <a:spAutoFit/>
          </a:bodyPr>
          <a:lstStyle/>
          <a:p>
            <a:pPr>
              <a:spcBef>
                <a:spcPts val="500"/>
              </a:spcBef>
            </a:pPr>
            <a:r>
              <a:rPr lang="en-US" sz="1050" b="1" dirty="0" smtClean="0"/>
              <a:t>BBA - updated</a:t>
            </a:r>
            <a:endParaRPr lang="en-US" sz="1050" b="1" dirty="0"/>
          </a:p>
        </p:txBody>
      </p:sp>
    </p:spTree>
    <p:extLst>
      <p:ext uri="{BB962C8B-B14F-4D97-AF65-F5344CB8AC3E}">
        <p14:creationId xmlns:p14="http://schemas.microsoft.com/office/powerpoint/2010/main" val="34607633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MIPS Data Submission Options Unchanged </a:t>
            </a:r>
            <a:endParaRPr lang="en-US" dirty="0"/>
          </a:p>
        </p:txBody>
      </p:sp>
      <p:sp>
        <p:nvSpPr>
          <p:cNvPr id="3" name="Text Placeholder 2"/>
          <p:cNvSpPr>
            <a:spLocks noGrp="1"/>
          </p:cNvSpPr>
          <p:nvPr>
            <p:ph type="body" sz="quarter" idx="25"/>
          </p:nvPr>
        </p:nvSpPr>
        <p:spPr>
          <a:xfrm>
            <a:off x="320675" y="718356"/>
            <a:ext cx="5980598" cy="215444"/>
          </a:xfrm>
        </p:spPr>
        <p:txBody>
          <a:bodyPr/>
          <a:lstStyle/>
          <a:p>
            <a:r>
              <a:rPr lang="en-US" dirty="0" smtClean="0"/>
              <a:t>Reporting Method Can Differ Among Categories, But Not Within A Category</a:t>
            </a:r>
            <a:endParaRPr lang="en-US" dirty="0"/>
          </a:p>
        </p:txBody>
      </p:sp>
      <p:sp>
        <p:nvSpPr>
          <p:cNvPr id="5" name="Text Placeholder 4"/>
          <p:cNvSpPr>
            <a:spLocks noGrp="1"/>
          </p:cNvSpPr>
          <p:nvPr>
            <p:ph type="body" sz="quarter" idx="27"/>
          </p:nvPr>
        </p:nvSpPr>
        <p:spPr>
          <a:xfrm>
            <a:off x="4849354" y="4695956"/>
            <a:ext cx="1551446" cy="104644"/>
          </a:xfrm>
        </p:spPr>
        <p:txBody>
          <a:bodyPr/>
          <a:lstStyle/>
          <a:p>
            <a:r>
              <a:rPr lang="en-US" dirty="0"/>
              <a:t> </a:t>
            </a:r>
            <a:r>
              <a:rPr lang="en-US" dirty="0" smtClean="0"/>
              <a:t>Source: </a:t>
            </a:r>
            <a:r>
              <a:rPr lang="en-US" dirty="0"/>
              <a:t>CMS; Advisory Board research and analysis.</a:t>
            </a:r>
          </a:p>
        </p:txBody>
      </p:sp>
      <p:graphicFrame>
        <p:nvGraphicFramePr>
          <p:cNvPr id="8" name="Table 7"/>
          <p:cNvGraphicFramePr>
            <a:graphicFrameLocks noGrp="1"/>
          </p:cNvGraphicFramePr>
          <p:nvPr>
            <p:extLst>
              <p:ext uri="{D42A27DB-BD31-4B8C-83A1-F6EECF244321}">
                <p14:modId xmlns:p14="http://schemas.microsoft.com/office/powerpoint/2010/main" val="3311604934"/>
              </p:ext>
            </p:extLst>
          </p:nvPr>
        </p:nvGraphicFramePr>
        <p:xfrm>
          <a:off x="323462" y="1355991"/>
          <a:ext cx="5760097" cy="1395672"/>
        </p:xfrm>
        <a:graphic>
          <a:graphicData uri="http://schemas.openxmlformats.org/drawingml/2006/table">
            <a:tbl>
              <a:tblPr firstRow="1" bandRow="1">
                <a:effectLst/>
                <a:tableStyleId>{F5AB1C69-6EDB-4FF4-983F-18BD219EF322}</a:tableStyleId>
              </a:tblPr>
              <a:tblGrid>
                <a:gridCol w="1102166"/>
                <a:gridCol w="695273"/>
                <a:gridCol w="614680"/>
                <a:gridCol w="617220"/>
                <a:gridCol w="708660"/>
                <a:gridCol w="777240"/>
                <a:gridCol w="586740"/>
                <a:gridCol w="658118"/>
              </a:tblGrid>
              <a:tr h="380638">
                <a:tc>
                  <a:txBody>
                    <a:bodyPr/>
                    <a:lstStyle/>
                    <a:p>
                      <a:pPr algn="l">
                        <a:spcBef>
                          <a:spcPts val="300"/>
                        </a:spcBef>
                      </a:pPr>
                      <a:r>
                        <a:rPr lang="en-US" sz="900" b="1" kern="1200" dirty="0" smtClean="0">
                          <a:solidFill>
                            <a:schemeClr val="lt1"/>
                          </a:solidFill>
                          <a:latin typeface="+mn-lt"/>
                          <a:ea typeface="+mn-ea"/>
                          <a:cs typeface="+mn-cs"/>
                        </a:rPr>
                        <a:t>Submission</a:t>
                      </a:r>
                      <a:r>
                        <a:rPr lang="en-US" sz="900" b="1" kern="1200" baseline="0" dirty="0" smtClean="0">
                          <a:solidFill>
                            <a:schemeClr val="lt1"/>
                          </a:solidFill>
                          <a:latin typeface="+mn-lt"/>
                          <a:ea typeface="+mn-ea"/>
                          <a:cs typeface="+mn-cs"/>
                        </a:rPr>
                        <a:t> Methods</a:t>
                      </a:r>
                      <a:endParaRPr lang="en-US" sz="900" b="1" kern="1200" dirty="0">
                        <a:solidFill>
                          <a:schemeClr val="lt1"/>
                        </a:solidFill>
                        <a:latin typeface="+mn-lt"/>
                        <a:ea typeface="+mn-ea"/>
                        <a:cs typeface="+mn-cs"/>
                      </a:endParaRPr>
                    </a:p>
                  </a:txBody>
                  <a:tcPr marL="64008" marR="64008" anchor="ctr"/>
                </a:tc>
                <a:tc>
                  <a:txBody>
                    <a:bodyPr/>
                    <a:lstStyle/>
                    <a:p>
                      <a:pPr algn="ctr">
                        <a:spcBef>
                          <a:spcPts val="300"/>
                        </a:spcBef>
                      </a:pPr>
                      <a:r>
                        <a:rPr lang="en-US" sz="900" b="1" kern="1200" dirty="0" smtClean="0">
                          <a:solidFill>
                            <a:schemeClr val="lt1"/>
                          </a:solidFill>
                          <a:latin typeface="+mn-lt"/>
                          <a:ea typeface="+mn-ea"/>
                          <a:cs typeface="+mn-cs"/>
                        </a:rPr>
                        <a:t>Qualified Registry</a:t>
                      </a:r>
                      <a:endParaRPr lang="en-US" sz="900" b="1" kern="1200" dirty="0">
                        <a:solidFill>
                          <a:schemeClr val="lt1"/>
                        </a:solidFill>
                        <a:latin typeface="+mn-lt"/>
                        <a:ea typeface="+mn-ea"/>
                        <a:cs typeface="+mn-cs"/>
                      </a:endParaRPr>
                    </a:p>
                  </a:txBody>
                  <a:tcPr marL="64008" marR="64008" anchor="ctr"/>
                </a:tc>
                <a:tc>
                  <a:txBody>
                    <a:bodyPr/>
                    <a:lstStyle/>
                    <a:p>
                      <a:pPr algn="ctr">
                        <a:spcBef>
                          <a:spcPts val="300"/>
                        </a:spcBef>
                      </a:pPr>
                      <a:r>
                        <a:rPr lang="en-US" sz="900" b="1" kern="1200" dirty="0" smtClean="0">
                          <a:solidFill>
                            <a:schemeClr val="lt1"/>
                          </a:solidFill>
                          <a:latin typeface="+mn-lt"/>
                          <a:ea typeface="+mn-ea"/>
                          <a:cs typeface="+mn-cs"/>
                        </a:rPr>
                        <a:t>QCDR</a:t>
                      </a:r>
                      <a:r>
                        <a:rPr lang="en-US" sz="900" b="1" kern="1200" baseline="30000" dirty="0" smtClean="0">
                          <a:solidFill>
                            <a:schemeClr val="lt1"/>
                          </a:solidFill>
                          <a:latin typeface="+mn-lt"/>
                          <a:ea typeface="+mn-ea"/>
                          <a:cs typeface="+mn-cs"/>
                        </a:rPr>
                        <a:t>1</a:t>
                      </a:r>
                      <a:endParaRPr lang="en-US" sz="900" b="1" kern="1200" baseline="30000" dirty="0">
                        <a:solidFill>
                          <a:schemeClr val="lt1"/>
                        </a:solidFill>
                        <a:latin typeface="+mn-lt"/>
                        <a:ea typeface="+mn-ea"/>
                        <a:cs typeface="+mn-cs"/>
                      </a:endParaRPr>
                    </a:p>
                  </a:txBody>
                  <a:tcPr marL="64008" marR="64008" anchor="ctr"/>
                </a:tc>
                <a:tc>
                  <a:txBody>
                    <a:bodyPr/>
                    <a:lstStyle/>
                    <a:p>
                      <a:pPr algn="ctr">
                        <a:spcBef>
                          <a:spcPts val="300"/>
                        </a:spcBef>
                      </a:pPr>
                      <a:r>
                        <a:rPr lang="en-US" sz="900" b="1" kern="1200" dirty="0" smtClean="0">
                          <a:solidFill>
                            <a:schemeClr val="lt1"/>
                          </a:solidFill>
                          <a:latin typeface="+mn-lt"/>
                          <a:ea typeface="+mn-ea"/>
                          <a:cs typeface="+mn-cs"/>
                        </a:rPr>
                        <a:t>EHR</a:t>
                      </a:r>
                      <a:endParaRPr lang="en-US" sz="900" b="1" kern="1200" dirty="0">
                        <a:solidFill>
                          <a:schemeClr val="lt1"/>
                        </a:solidFill>
                        <a:latin typeface="+mn-lt"/>
                        <a:ea typeface="+mn-ea"/>
                        <a:cs typeface="+mn-cs"/>
                      </a:endParaRPr>
                    </a:p>
                  </a:txBody>
                  <a:tcPr marL="64008" marR="64008" anchor="ctr"/>
                </a:tc>
                <a:tc>
                  <a:txBody>
                    <a:bodyPr/>
                    <a:lstStyle/>
                    <a:p>
                      <a:pPr algn="ctr">
                        <a:spcBef>
                          <a:spcPts val="300"/>
                        </a:spcBef>
                      </a:pPr>
                      <a:r>
                        <a:rPr lang="en-US" sz="900" b="1" kern="1200" dirty="0" smtClean="0">
                          <a:solidFill>
                            <a:schemeClr val="lt1"/>
                          </a:solidFill>
                          <a:latin typeface="+mn-lt"/>
                          <a:ea typeface="+mn-ea"/>
                          <a:cs typeface="+mn-cs"/>
                        </a:rPr>
                        <a:t>CMS Web Interface</a:t>
                      </a:r>
                      <a:r>
                        <a:rPr lang="en-US" sz="900" b="1" kern="1200" baseline="30000" dirty="0" smtClean="0">
                          <a:solidFill>
                            <a:schemeClr val="lt1"/>
                          </a:solidFill>
                          <a:latin typeface="+mn-lt"/>
                          <a:ea typeface="+mn-ea"/>
                          <a:cs typeface="+mn-cs"/>
                        </a:rPr>
                        <a:t>2</a:t>
                      </a:r>
                      <a:endParaRPr lang="en-US" sz="900" b="1" kern="1200" baseline="30000" dirty="0">
                        <a:solidFill>
                          <a:schemeClr val="lt1"/>
                        </a:solidFill>
                        <a:latin typeface="+mn-lt"/>
                        <a:ea typeface="+mn-ea"/>
                        <a:cs typeface="+mn-cs"/>
                      </a:endParaRPr>
                    </a:p>
                  </a:txBody>
                  <a:tcPr marL="64008" marR="64008" anchor="ctr"/>
                </a:tc>
                <a:tc>
                  <a:txBody>
                    <a:bodyPr/>
                    <a:lstStyle/>
                    <a:p>
                      <a:pPr marL="0" marR="0" indent="0" algn="ctr" defTabSz="640080" rtl="0" eaLnBrk="1" fontAlgn="auto" latinLnBrk="0" hangingPunct="1">
                        <a:lnSpc>
                          <a:spcPct val="100000"/>
                        </a:lnSpc>
                        <a:spcBef>
                          <a:spcPts val="300"/>
                        </a:spcBef>
                        <a:spcAft>
                          <a:spcPts val="0"/>
                        </a:spcAft>
                        <a:buClrTx/>
                        <a:buSzTx/>
                        <a:buFontTx/>
                        <a:buNone/>
                        <a:tabLst/>
                        <a:defRPr/>
                      </a:pPr>
                      <a:r>
                        <a:rPr lang="en-US" sz="900" b="1" kern="1200" dirty="0" smtClean="0">
                          <a:solidFill>
                            <a:schemeClr val="lt1"/>
                          </a:solidFill>
                          <a:latin typeface="+mn-lt"/>
                          <a:ea typeface="+mn-ea"/>
                          <a:cs typeface="+mn-cs"/>
                        </a:rPr>
                        <a:t>Attestation</a:t>
                      </a:r>
                      <a:endParaRPr lang="en-US" sz="900" b="1" kern="1200" baseline="30000" dirty="0" smtClean="0">
                        <a:solidFill>
                          <a:schemeClr val="lt1"/>
                        </a:solidFill>
                        <a:latin typeface="+mn-lt"/>
                        <a:ea typeface="+mn-ea"/>
                        <a:cs typeface="+mn-cs"/>
                      </a:endParaRPr>
                    </a:p>
                  </a:txBody>
                  <a:tcPr marL="64008" marR="64008" anchor="ctr"/>
                </a:tc>
                <a:tc>
                  <a:txBody>
                    <a:bodyPr/>
                    <a:lstStyle/>
                    <a:p>
                      <a:pPr marL="0" marR="0" indent="0" algn="ctr" defTabSz="640080" rtl="0" eaLnBrk="1" fontAlgn="auto" latinLnBrk="0" hangingPunct="1">
                        <a:lnSpc>
                          <a:spcPct val="100000"/>
                        </a:lnSpc>
                        <a:spcBef>
                          <a:spcPts val="300"/>
                        </a:spcBef>
                        <a:spcAft>
                          <a:spcPts val="0"/>
                        </a:spcAft>
                        <a:buClrTx/>
                        <a:buSzTx/>
                        <a:buFontTx/>
                        <a:buNone/>
                        <a:tabLst/>
                        <a:defRPr/>
                      </a:pPr>
                      <a:r>
                        <a:rPr lang="en-US" sz="900" b="1" kern="1200" dirty="0" smtClean="0">
                          <a:solidFill>
                            <a:schemeClr val="lt1"/>
                          </a:solidFill>
                          <a:latin typeface="+mn-lt"/>
                          <a:ea typeface="+mn-ea"/>
                          <a:cs typeface="+mn-cs"/>
                        </a:rPr>
                        <a:t>Claims</a:t>
                      </a:r>
                      <a:r>
                        <a:rPr lang="en-US" sz="900" b="1" kern="1200" baseline="30000" dirty="0" smtClean="0">
                          <a:solidFill>
                            <a:schemeClr val="lt1"/>
                          </a:solidFill>
                          <a:latin typeface="+mn-lt"/>
                          <a:ea typeface="+mn-ea"/>
                          <a:cs typeface="+mn-cs"/>
                        </a:rPr>
                        <a:t>3</a:t>
                      </a:r>
                    </a:p>
                  </a:txBody>
                  <a:tcPr marL="64008" marR="64008" anchor="ctr"/>
                </a:tc>
                <a:tc>
                  <a:txBody>
                    <a:bodyPr/>
                    <a:lstStyle/>
                    <a:p>
                      <a:pPr algn="ctr">
                        <a:spcBef>
                          <a:spcPts val="300"/>
                        </a:spcBef>
                      </a:pPr>
                      <a:r>
                        <a:rPr lang="en-US" sz="900" b="1" kern="1200" dirty="0" smtClean="0">
                          <a:solidFill>
                            <a:schemeClr val="lt1"/>
                          </a:solidFill>
                          <a:latin typeface="+mn-lt"/>
                          <a:ea typeface="+mn-ea"/>
                          <a:cs typeface="+mn-cs"/>
                        </a:rPr>
                        <a:t>CAHPS Vendor</a:t>
                      </a:r>
                      <a:r>
                        <a:rPr lang="en-US" sz="900" b="1" kern="1200" baseline="30000" dirty="0" smtClean="0">
                          <a:solidFill>
                            <a:schemeClr val="lt1"/>
                          </a:solidFill>
                          <a:latin typeface="+mn-lt"/>
                          <a:ea typeface="+mn-ea"/>
                          <a:cs typeface="+mn-cs"/>
                        </a:rPr>
                        <a:t>4</a:t>
                      </a:r>
                      <a:endParaRPr lang="en-US" sz="900" b="1" kern="1200" baseline="30000" dirty="0">
                        <a:solidFill>
                          <a:schemeClr val="lt1"/>
                        </a:solidFill>
                        <a:latin typeface="+mn-lt"/>
                        <a:ea typeface="+mn-ea"/>
                        <a:cs typeface="+mn-cs"/>
                      </a:endParaRPr>
                    </a:p>
                  </a:txBody>
                  <a:tcPr marL="64008" marR="64008" anchor="ctr"/>
                </a:tc>
              </a:tr>
              <a:tr h="317198">
                <a:tc>
                  <a:txBody>
                    <a:bodyPr/>
                    <a:lstStyle/>
                    <a:p>
                      <a:pPr algn="l">
                        <a:spcBef>
                          <a:spcPts val="300"/>
                        </a:spcBef>
                      </a:pPr>
                      <a:r>
                        <a:rPr lang="en-US" sz="900" b="1" i="0" kern="1200" dirty="0" smtClean="0">
                          <a:solidFill>
                            <a:schemeClr val="tx1"/>
                          </a:solidFill>
                          <a:latin typeface="+mn-lt"/>
                          <a:ea typeface="+mn-ea"/>
                          <a:cs typeface="+mn-cs"/>
                        </a:rPr>
                        <a:t>Quality</a:t>
                      </a:r>
                      <a:endParaRPr lang="en-US" sz="900" b="1" i="0" kern="1200" dirty="0">
                        <a:solidFill>
                          <a:schemeClr val="tx1"/>
                        </a:solidFill>
                        <a:latin typeface="+mn-lt"/>
                        <a:ea typeface="+mn-ea"/>
                        <a:cs typeface="+mn-cs"/>
                      </a:endParaRPr>
                    </a:p>
                  </a:txBody>
                  <a:tcPr marL="64008" marR="64008" anchor="ctr"/>
                </a:tc>
                <a:tc>
                  <a:txBody>
                    <a:bodyPr/>
                    <a:lstStyle/>
                    <a:p>
                      <a:pPr algn="ctr">
                        <a:spcBef>
                          <a:spcPts val="300"/>
                        </a:spcBef>
                      </a:pPr>
                      <a:endParaRPr lang="en-US" sz="1400" kern="1200" baseline="30000" dirty="0">
                        <a:solidFill>
                          <a:schemeClr val="tx1"/>
                        </a:solidFill>
                        <a:latin typeface="+mn-lt"/>
                        <a:ea typeface="+mn-ea"/>
                        <a:cs typeface="+mn-cs"/>
                      </a:endParaRPr>
                    </a:p>
                  </a:txBody>
                  <a:tcPr marL="64008" marR="64008" anchor="ctr"/>
                </a:tc>
                <a:tc>
                  <a:txBody>
                    <a:bodyPr/>
                    <a:lstStyle/>
                    <a:p>
                      <a:pPr algn="ctr">
                        <a:spcBef>
                          <a:spcPts val="300"/>
                        </a:spcBef>
                      </a:pPr>
                      <a:endParaRPr lang="en-US" sz="1400" kern="1200" dirty="0">
                        <a:solidFill>
                          <a:schemeClr val="tx1"/>
                        </a:solidFill>
                        <a:latin typeface="+mn-lt"/>
                        <a:ea typeface="+mn-ea"/>
                        <a:cs typeface="+mn-cs"/>
                      </a:endParaRPr>
                    </a:p>
                  </a:txBody>
                  <a:tcPr marL="64008" marR="64008" anchor="ctr"/>
                </a:tc>
                <a:tc>
                  <a:txBody>
                    <a:bodyPr/>
                    <a:lstStyle/>
                    <a:p>
                      <a:pPr marL="0" marR="0" indent="0" algn="ctr" defTabSz="640080" rtl="0" eaLnBrk="1" fontAlgn="auto" latinLnBrk="0" hangingPunct="1">
                        <a:lnSpc>
                          <a:spcPct val="100000"/>
                        </a:lnSpc>
                        <a:spcBef>
                          <a:spcPts val="300"/>
                        </a:spcBef>
                        <a:spcAft>
                          <a:spcPts val="0"/>
                        </a:spcAft>
                        <a:buClrTx/>
                        <a:buSzTx/>
                        <a:buFontTx/>
                        <a:buNone/>
                        <a:tabLst/>
                        <a:defRPr/>
                      </a:pPr>
                      <a:endParaRPr lang="en-US" sz="1400" kern="1200" baseline="30000" dirty="0" smtClean="0">
                        <a:solidFill>
                          <a:schemeClr val="tx1"/>
                        </a:solidFill>
                        <a:latin typeface="+mn-lt"/>
                        <a:ea typeface="+mn-ea"/>
                        <a:cs typeface="+mn-cs"/>
                      </a:endParaRPr>
                    </a:p>
                  </a:txBody>
                  <a:tcPr marL="64008" marR="64008" anchor="ctr"/>
                </a:tc>
                <a:tc>
                  <a:txBody>
                    <a:bodyPr/>
                    <a:lstStyle/>
                    <a:p>
                      <a:pPr algn="ctr">
                        <a:spcBef>
                          <a:spcPts val="300"/>
                        </a:spcBef>
                      </a:pPr>
                      <a:endParaRPr lang="en-US" sz="1400" kern="1200" dirty="0">
                        <a:solidFill>
                          <a:schemeClr val="tx1"/>
                        </a:solidFill>
                        <a:latin typeface="+mn-lt"/>
                        <a:ea typeface="+mn-ea"/>
                        <a:cs typeface="+mn-cs"/>
                      </a:endParaRPr>
                    </a:p>
                  </a:txBody>
                  <a:tcPr marL="64008" marR="64008" anchor="ctr"/>
                </a:tc>
                <a:tc>
                  <a:txBody>
                    <a:bodyPr/>
                    <a:lstStyle/>
                    <a:p>
                      <a:pPr algn="ctr">
                        <a:spcBef>
                          <a:spcPts val="300"/>
                        </a:spcBef>
                      </a:pPr>
                      <a:endParaRPr lang="en-US" sz="1400" kern="1200" dirty="0">
                        <a:solidFill>
                          <a:schemeClr val="tx1"/>
                        </a:solidFill>
                        <a:latin typeface="+mn-lt"/>
                        <a:ea typeface="+mn-ea"/>
                        <a:cs typeface="+mn-cs"/>
                      </a:endParaRPr>
                    </a:p>
                  </a:txBody>
                  <a:tcPr marL="64008" marR="64008" anchor="ctr"/>
                </a:tc>
                <a:tc>
                  <a:txBody>
                    <a:bodyPr/>
                    <a:lstStyle/>
                    <a:p>
                      <a:pPr algn="ctr">
                        <a:spcBef>
                          <a:spcPts val="300"/>
                        </a:spcBef>
                      </a:pPr>
                      <a:endParaRPr lang="en-US" sz="1400" kern="1200" dirty="0">
                        <a:solidFill>
                          <a:schemeClr val="tx1"/>
                        </a:solidFill>
                        <a:latin typeface="+mn-lt"/>
                        <a:ea typeface="+mn-ea"/>
                        <a:cs typeface="+mn-cs"/>
                      </a:endParaRPr>
                    </a:p>
                  </a:txBody>
                  <a:tcPr marL="64008" marR="64008" anchor="ctr"/>
                </a:tc>
                <a:tc>
                  <a:txBody>
                    <a:bodyPr/>
                    <a:lstStyle/>
                    <a:p>
                      <a:pPr algn="ctr">
                        <a:spcBef>
                          <a:spcPts val="300"/>
                        </a:spcBef>
                      </a:pPr>
                      <a:endParaRPr lang="en-US" sz="1400" kern="1200" dirty="0">
                        <a:solidFill>
                          <a:schemeClr val="tx1"/>
                        </a:solidFill>
                        <a:latin typeface="+mn-lt"/>
                        <a:ea typeface="+mn-ea"/>
                        <a:cs typeface="+mn-cs"/>
                      </a:endParaRPr>
                    </a:p>
                  </a:txBody>
                  <a:tcPr marL="64008" marR="64008" anchor="ctr"/>
                </a:tc>
              </a:tr>
              <a:tr h="380638">
                <a:tc>
                  <a:txBody>
                    <a:bodyPr/>
                    <a:lstStyle/>
                    <a:p>
                      <a:pPr algn="l">
                        <a:spcBef>
                          <a:spcPts val="300"/>
                        </a:spcBef>
                      </a:pPr>
                      <a:r>
                        <a:rPr lang="en-US" sz="900" b="1" kern="1200" dirty="0" smtClean="0">
                          <a:solidFill>
                            <a:schemeClr val="tx1"/>
                          </a:solidFill>
                          <a:latin typeface="+mn-lt"/>
                          <a:ea typeface="+mn-ea"/>
                          <a:cs typeface="+mn-cs"/>
                        </a:rPr>
                        <a:t>Improvement</a:t>
                      </a:r>
                      <a:r>
                        <a:rPr lang="en-US" sz="900" b="1" kern="1200" baseline="0" dirty="0" smtClean="0">
                          <a:solidFill>
                            <a:schemeClr val="tx1"/>
                          </a:solidFill>
                          <a:latin typeface="+mn-lt"/>
                          <a:ea typeface="+mn-ea"/>
                          <a:cs typeface="+mn-cs"/>
                        </a:rPr>
                        <a:t> Activities </a:t>
                      </a:r>
                      <a:endParaRPr lang="en-US" sz="900" b="1" kern="1200" dirty="0">
                        <a:solidFill>
                          <a:schemeClr val="tx1"/>
                        </a:solidFill>
                        <a:latin typeface="+mn-lt"/>
                        <a:ea typeface="+mn-ea"/>
                        <a:cs typeface="+mn-cs"/>
                      </a:endParaRPr>
                    </a:p>
                  </a:txBody>
                  <a:tcPr marL="64008" marR="64008" anchor="ctr"/>
                </a:tc>
                <a:tc>
                  <a:txBody>
                    <a:bodyPr/>
                    <a:lstStyle/>
                    <a:p>
                      <a:pPr marL="0" marR="0" indent="0" algn="ctr" defTabSz="640080" rtl="0" eaLnBrk="1" fontAlgn="auto" latinLnBrk="0" hangingPunct="1">
                        <a:lnSpc>
                          <a:spcPct val="100000"/>
                        </a:lnSpc>
                        <a:spcBef>
                          <a:spcPts val="300"/>
                        </a:spcBef>
                        <a:spcAft>
                          <a:spcPts val="0"/>
                        </a:spcAft>
                        <a:buClrTx/>
                        <a:buSzTx/>
                        <a:buFontTx/>
                        <a:buNone/>
                        <a:tabLst/>
                        <a:defRPr/>
                      </a:pPr>
                      <a:endParaRPr lang="en-US" sz="1400" kern="1200" dirty="0" smtClean="0">
                        <a:solidFill>
                          <a:schemeClr val="tx1"/>
                        </a:solidFill>
                        <a:latin typeface="+mn-lt"/>
                        <a:ea typeface="+mn-ea"/>
                        <a:cs typeface="+mn-cs"/>
                      </a:endParaRPr>
                    </a:p>
                  </a:txBody>
                  <a:tcPr marL="64008" marR="64008" anchor="ctr"/>
                </a:tc>
                <a:tc>
                  <a:txBody>
                    <a:bodyPr/>
                    <a:lstStyle/>
                    <a:p>
                      <a:pPr marL="0" marR="0" indent="0" algn="ctr" defTabSz="640080" rtl="0" eaLnBrk="1" fontAlgn="auto" latinLnBrk="0" hangingPunct="1">
                        <a:lnSpc>
                          <a:spcPct val="100000"/>
                        </a:lnSpc>
                        <a:spcBef>
                          <a:spcPts val="300"/>
                        </a:spcBef>
                        <a:spcAft>
                          <a:spcPts val="0"/>
                        </a:spcAft>
                        <a:buClrTx/>
                        <a:buSzTx/>
                        <a:buFontTx/>
                        <a:buNone/>
                        <a:tabLst/>
                        <a:defRPr/>
                      </a:pPr>
                      <a:endParaRPr lang="en-US" sz="1400" kern="1200" dirty="0" smtClean="0">
                        <a:solidFill>
                          <a:schemeClr val="tx1"/>
                        </a:solidFill>
                        <a:latin typeface="+mn-lt"/>
                        <a:ea typeface="+mn-ea"/>
                        <a:cs typeface="+mn-cs"/>
                      </a:endParaRPr>
                    </a:p>
                  </a:txBody>
                  <a:tcPr marL="64008" marR="64008" anchor="ctr"/>
                </a:tc>
                <a:tc>
                  <a:txBody>
                    <a:bodyPr/>
                    <a:lstStyle/>
                    <a:p>
                      <a:pPr marL="0" marR="0" indent="0" algn="ctr" defTabSz="640080" rtl="0" eaLnBrk="1" fontAlgn="auto" latinLnBrk="0" hangingPunct="1">
                        <a:lnSpc>
                          <a:spcPct val="100000"/>
                        </a:lnSpc>
                        <a:spcBef>
                          <a:spcPts val="300"/>
                        </a:spcBef>
                        <a:spcAft>
                          <a:spcPts val="0"/>
                        </a:spcAft>
                        <a:buClrTx/>
                        <a:buSzTx/>
                        <a:buFontTx/>
                        <a:buNone/>
                        <a:tabLst/>
                        <a:defRPr/>
                      </a:pPr>
                      <a:endParaRPr lang="en-US" sz="1400" kern="1200" dirty="0" smtClean="0">
                        <a:solidFill>
                          <a:schemeClr val="tx1"/>
                        </a:solidFill>
                        <a:latin typeface="+mn-lt"/>
                        <a:ea typeface="+mn-ea"/>
                        <a:cs typeface="+mn-cs"/>
                      </a:endParaRPr>
                    </a:p>
                  </a:txBody>
                  <a:tcPr marL="64008" marR="64008" anchor="ctr"/>
                </a:tc>
                <a:tc>
                  <a:txBody>
                    <a:bodyPr/>
                    <a:lstStyle/>
                    <a:p>
                      <a:pPr marL="0" marR="0" indent="0" algn="ctr" defTabSz="640080" rtl="0" eaLnBrk="1" fontAlgn="auto" latinLnBrk="0" hangingPunct="1">
                        <a:lnSpc>
                          <a:spcPct val="100000"/>
                        </a:lnSpc>
                        <a:spcBef>
                          <a:spcPts val="300"/>
                        </a:spcBef>
                        <a:spcAft>
                          <a:spcPts val="0"/>
                        </a:spcAft>
                        <a:buClrTx/>
                        <a:buSzTx/>
                        <a:buFontTx/>
                        <a:buNone/>
                        <a:tabLst/>
                        <a:defRPr/>
                      </a:pPr>
                      <a:endParaRPr lang="en-US" sz="1400" kern="1200" dirty="0" smtClean="0">
                        <a:solidFill>
                          <a:schemeClr val="tx1"/>
                        </a:solidFill>
                        <a:latin typeface="+mn-lt"/>
                        <a:ea typeface="+mn-ea"/>
                        <a:cs typeface="+mn-cs"/>
                      </a:endParaRPr>
                    </a:p>
                  </a:txBody>
                  <a:tcPr marL="64008" marR="64008" anchor="ctr"/>
                </a:tc>
                <a:tc>
                  <a:txBody>
                    <a:bodyPr/>
                    <a:lstStyle/>
                    <a:p>
                      <a:endParaRPr lang="en-US" dirty="0"/>
                    </a:p>
                  </a:txBody>
                  <a:tcPr marL="64008" marR="64008" anchor="ctr"/>
                </a:tc>
                <a:tc>
                  <a:txBody>
                    <a:bodyPr/>
                    <a:lstStyle/>
                    <a:p>
                      <a:pPr marL="0" marR="0" indent="0" algn="ctr" defTabSz="640080" rtl="0" eaLnBrk="1" fontAlgn="auto" latinLnBrk="0" hangingPunct="1">
                        <a:lnSpc>
                          <a:spcPct val="100000"/>
                        </a:lnSpc>
                        <a:spcBef>
                          <a:spcPts val="300"/>
                        </a:spcBef>
                        <a:spcAft>
                          <a:spcPts val="0"/>
                        </a:spcAft>
                        <a:buClrTx/>
                        <a:buSzTx/>
                        <a:buFontTx/>
                        <a:buNone/>
                        <a:tabLst/>
                        <a:defRPr/>
                      </a:pPr>
                      <a:endParaRPr lang="en-US" sz="1400" kern="1200" dirty="0" smtClean="0">
                        <a:solidFill>
                          <a:schemeClr val="tx1"/>
                        </a:solidFill>
                        <a:latin typeface="+mn-lt"/>
                        <a:ea typeface="+mn-ea"/>
                        <a:cs typeface="+mn-cs"/>
                      </a:endParaRPr>
                    </a:p>
                  </a:txBody>
                  <a:tcPr marL="64008" marR="64008" anchor="ctr"/>
                </a:tc>
                <a:tc>
                  <a:txBody>
                    <a:bodyPr/>
                    <a:lstStyle/>
                    <a:p>
                      <a:pPr marL="0" marR="0" indent="0" algn="ctr" defTabSz="640080" rtl="0" eaLnBrk="1" fontAlgn="auto" latinLnBrk="0" hangingPunct="1">
                        <a:lnSpc>
                          <a:spcPct val="100000"/>
                        </a:lnSpc>
                        <a:spcBef>
                          <a:spcPts val="300"/>
                        </a:spcBef>
                        <a:spcAft>
                          <a:spcPts val="0"/>
                        </a:spcAft>
                        <a:buClrTx/>
                        <a:buSzTx/>
                        <a:buFontTx/>
                        <a:buNone/>
                        <a:tabLst/>
                        <a:defRPr/>
                      </a:pPr>
                      <a:endParaRPr lang="en-US" sz="1050" kern="1200" dirty="0" smtClean="0">
                        <a:solidFill>
                          <a:schemeClr val="tx1"/>
                        </a:solidFill>
                        <a:latin typeface="+mn-lt"/>
                        <a:ea typeface="+mn-ea"/>
                        <a:cs typeface="+mn-cs"/>
                      </a:endParaRPr>
                    </a:p>
                  </a:txBody>
                  <a:tcPr marL="64008" marR="64008" anchor="ctr"/>
                </a:tc>
              </a:tr>
              <a:tr h="317198">
                <a:tc>
                  <a:txBody>
                    <a:bodyPr/>
                    <a:lstStyle/>
                    <a:p>
                      <a:pPr algn="l">
                        <a:spcBef>
                          <a:spcPts val="300"/>
                        </a:spcBef>
                      </a:pPr>
                      <a:r>
                        <a:rPr lang="en-US" sz="900" b="1" kern="1200" dirty="0" smtClean="0">
                          <a:solidFill>
                            <a:schemeClr val="tx1"/>
                          </a:solidFill>
                          <a:latin typeface="+mn-lt"/>
                          <a:ea typeface="+mn-ea"/>
                          <a:cs typeface="+mn-cs"/>
                        </a:rPr>
                        <a:t>ACI</a:t>
                      </a:r>
                      <a:endParaRPr lang="en-US" sz="900" b="1" kern="1200" dirty="0">
                        <a:solidFill>
                          <a:schemeClr val="tx1"/>
                        </a:solidFill>
                        <a:latin typeface="+mn-lt"/>
                        <a:ea typeface="+mn-ea"/>
                        <a:cs typeface="+mn-cs"/>
                      </a:endParaRPr>
                    </a:p>
                  </a:txBody>
                  <a:tcPr marL="64008" marR="64008" anchor="ctr"/>
                </a:tc>
                <a:tc>
                  <a:txBody>
                    <a:bodyPr/>
                    <a:lstStyle/>
                    <a:p>
                      <a:pPr marL="0" marR="0" indent="0" algn="ctr" defTabSz="640080" rtl="0" eaLnBrk="1" fontAlgn="auto" latinLnBrk="0" hangingPunct="1">
                        <a:lnSpc>
                          <a:spcPct val="100000"/>
                        </a:lnSpc>
                        <a:spcBef>
                          <a:spcPts val="300"/>
                        </a:spcBef>
                        <a:spcAft>
                          <a:spcPts val="0"/>
                        </a:spcAft>
                        <a:buClrTx/>
                        <a:buSzTx/>
                        <a:buFontTx/>
                        <a:buNone/>
                        <a:tabLst/>
                        <a:defRPr/>
                      </a:pPr>
                      <a:endParaRPr lang="en-US" sz="1400" kern="1200" dirty="0" smtClean="0">
                        <a:solidFill>
                          <a:schemeClr val="tx1"/>
                        </a:solidFill>
                        <a:latin typeface="+mn-lt"/>
                        <a:ea typeface="+mn-ea"/>
                        <a:cs typeface="+mn-cs"/>
                      </a:endParaRPr>
                    </a:p>
                  </a:txBody>
                  <a:tcPr marL="64008" marR="64008" anchor="ctr"/>
                </a:tc>
                <a:tc>
                  <a:txBody>
                    <a:bodyPr/>
                    <a:lstStyle/>
                    <a:p>
                      <a:pPr marL="0" marR="0" indent="0" algn="ctr" defTabSz="640080" rtl="0" eaLnBrk="1" fontAlgn="auto" latinLnBrk="0" hangingPunct="1">
                        <a:lnSpc>
                          <a:spcPct val="100000"/>
                        </a:lnSpc>
                        <a:spcBef>
                          <a:spcPts val="300"/>
                        </a:spcBef>
                        <a:spcAft>
                          <a:spcPts val="0"/>
                        </a:spcAft>
                        <a:buClrTx/>
                        <a:buSzTx/>
                        <a:buFontTx/>
                        <a:buNone/>
                        <a:tabLst/>
                        <a:defRPr/>
                      </a:pPr>
                      <a:endParaRPr lang="en-US" sz="1400" kern="1200" dirty="0" smtClean="0">
                        <a:solidFill>
                          <a:schemeClr val="tx1"/>
                        </a:solidFill>
                        <a:latin typeface="+mn-lt"/>
                        <a:ea typeface="+mn-ea"/>
                        <a:cs typeface="+mn-cs"/>
                      </a:endParaRPr>
                    </a:p>
                  </a:txBody>
                  <a:tcPr marL="64008" marR="64008" anchor="ctr"/>
                </a:tc>
                <a:tc>
                  <a:txBody>
                    <a:bodyPr/>
                    <a:lstStyle/>
                    <a:p>
                      <a:pPr marL="0" marR="0" indent="0" algn="ctr" defTabSz="640080" rtl="0" eaLnBrk="1" fontAlgn="auto" latinLnBrk="0" hangingPunct="1">
                        <a:lnSpc>
                          <a:spcPct val="100000"/>
                        </a:lnSpc>
                        <a:spcBef>
                          <a:spcPts val="300"/>
                        </a:spcBef>
                        <a:spcAft>
                          <a:spcPts val="0"/>
                        </a:spcAft>
                        <a:buClrTx/>
                        <a:buSzTx/>
                        <a:buFontTx/>
                        <a:buNone/>
                        <a:tabLst/>
                        <a:defRPr/>
                      </a:pPr>
                      <a:endParaRPr lang="en-US" sz="1400" kern="1200" dirty="0" smtClean="0">
                        <a:solidFill>
                          <a:schemeClr val="tx1"/>
                        </a:solidFill>
                        <a:latin typeface="+mn-lt"/>
                        <a:ea typeface="+mn-ea"/>
                        <a:cs typeface="+mn-cs"/>
                      </a:endParaRPr>
                    </a:p>
                  </a:txBody>
                  <a:tcPr marL="64008" marR="64008" anchor="ctr"/>
                </a:tc>
                <a:tc>
                  <a:txBody>
                    <a:bodyPr/>
                    <a:lstStyle/>
                    <a:p>
                      <a:pPr marL="0" marR="0" indent="0" algn="ctr" defTabSz="640080" rtl="0" eaLnBrk="1" fontAlgn="auto" latinLnBrk="0" hangingPunct="1">
                        <a:lnSpc>
                          <a:spcPct val="100000"/>
                        </a:lnSpc>
                        <a:spcBef>
                          <a:spcPts val="300"/>
                        </a:spcBef>
                        <a:spcAft>
                          <a:spcPts val="0"/>
                        </a:spcAft>
                        <a:buClrTx/>
                        <a:buSzTx/>
                        <a:buFontTx/>
                        <a:buNone/>
                        <a:tabLst/>
                        <a:defRPr/>
                      </a:pPr>
                      <a:endParaRPr lang="en-US" sz="1400" kern="1200" dirty="0" smtClean="0">
                        <a:solidFill>
                          <a:schemeClr val="tx1"/>
                        </a:solidFill>
                        <a:latin typeface="+mn-lt"/>
                        <a:ea typeface="+mn-ea"/>
                        <a:cs typeface="+mn-cs"/>
                      </a:endParaRPr>
                    </a:p>
                  </a:txBody>
                  <a:tcPr marL="64008" marR="64008" anchor="ctr"/>
                </a:tc>
                <a:tc>
                  <a:txBody>
                    <a:bodyPr/>
                    <a:lstStyle/>
                    <a:p>
                      <a:endParaRPr lang="en-US" dirty="0"/>
                    </a:p>
                  </a:txBody>
                  <a:tcPr marL="64008" marR="64008" anchor="ctr"/>
                </a:tc>
                <a:tc>
                  <a:txBody>
                    <a:bodyPr/>
                    <a:lstStyle/>
                    <a:p>
                      <a:pPr marL="0" marR="0" indent="0" algn="ctr" defTabSz="640080" rtl="0" eaLnBrk="1" fontAlgn="auto" latinLnBrk="0" hangingPunct="1">
                        <a:lnSpc>
                          <a:spcPct val="100000"/>
                        </a:lnSpc>
                        <a:spcBef>
                          <a:spcPts val="300"/>
                        </a:spcBef>
                        <a:spcAft>
                          <a:spcPts val="0"/>
                        </a:spcAft>
                        <a:buClrTx/>
                        <a:buSzTx/>
                        <a:buFontTx/>
                        <a:buNone/>
                        <a:tabLst/>
                        <a:defRPr/>
                      </a:pPr>
                      <a:endParaRPr lang="en-US" sz="1400" kern="1200" dirty="0" smtClean="0">
                        <a:solidFill>
                          <a:schemeClr val="tx1"/>
                        </a:solidFill>
                        <a:latin typeface="+mn-lt"/>
                        <a:ea typeface="+mn-ea"/>
                        <a:cs typeface="+mn-cs"/>
                      </a:endParaRPr>
                    </a:p>
                  </a:txBody>
                  <a:tcPr marL="64008" marR="64008" anchor="ctr"/>
                </a:tc>
                <a:tc>
                  <a:txBody>
                    <a:bodyPr/>
                    <a:lstStyle/>
                    <a:p>
                      <a:pPr marL="0" marR="0" indent="0" algn="ctr" defTabSz="640080" rtl="0" eaLnBrk="1" fontAlgn="auto" latinLnBrk="0" hangingPunct="1">
                        <a:lnSpc>
                          <a:spcPct val="100000"/>
                        </a:lnSpc>
                        <a:spcBef>
                          <a:spcPts val="300"/>
                        </a:spcBef>
                        <a:spcAft>
                          <a:spcPts val="0"/>
                        </a:spcAft>
                        <a:buClrTx/>
                        <a:buSzTx/>
                        <a:buFontTx/>
                        <a:buNone/>
                        <a:tabLst/>
                        <a:defRPr/>
                      </a:pPr>
                      <a:endParaRPr lang="en-US" sz="1050" kern="1200" dirty="0" smtClean="0">
                        <a:solidFill>
                          <a:schemeClr val="tx1"/>
                        </a:solidFill>
                        <a:latin typeface="+mn-lt"/>
                        <a:ea typeface="+mn-ea"/>
                        <a:cs typeface="+mn-cs"/>
                      </a:endParaRPr>
                    </a:p>
                  </a:txBody>
                  <a:tcPr marL="64008" marR="64008" anchor="ctr"/>
                </a:tc>
              </a:tr>
            </a:tbl>
          </a:graphicData>
        </a:graphic>
      </p:graphicFrame>
      <p:sp>
        <p:nvSpPr>
          <p:cNvPr id="10" name="TextBox 9"/>
          <p:cNvSpPr txBox="1"/>
          <p:nvPr/>
        </p:nvSpPr>
        <p:spPr bwMode="gray">
          <a:xfrm>
            <a:off x="329751" y="1098850"/>
            <a:ext cx="5200540" cy="153888"/>
          </a:xfrm>
          <a:prstGeom prst="rect">
            <a:avLst/>
          </a:prstGeom>
          <a:noFill/>
        </p:spPr>
        <p:txBody>
          <a:bodyPr wrap="square" lIns="0" tIns="0" rIns="0" bIns="0" rtlCol="0">
            <a:spAutoFit/>
          </a:bodyPr>
          <a:lstStyle/>
          <a:p>
            <a:pPr>
              <a:spcBef>
                <a:spcPts val="500"/>
              </a:spcBef>
            </a:pPr>
            <a:r>
              <a:rPr lang="en-US" sz="1000" b="1" dirty="0" smtClean="0">
                <a:solidFill>
                  <a:srgbClr val="333E48"/>
                </a:solidFill>
              </a:rPr>
              <a:t>MIPS Data Submission Methods: Report Individually or as a Group </a:t>
            </a:r>
            <a:endParaRPr lang="en-US" sz="1000" b="1" baseline="30000" dirty="0" smtClean="0">
              <a:solidFill>
                <a:srgbClr val="333E48"/>
              </a:solidFill>
            </a:endParaRPr>
          </a:p>
        </p:txBody>
      </p:sp>
      <p:sp>
        <p:nvSpPr>
          <p:cNvPr id="7" name="Rectangle 6"/>
          <p:cNvSpPr/>
          <p:nvPr/>
        </p:nvSpPr>
        <p:spPr bwMode="gray">
          <a:xfrm>
            <a:off x="1429135" y="1365266"/>
            <a:ext cx="2631073" cy="1386397"/>
          </a:xfrm>
          <a:prstGeom prst="rect">
            <a:avLst/>
          </a:prstGeom>
          <a:noFill/>
          <a:ln w="2857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40" name="Rectangle 39"/>
          <p:cNvSpPr/>
          <p:nvPr/>
        </p:nvSpPr>
        <p:spPr bwMode="gray">
          <a:xfrm>
            <a:off x="0" y="2981541"/>
            <a:ext cx="6400800" cy="277209"/>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smtClean="0">
              <a:solidFill>
                <a:srgbClr val="FFFFFF"/>
              </a:solidFill>
            </a:endParaRPr>
          </a:p>
        </p:txBody>
      </p:sp>
      <p:sp>
        <p:nvSpPr>
          <p:cNvPr id="41" name="TextBox 40"/>
          <p:cNvSpPr txBox="1"/>
          <p:nvPr/>
        </p:nvSpPr>
        <p:spPr bwMode="gray">
          <a:xfrm>
            <a:off x="479995" y="3039384"/>
            <a:ext cx="5440810" cy="169277"/>
          </a:xfrm>
          <a:prstGeom prst="rect">
            <a:avLst/>
          </a:prstGeom>
          <a:noFill/>
        </p:spPr>
        <p:txBody>
          <a:bodyPr wrap="square" lIns="0" tIns="0" rIns="0" bIns="0" rtlCol="0" anchor="ctr">
            <a:spAutoFit/>
          </a:bodyPr>
          <a:lstStyle/>
          <a:p>
            <a:pPr algn="ctr"/>
            <a:r>
              <a:rPr lang="en-US" sz="1100" b="1" dirty="0" smtClean="0"/>
              <a:t>Key MIPS Reporting Considerations</a:t>
            </a:r>
            <a:endParaRPr lang="en-US" sz="1100" b="1" dirty="0">
              <a:solidFill>
                <a:srgbClr val="FF0000"/>
              </a:solidFill>
            </a:endParaRPr>
          </a:p>
        </p:txBody>
      </p:sp>
      <p:sp>
        <p:nvSpPr>
          <p:cNvPr id="58" name="Isosceles Triangle 57"/>
          <p:cNvSpPr/>
          <p:nvPr/>
        </p:nvSpPr>
        <p:spPr bwMode="gray">
          <a:xfrm rot="5400000">
            <a:off x="932573" y="3497480"/>
            <a:ext cx="107154" cy="87330"/>
          </a:xfrm>
          <a:prstGeom prst="triangle">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59" name="TextBox 58"/>
          <p:cNvSpPr txBox="1"/>
          <p:nvPr/>
        </p:nvSpPr>
        <p:spPr bwMode="gray">
          <a:xfrm>
            <a:off x="1091013" y="3387735"/>
            <a:ext cx="2092911" cy="848950"/>
          </a:xfrm>
          <a:prstGeom prst="rect">
            <a:avLst/>
          </a:prstGeom>
          <a:noFill/>
        </p:spPr>
        <p:txBody>
          <a:bodyPr wrap="square" lIns="0" tIns="0" rIns="0" bIns="0" rtlCol="0">
            <a:spAutoFit/>
          </a:bodyPr>
          <a:lstStyle>
            <a:defPPr>
              <a:defRPr lang="en-US"/>
            </a:defPPr>
            <a:lvl1pPr marL="171450" indent="-171450">
              <a:spcBef>
                <a:spcPts val="1200"/>
              </a:spcBef>
              <a:buFont typeface="Arial" panose="020B0604020202020204" pitchFamily="34" charset="0"/>
              <a:buChar char="•"/>
              <a:defRPr sz="900"/>
            </a:lvl1pPr>
          </a:lstStyle>
          <a:p>
            <a:pPr marL="112713" indent="-112713">
              <a:spcBef>
                <a:spcPts val="500"/>
              </a:spcBef>
            </a:pPr>
            <a:r>
              <a:rPr lang="en-US" sz="850" b="1" dirty="0"/>
              <a:t>Different</a:t>
            </a:r>
            <a:r>
              <a:rPr lang="en-US" sz="850" dirty="0"/>
              <a:t> reporting methods may be used </a:t>
            </a:r>
            <a:r>
              <a:rPr lang="en-US" sz="850" b="1" dirty="0"/>
              <a:t>between</a:t>
            </a:r>
            <a:r>
              <a:rPr lang="en-US" sz="850" dirty="0"/>
              <a:t> performance categories</a:t>
            </a:r>
          </a:p>
          <a:p>
            <a:pPr marL="112713" indent="-112713">
              <a:spcBef>
                <a:spcPts val="500"/>
              </a:spcBef>
            </a:pPr>
            <a:r>
              <a:rPr lang="en-US" sz="850" b="1" dirty="0"/>
              <a:t>Same</a:t>
            </a:r>
            <a:r>
              <a:rPr lang="en-US" sz="850" dirty="0"/>
              <a:t> reporting method is required </a:t>
            </a:r>
            <a:r>
              <a:rPr lang="en-US" sz="850" b="1" dirty="0"/>
              <a:t>within</a:t>
            </a:r>
            <a:r>
              <a:rPr lang="en-US" sz="850" dirty="0"/>
              <a:t> a given </a:t>
            </a:r>
            <a:r>
              <a:rPr lang="en-US" sz="850" dirty="0" smtClean="0"/>
              <a:t>category in 2018; flexibility to report measures within a category via </a:t>
            </a:r>
            <a:r>
              <a:rPr lang="en-US" sz="850" dirty="0"/>
              <a:t>multiple methods </a:t>
            </a:r>
            <a:r>
              <a:rPr lang="en-US" sz="850" dirty="0" smtClean="0"/>
              <a:t>postponed</a:t>
            </a:r>
            <a:endParaRPr lang="en-US" sz="850" dirty="0"/>
          </a:p>
        </p:txBody>
      </p:sp>
      <p:sp>
        <p:nvSpPr>
          <p:cNvPr id="60" name="TextBox 59"/>
          <p:cNvSpPr txBox="1"/>
          <p:nvPr/>
        </p:nvSpPr>
        <p:spPr bwMode="gray">
          <a:xfrm>
            <a:off x="4127827" y="3390751"/>
            <a:ext cx="2042484" cy="913070"/>
          </a:xfrm>
          <a:prstGeom prst="rect">
            <a:avLst/>
          </a:prstGeom>
          <a:noFill/>
        </p:spPr>
        <p:txBody>
          <a:bodyPr wrap="square" lIns="0" tIns="0" rIns="0" bIns="0" rtlCol="0">
            <a:spAutoFit/>
          </a:bodyPr>
          <a:lstStyle/>
          <a:p>
            <a:pPr marL="112713" indent="-112713">
              <a:spcBef>
                <a:spcPts val="500"/>
              </a:spcBef>
              <a:buFont typeface="Arial" panose="020B0604020202020204" pitchFamily="34" charset="0"/>
              <a:buChar char="•"/>
            </a:pPr>
            <a:r>
              <a:rPr lang="en-US" sz="850" b="1" dirty="0"/>
              <a:t>Different </a:t>
            </a:r>
            <a:r>
              <a:rPr lang="en-US" sz="850" dirty="0"/>
              <a:t>reporting </a:t>
            </a:r>
            <a:r>
              <a:rPr lang="en-US" sz="850" dirty="0" smtClean="0"/>
              <a:t>periods may </a:t>
            </a:r>
            <a:r>
              <a:rPr lang="en-US" sz="850" dirty="0"/>
              <a:t>be used </a:t>
            </a:r>
            <a:r>
              <a:rPr lang="en-US" sz="850" b="1" dirty="0"/>
              <a:t>between</a:t>
            </a:r>
            <a:r>
              <a:rPr lang="en-US" sz="850" dirty="0"/>
              <a:t> performance categories</a:t>
            </a:r>
          </a:p>
          <a:p>
            <a:pPr marL="112713" indent="-112713">
              <a:spcBef>
                <a:spcPts val="500"/>
              </a:spcBef>
              <a:buFont typeface="Arial" panose="020B0604020202020204" pitchFamily="34" charset="0"/>
              <a:buChar char="•"/>
            </a:pPr>
            <a:r>
              <a:rPr lang="en-US" sz="850" b="1" dirty="0" smtClean="0"/>
              <a:t>Full-year</a:t>
            </a:r>
            <a:r>
              <a:rPr lang="en-US" sz="850" dirty="0" smtClean="0"/>
              <a:t> </a:t>
            </a:r>
            <a:r>
              <a:rPr lang="en-US" sz="850" dirty="0"/>
              <a:t>2018 reporting period required for </a:t>
            </a:r>
            <a:r>
              <a:rPr lang="en-US" sz="850" b="1" dirty="0" smtClean="0"/>
              <a:t>Quality</a:t>
            </a:r>
            <a:endParaRPr lang="en-US" sz="850" dirty="0"/>
          </a:p>
          <a:p>
            <a:pPr marL="112713" indent="-112713">
              <a:spcBef>
                <a:spcPts val="500"/>
              </a:spcBef>
              <a:buFont typeface="Arial" panose="020B0604020202020204" pitchFamily="34" charset="0"/>
              <a:buChar char="•"/>
            </a:pPr>
            <a:r>
              <a:rPr lang="en-US" sz="850" b="1" dirty="0"/>
              <a:t>90-day</a:t>
            </a:r>
            <a:r>
              <a:rPr lang="en-US" sz="850" dirty="0"/>
              <a:t> reporting period allowed for </a:t>
            </a:r>
            <a:r>
              <a:rPr lang="en-US" sz="850" b="1" dirty="0"/>
              <a:t>Improvement Activities and ACI</a:t>
            </a:r>
          </a:p>
        </p:txBody>
      </p:sp>
      <p:sp>
        <p:nvSpPr>
          <p:cNvPr id="61" name="TextBox 60"/>
          <p:cNvSpPr txBox="1"/>
          <p:nvPr/>
        </p:nvSpPr>
        <p:spPr bwMode="gray">
          <a:xfrm>
            <a:off x="320674" y="3390751"/>
            <a:ext cx="640080" cy="276999"/>
          </a:xfrm>
          <a:prstGeom prst="rect">
            <a:avLst/>
          </a:prstGeom>
          <a:noFill/>
        </p:spPr>
        <p:txBody>
          <a:bodyPr wrap="square" lIns="0" tIns="0" rIns="0" bIns="0" rtlCol="0">
            <a:spAutoFit/>
          </a:bodyPr>
          <a:lstStyle/>
          <a:p>
            <a:pPr>
              <a:spcBef>
                <a:spcPts val="300"/>
              </a:spcBef>
            </a:pPr>
            <a:r>
              <a:rPr lang="en-US" sz="900" b="1" dirty="0"/>
              <a:t>Reporting </a:t>
            </a:r>
            <a:r>
              <a:rPr lang="en-US" sz="900" b="1" dirty="0">
                <a:solidFill>
                  <a:schemeClr val="accent6"/>
                </a:solidFill>
              </a:rPr>
              <a:t>Method</a:t>
            </a:r>
            <a:endParaRPr lang="en-US" sz="900" dirty="0" smtClean="0">
              <a:solidFill>
                <a:schemeClr val="accent6"/>
              </a:solidFill>
            </a:endParaRPr>
          </a:p>
        </p:txBody>
      </p:sp>
      <p:sp>
        <p:nvSpPr>
          <p:cNvPr id="62" name="TextBox 61"/>
          <p:cNvSpPr txBox="1"/>
          <p:nvPr/>
        </p:nvSpPr>
        <p:spPr bwMode="gray">
          <a:xfrm>
            <a:off x="3308342" y="3394741"/>
            <a:ext cx="640080" cy="276999"/>
          </a:xfrm>
          <a:prstGeom prst="rect">
            <a:avLst/>
          </a:prstGeom>
          <a:noFill/>
        </p:spPr>
        <p:txBody>
          <a:bodyPr wrap="square" lIns="0" tIns="0" rIns="0" bIns="0" rtlCol="0">
            <a:spAutoFit/>
          </a:bodyPr>
          <a:lstStyle/>
          <a:p>
            <a:pPr>
              <a:spcBef>
                <a:spcPts val="300"/>
              </a:spcBef>
            </a:pPr>
            <a:r>
              <a:rPr lang="en-US" sz="900" b="1" dirty="0"/>
              <a:t>Reporting </a:t>
            </a:r>
            <a:r>
              <a:rPr lang="en-US" sz="900" b="1" dirty="0">
                <a:solidFill>
                  <a:schemeClr val="accent6"/>
                </a:solidFill>
              </a:rPr>
              <a:t>Period</a:t>
            </a:r>
            <a:endParaRPr lang="en-US" sz="900" dirty="0" smtClean="0">
              <a:solidFill>
                <a:schemeClr val="accent6"/>
              </a:solidFill>
            </a:endParaRPr>
          </a:p>
        </p:txBody>
      </p:sp>
      <p:cxnSp>
        <p:nvCxnSpPr>
          <p:cNvPr id="63" name="Straight Connector 62"/>
          <p:cNvCxnSpPr/>
          <p:nvPr/>
        </p:nvCxnSpPr>
        <p:spPr bwMode="gray">
          <a:xfrm>
            <a:off x="942485" y="3390751"/>
            <a:ext cx="0" cy="845934"/>
          </a:xfrm>
          <a:prstGeom prst="line">
            <a:avLst/>
          </a:prstGeom>
          <a:ln w="9525">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39" name="L-Shape 38"/>
          <p:cNvSpPr/>
          <p:nvPr/>
        </p:nvSpPr>
        <p:spPr bwMode="gray">
          <a:xfrm rot="18900000">
            <a:off x="1696754" y="1833118"/>
            <a:ext cx="173921" cy="94512"/>
          </a:xfrm>
          <a:prstGeom prst="corner">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850" dirty="0" smtClean="0">
              <a:solidFill>
                <a:schemeClr val="bg2"/>
              </a:solidFill>
              <a:latin typeface="+mj-lt"/>
            </a:endParaRPr>
          </a:p>
        </p:txBody>
      </p:sp>
      <p:sp>
        <p:nvSpPr>
          <p:cNvPr id="42" name="L-Shape 41"/>
          <p:cNvSpPr/>
          <p:nvPr/>
        </p:nvSpPr>
        <p:spPr bwMode="gray">
          <a:xfrm rot="18900000">
            <a:off x="1696754" y="2181579"/>
            <a:ext cx="173921" cy="94512"/>
          </a:xfrm>
          <a:prstGeom prst="corner">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850" dirty="0" smtClean="0">
              <a:solidFill>
                <a:schemeClr val="bg2"/>
              </a:solidFill>
              <a:latin typeface="+mj-lt"/>
            </a:endParaRPr>
          </a:p>
        </p:txBody>
      </p:sp>
      <p:sp>
        <p:nvSpPr>
          <p:cNvPr id="43" name="L-Shape 42"/>
          <p:cNvSpPr/>
          <p:nvPr/>
        </p:nvSpPr>
        <p:spPr bwMode="gray">
          <a:xfrm rot="18900000">
            <a:off x="1696754" y="2533782"/>
            <a:ext cx="173921" cy="94512"/>
          </a:xfrm>
          <a:prstGeom prst="corner">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850" dirty="0" smtClean="0">
              <a:solidFill>
                <a:schemeClr val="bg2"/>
              </a:solidFill>
              <a:latin typeface="+mj-lt"/>
            </a:endParaRPr>
          </a:p>
        </p:txBody>
      </p:sp>
      <p:sp>
        <p:nvSpPr>
          <p:cNvPr id="44" name="L-Shape 43"/>
          <p:cNvSpPr/>
          <p:nvPr/>
        </p:nvSpPr>
        <p:spPr bwMode="gray">
          <a:xfrm rot="18900000">
            <a:off x="2331235" y="1833118"/>
            <a:ext cx="173921" cy="94512"/>
          </a:xfrm>
          <a:prstGeom prst="corner">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850" dirty="0" smtClean="0">
              <a:solidFill>
                <a:schemeClr val="bg2"/>
              </a:solidFill>
              <a:latin typeface="+mj-lt"/>
            </a:endParaRPr>
          </a:p>
        </p:txBody>
      </p:sp>
      <p:sp>
        <p:nvSpPr>
          <p:cNvPr id="45" name="L-Shape 44"/>
          <p:cNvSpPr/>
          <p:nvPr/>
        </p:nvSpPr>
        <p:spPr bwMode="gray">
          <a:xfrm rot="18900000">
            <a:off x="2331235" y="2181579"/>
            <a:ext cx="173921" cy="94512"/>
          </a:xfrm>
          <a:prstGeom prst="corner">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850" dirty="0" smtClean="0">
              <a:solidFill>
                <a:schemeClr val="bg2"/>
              </a:solidFill>
              <a:latin typeface="+mj-lt"/>
            </a:endParaRPr>
          </a:p>
        </p:txBody>
      </p:sp>
      <p:sp>
        <p:nvSpPr>
          <p:cNvPr id="46" name="L-Shape 45"/>
          <p:cNvSpPr/>
          <p:nvPr/>
        </p:nvSpPr>
        <p:spPr bwMode="gray">
          <a:xfrm rot="18900000">
            <a:off x="2331235" y="2533782"/>
            <a:ext cx="173921" cy="94512"/>
          </a:xfrm>
          <a:prstGeom prst="corner">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850" dirty="0" smtClean="0">
              <a:solidFill>
                <a:schemeClr val="bg2"/>
              </a:solidFill>
              <a:latin typeface="+mj-lt"/>
            </a:endParaRPr>
          </a:p>
        </p:txBody>
      </p:sp>
      <p:sp>
        <p:nvSpPr>
          <p:cNvPr id="47" name="L-Shape 46"/>
          <p:cNvSpPr/>
          <p:nvPr/>
        </p:nvSpPr>
        <p:spPr bwMode="gray">
          <a:xfrm rot="18900000">
            <a:off x="2965716" y="1833118"/>
            <a:ext cx="173921" cy="94512"/>
          </a:xfrm>
          <a:prstGeom prst="corner">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850" dirty="0" smtClean="0">
              <a:solidFill>
                <a:schemeClr val="bg2"/>
              </a:solidFill>
              <a:latin typeface="+mj-lt"/>
            </a:endParaRPr>
          </a:p>
        </p:txBody>
      </p:sp>
      <p:sp>
        <p:nvSpPr>
          <p:cNvPr id="49" name="L-Shape 48"/>
          <p:cNvSpPr/>
          <p:nvPr/>
        </p:nvSpPr>
        <p:spPr bwMode="gray">
          <a:xfrm rot="18900000">
            <a:off x="2965716" y="2181579"/>
            <a:ext cx="173921" cy="94512"/>
          </a:xfrm>
          <a:prstGeom prst="corner">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850" dirty="0" smtClean="0">
              <a:solidFill>
                <a:schemeClr val="bg2"/>
              </a:solidFill>
              <a:latin typeface="+mj-lt"/>
            </a:endParaRPr>
          </a:p>
        </p:txBody>
      </p:sp>
      <p:sp>
        <p:nvSpPr>
          <p:cNvPr id="50" name="L-Shape 49"/>
          <p:cNvSpPr/>
          <p:nvPr/>
        </p:nvSpPr>
        <p:spPr bwMode="gray">
          <a:xfrm rot="18900000">
            <a:off x="2965716" y="2533782"/>
            <a:ext cx="173921" cy="94512"/>
          </a:xfrm>
          <a:prstGeom prst="corner">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850" dirty="0" smtClean="0">
              <a:solidFill>
                <a:schemeClr val="bg2"/>
              </a:solidFill>
              <a:latin typeface="+mj-lt"/>
            </a:endParaRPr>
          </a:p>
        </p:txBody>
      </p:sp>
      <p:sp>
        <p:nvSpPr>
          <p:cNvPr id="51" name="L-Shape 50"/>
          <p:cNvSpPr/>
          <p:nvPr/>
        </p:nvSpPr>
        <p:spPr bwMode="gray">
          <a:xfrm rot="18900000">
            <a:off x="3618857" y="1833118"/>
            <a:ext cx="173921" cy="94512"/>
          </a:xfrm>
          <a:prstGeom prst="corner">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850" dirty="0" smtClean="0">
              <a:solidFill>
                <a:schemeClr val="bg2"/>
              </a:solidFill>
              <a:latin typeface="+mj-lt"/>
            </a:endParaRPr>
          </a:p>
        </p:txBody>
      </p:sp>
      <p:sp>
        <p:nvSpPr>
          <p:cNvPr id="52" name="L-Shape 51"/>
          <p:cNvSpPr/>
          <p:nvPr/>
        </p:nvSpPr>
        <p:spPr bwMode="gray">
          <a:xfrm rot="18900000">
            <a:off x="3618857" y="2181579"/>
            <a:ext cx="173921" cy="94512"/>
          </a:xfrm>
          <a:prstGeom prst="corner">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850" dirty="0" smtClean="0">
              <a:solidFill>
                <a:schemeClr val="bg2"/>
              </a:solidFill>
              <a:latin typeface="+mj-lt"/>
            </a:endParaRPr>
          </a:p>
        </p:txBody>
      </p:sp>
      <p:sp>
        <p:nvSpPr>
          <p:cNvPr id="53" name="L-Shape 52"/>
          <p:cNvSpPr/>
          <p:nvPr/>
        </p:nvSpPr>
        <p:spPr bwMode="gray">
          <a:xfrm rot="18900000">
            <a:off x="3618857" y="2533782"/>
            <a:ext cx="173921" cy="94512"/>
          </a:xfrm>
          <a:prstGeom prst="corner">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850" dirty="0" smtClean="0">
              <a:solidFill>
                <a:schemeClr val="bg2"/>
              </a:solidFill>
              <a:latin typeface="+mj-lt"/>
            </a:endParaRPr>
          </a:p>
        </p:txBody>
      </p:sp>
      <p:sp>
        <p:nvSpPr>
          <p:cNvPr id="56" name="L-Shape 55"/>
          <p:cNvSpPr/>
          <p:nvPr/>
        </p:nvSpPr>
        <p:spPr bwMode="gray">
          <a:xfrm rot="18900000">
            <a:off x="4327826" y="2181578"/>
            <a:ext cx="173921" cy="94512"/>
          </a:xfrm>
          <a:prstGeom prst="corner">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850" dirty="0" smtClean="0">
              <a:solidFill>
                <a:schemeClr val="bg2"/>
              </a:solidFill>
              <a:latin typeface="+mj-lt"/>
            </a:endParaRPr>
          </a:p>
        </p:txBody>
      </p:sp>
      <p:sp>
        <p:nvSpPr>
          <p:cNvPr id="57" name="L-Shape 56"/>
          <p:cNvSpPr/>
          <p:nvPr/>
        </p:nvSpPr>
        <p:spPr bwMode="gray">
          <a:xfrm rot="18900000">
            <a:off x="4327826" y="2533781"/>
            <a:ext cx="173921" cy="94512"/>
          </a:xfrm>
          <a:prstGeom prst="corner">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850" dirty="0" smtClean="0">
              <a:solidFill>
                <a:schemeClr val="bg2"/>
              </a:solidFill>
              <a:latin typeface="+mj-lt"/>
            </a:endParaRPr>
          </a:p>
        </p:txBody>
      </p:sp>
      <p:sp>
        <p:nvSpPr>
          <p:cNvPr id="65" name="L-Shape 64"/>
          <p:cNvSpPr/>
          <p:nvPr/>
        </p:nvSpPr>
        <p:spPr bwMode="gray">
          <a:xfrm rot="18900000">
            <a:off x="5019853" y="1833117"/>
            <a:ext cx="173921" cy="94512"/>
          </a:xfrm>
          <a:prstGeom prst="corner">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850" dirty="0" smtClean="0">
              <a:solidFill>
                <a:schemeClr val="bg2"/>
              </a:solidFill>
              <a:latin typeface="+mj-lt"/>
            </a:endParaRPr>
          </a:p>
        </p:txBody>
      </p:sp>
      <p:sp>
        <p:nvSpPr>
          <p:cNvPr id="66" name="L-Shape 65"/>
          <p:cNvSpPr/>
          <p:nvPr/>
        </p:nvSpPr>
        <p:spPr bwMode="gray">
          <a:xfrm rot="18900000">
            <a:off x="5651682" y="1833117"/>
            <a:ext cx="173921" cy="94512"/>
          </a:xfrm>
          <a:prstGeom prst="corner">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850" dirty="0" smtClean="0">
              <a:solidFill>
                <a:schemeClr val="bg2"/>
              </a:solidFill>
              <a:latin typeface="+mj-lt"/>
            </a:endParaRPr>
          </a:p>
        </p:txBody>
      </p:sp>
      <p:sp>
        <p:nvSpPr>
          <p:cNvPr id="68" name="Isosceles Triangle 67"/>
          <p:cNvSpPr/>
          <p:nvPr/>
        </p:nvSpPr>
        <p:spPr bwMode="gray">
          <a:xfrm rot="5400000">
            <a:off x="3918961" y="3497480"/>
            <a:ext cx="107154" cy="87330"/>
          </a:xfrm>
          <a:prstGeom prst="triangle">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cxnSp>
        <p:nvCxnSpPr>
          <p:cNvPr id="69" name="Straight Connector 68"/>
          <p:cNvCxnSpPr/>
          <p:nvPr/>
        </p:nvCxnSpPr>
        <p:spPr bwMode="gray">
          <a:xfrm>
            <a:off x="3928873" y="3390751"/>
            <a:ext cx="0" cy="913070"/>
          </a:xfrm>
          <a:prstGeom prst="line">
            <a:avLst/>
          </a:prstGeom>
          <a:ln w="9525">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26"/>
          </p:nvPr>
        </p:nvSpPr>
        <p:spPr/>
        <p:txBody>
          <a:bodyPr/>
          <a:lstStyle/>
          <a:p>
            <a:endParaRPr lang="en-US"/>
          </a:p>
        </p:txBody>
      </p:sp>
      <p:sp>
        <p:nvSpPr>
          <p:cNvPr id="38" name="Text Placeholder 5"/>
          <p:cNvSpPr>
            <a:spLocks noGrp="1"/>
          </p:cNvSpPr>
          <p:nvPr>
            <p:ph type="body" sz="quarter" idx="28"/>
          </p:nvPr>
        </p:nvSpPr>
        <p:spPr>
          <a:xfrm>
            <a:off x="-1" y="4328918"/>
            <a:ext cx="3855721" cy="320601"/>
          </a:xfrm>
        </p:spPr>
        <p:txBody>
          <a:bodyPr/>
          <a:lstStyle/>
          <a:p>
            <a:endParaRPr lang="en-US" dirty="0" smtClean="0"/>
          </a:p>
          <a:p>
            <a:pPr marL="0" indent="0">
              <a:buNone/>
            </a:pPr>
            <a:r>
              <a:rPr lang="en-US" dirty="0" smtClean="0"/>
              <a:t>1) QCDR </a:t>
            </a:r>
            <a:r>
              <a:rPr lang="en-US" dirty="0"/>
              <a:t>= Qualified Clinical Data </a:t>
            </a:r>
            <a:r>
              <a:rPr lang="en-US" dirty="0" smtClean="0"/>
              <a:t>Registry;  2) CMS Web Interface reporting available for groups of 25 or more only;</a:t>
            </a:r>
            <a:r>
              <a:rPr lang="en-US" dirty="0"/>
              <a:t> </a:t>
            </a:r>
            <a:r>
              <a:rPr lang="en-US" dirty="0" smtClean="0"/>
              <a:t> 3) Claims-based Quality measure data submission available for individual reporting only;</a:t>
            </a:r>
            <a:r>
              <a:rPr lang="en-US" dirty="0"/>
              <a:t> </a:t>
            </a:r>
            <a:r>
              <a:rPr lang="en-US" dirty="0" smtClean="0"/>
              <a:t>4) CAHPS </a:t>
            </a:r>
            <a:r>
              <a:rPr lang="en-US" dirty="0"/>
              <a:t>= Consumer Assessment of Healthcare Providers and </a:t>
            </a:r>
            <a:r>
              <a:rPr lang="en-US" dirty="0" smtClean="0"/>
              <a:t>Systems available for groups only; must be a CMS-approved survey vendor for MIPS.</a:t>
            </a:r>
          </a:p>
        </p:txBody>
      </p:sp>
    </p:spTree>
    <p:extLst>
      <p:ext uri="{BB962C8B-B14F-4D97-AF65-F5344CB8AC3E}">
        <p14:creationId xmlns:p14="http://schemas.microsoft.com/office/powerpoint/2010/main" val="5010318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All MIPS APMs Now Measured on Quality in 2018</a:t>
            </a:r>
            <a:endParaRPr lang="en-US" dirty="0"/>
          </a:p>
        </p:txBody>
      </p:sp>
      <p:sp>
        <p:nvSpPr>
          <p:cNvPr id="69" name="Text Placeholder 2"/>
          <p:cNvSpPr>
            <a:spLocks noGrp="1"/>
          </p:cNvSpPr>
          <p:nvPr>
            <p:ph type="body" sz="quarter" idx="25"/>
          </p:nvPr>
        </p:nvSpPr>
        <p:spPr/>
        <p:txBody>
          <a:bodyPr/>
          <a:lstStyle/>
          <a:p>
            <a:r>
              <a:rPr lang="en-US" smtClean="0"/>
              <a:t>Different Category Weights Apply to ECs in MIPS APMs </a:t>
            </a:r>
            <a:endParaRPr lang="en-US" dirty="0"/>
          </a:p>
        </p:txBody>
      </p:sp>
      <p:sp>
        <p:nvSpPr>
          <p:cNvPr id="9" name="Text Placeholder 8"/>
          <p:cNvSpPr>
            <a:spLocks noGrp="1"/>
          </p:cNvSpPr>
          <p:nvPr>
            <p:ph type="body" sz="quarter" idx="26"/>
          </p:nvPr>
        </p:nvSpPr>
        <p:spPr/>
        <p:txBody>
          <a:bodyPr/>
          <a:lstStyle/>
          <a:p>
            <a:endParaRPr lang="en-US"/>
          </a:p>
        </p:txBody>
      </p:sp>
      <p:sp>
        <p:nvSpPr>
          <p:cNvPr id="5" name="Text Placeholder 4"/>
          <p:cNvSpPr>
            <a:spLocks noGrp="1"/>
          </p:cNvSpPr>
          <p:nvPr>
            <p:ph type="body" sz="quarter" idx="27"/>
          </p:nvPr>
        </p:nvSpPr>
        <p:spPr>
          <a:xfrm>
            <a:off x="4863442" y="4695956"/>
            <a:ext cx="1537358" cy="104644"/>
          </a:xfrm>
        </p:spPr>
        <p:txBody>
          <a:bodyPr/>
          <a:lstStyle/>
          <a:p>
            <a:r>
              <a:rPr lang="en-US" dirty="0" smtClean="0"/>
              <a:t>Source: CMS; Advisory Board research and analysis.</a:t>
            </a:r>
            <a:endParaRPr lang="en-US" dirty="0"/>
          </a:p>
        </p:txBody>
      </p:sp>
      <p:sp>
        <p:nvSpPr>
          <p:cNvPr id="53" name="TextBox 52"/>
          <p:cNvSpPr txBox="1"/>
          <p:nvPr/>
        </p:nvSpPr>
        <p:spPr bwMode="gray">
          <a:xfrm>
            <a:off x="3468172" y="3708505"/>
            <a:ext cx="2281871" cy="276999"/>
          </a:xfrm>
          <a:prstGeom prst="rect">
            <a:avLst/>
          </a:prstGeom>
          <a:noFill/>
        </p:spPr>
        <p:txBody>
          <a:bodyPr wrap="square" lIns="0" tIns="0" rIns="0" bIns="0" rtlCol="0" anchor="t" anchorCtr="0">
            <a:spAutoFit/>
          </a:bodyPr>
          <a:lstStyle/>
          <a:p>
            <a:r>
              <a:rPr lang="en-US" sz="900" b="1" dirty="0" smtClean="0"/>
              <a:t>Comprehensive List of APMs</a:t>
            </a:r>
          </a:p>
          <a:p>
            <a:r>
              <a:rPr lang="en-US" sz="900" dirty="0"/>
              <a:t>Reference </a:t>
            </a:r>
            <a:r>
              <a:rPr lang="en-US" sz="900" dirty="0" smtClean="0"/>
              <a:t>MIPS APMs </a:t>
            </a:r>
            <a:r>
              <a:rPr lang="en-US" sz="900" dirty="0"/>
              <a:t>at </a:t>
            </a:r>
            <a:r>
              <a:rPr lang="en-US" sz="900" b="1" dirty="0">
                <a:hlinkClick r:id="rId3"/>
              </a:rPr>
              <a:t>qpp.cms.gov</a:t>
            </a:r>
            <a:endParaRPr lang="en-US" sz="900" b="1" dirty="0"/>
          </a:p>
        </p:txBody>
      </p:sp>
      <p:sp>
        <p:nvSpPr>
          <p:cNvPr id="56" name="Rectangle 55"/>
          <p:cNvSpPr/>
          <p:nvPr/>
        </p:nvSpPr>
        <p:spPr bwMode="gray">
          <a:xfrm>
            <a:off x="3399542" y="3620186"/>
            <a:ext cx="2685346" cy="457200"/>
          </a:xfrm>
          <a:prstGeom prst="rect">
            <a:avLst/>
          </a:prstGeom>
          <a:noFill/>
          <a:ln w="19050">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73152" rIns="685800" bIns="73152" numCol="1" spcCol="0" rtlCol="0" fromWordArt="0" anchor="ctr" anchorCtr="0" forceAA="0" compatLnSpc="1">
            <a:prstTxWarp prst="textNoShape">
              <a:avLst/>
            </a:prstTxWarp>
            <a:spAutoFit/>
          </a:bodyPr>
          <a:lstStyle/>
          <a:p>
            <a:endParaRPr lang="en-US" sz="900" b="1" dirty="0"/>
          </a:p>
        </p:txBody>
      </p:sp>
      <p:pic>
        <p:nvPicPr>
          <p:cNvPr id="1026" name="Picture 2" descr="http://abco.advisory.com/DSS/abc-icons/Calenda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1486" y="3668052"/>
            <a:ext cx="366983" cy="365760"/>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bwMode="gray">
          <a:xfrm>
            <a:off x="763761" y="3654403"/>
            <a:ext cx="1306852" cy="415498"/>
          </a:xfrm>
          <a:prstGeom prst="rect">
            <a:avLst/>
          </a:prstGeom>
          <a:noFill/>
        </p:spPr>
        <p:txBody>
          <a:bodyPr wrap="square" lIns="0" tIns="0" rIns="0" bIns="0" rtlCol="0">
            <a:spAutoFit/>
          </a:bodyPr>
          <a:lstStyle/>
          <a:p>
            <a:pPr>
              <a:spcBef>
                <a:spcPts val="500"/>
              </a:spcBef>
            </a:pPr>
            <a:r>
              <a:rPr lang="en-US" sz="900" b="1" dirty="0" smtClean="0"/>
              <a:t>Below QP</a:t>
            </a:r>
            <a:r>
              <a:rPr lang="en-US" sz="900" b="1" baseline="30000" dirty="0" smtClean="0"/>
              <a:t>4</a:t>
            </a:r>
            <a:r>
              <a:rPr lang="en-US" sz="900" b="1" dirty="0" smtClean="0"/>
              <a:t> Volume </a:t>
            </a:r>
            <a:r>
              <a:rPr lang="en-US" sz="900" dirty="0" smtClean="0"/>
              <a:t>Threshold</a:t>
            </a:r>
            <a:r>
              <a:rPr lang="en-US" sz="900" dirty="0" smtClean="0">
                <a:solidFill>
                  <a:schemeClr val="accent6"/>
                </a:solidFill>
              </a:rPr>
              <a:t> </a:t>
            </a:r>
            <a:r>
              <a:rPr lang="en-US" sz="900" dirty="0" smtClean="0"/>
              <a:t> in Certain Advanced APMs</a:t>
            </a:r>
            <a:r>
              <a:rPr lang="en-US" sz="900" baseline="30000" dirty="0"/>
              <a:t>5</a:t>
            </a:r>
            <a:endParaRPr lang="en-US" sz="900" baseline="30000" dirty="0" smtClean="0"/>
          </a:p>
        </p:txBody>
      </p:sp>
      <p:sp>
        <p:nvSpPr>
          <p:cNvPr id="63" name="TextBox 62"/>
          <p:cNvSpPr txBox="1"/>
          <p:nvPr/>
        </p:nvSpPr>
        <p:spPr bwMode="gray">
          <a:xfrm>
            <a:off x="2450624" y="3654403"/>
            <a:ext cx="984583" cy="276999"/>
          </a:xfrm>
          <a:prstGeom prst="rect">
            <a:avLst/>
          </a:prstGeom>
          <a:noFill/>
        </p:spPr>
        <p:txBody>
          <a:bodyPr wrap="square" lIns="0" tIns="0" rIns="0" bIns="0" rtlCol="0">
            <a:spAutoFit/>
          </a:bodyPr>
          <a:lstStyle/>
          <a:p>
            <a:pPr>
              <a:spcBef>
                <a:spcPts val="500"/>
              </a:spcBef>
            </a:pPr>
            <a:r>
              <a:rPr lang="en-US" sz="900" b="1" dirty="0" smtClean="0"/>
              <a:t>Any Volume </a:t>
            </a:r>
            <a:r>
              <a:rPr lang="en-US" sz="900" dirty="0" smtClean="0">
                <a:solidFill>
                  <a:schemeClr val="accent6"/>
                </a:solidFill>
              </a:rPr>
              <a:t/>
            </a:r>
            <a:br>
              <a:rPr lang="en-US" sz="900" dirty="0" smtClean="0">
                <a:solidFill>
                  <a:schemeClr val="accent6"/>
                </a:solidFill>
              </a:rPr>
            </a:br>
            <a:r>
              <a:rPr lang="en-US" sz="900" dirty="0" smtClean="0"/>
              <a:t>in MIPS APMs</a:t>
            </a:r>
          </a:p>
        </p:txBody>
      </p:sp>
      <p:sp>
        <p:nvSpPr>
          <p:cNvPr id="64" name="Right Arrow 63"/>
          <p:cNvSpPr/>
          <p:nvPr/>
        </p:nvSpPr>
        <p:spPr bwMode="gray">
          <a:xfrm rot="5400000">
            <a:off x="526791" y="3688652"/>
            <a:ext cx="182880" cy="182880"/>
          </a:xfrm>
          <a:prstGeom prst="rightArrow">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smtClean="0">
              <a:solidFill>
                <a:schemeClr val="bg2"/>
              </a:solidFill>
              <a:latin typeface="+mj-lt"/>
            </a:endParaRPr>
          </a:p>
        </p:txBody>
      </p:sp>
      <p:sp>
        <p:nvSpPr>
          <p:cNvPr id="65" name="TextBox 64"/>
          <p:cNvSpPr txBox="1"/>
          <p:nvPr/>
        </p:nvSpPr>
        <p:spPr bwMode="gray">
          <a:xfrm>
            <a:off x="316212" y="1052714"/>
            <a:ext cx="3931027" cy="338554"/>
          </a:xfrm>
          <a:prstGeom prst="rect">
            <a:avLst/>
          </a:prstGeom>
          <a:noFill/>
        </p:spPr>
        <p:txBody>
          <a:bodyPr wrap="square" lIns="0" tIns="0" rIns="0" bIns="0" rtlCol="0">
            <a:spAutoFit/>
          </a:bodyPr>
          <a:lstStyle/>
          <a:p>
            <a:pPr>
              <a:spcBef>
                <a:spcPts val="500"/>
              </a:spcBef>
            </a:pPr>
            <a:r>
              <a:rPr lang="en-US" sz="1100" b="1" dirty="0" smtClean="0">
                <a:solidFill>
                  <a:srgbClr val="333E48"/>
                </a:solidFill>
              </a:rPr>
              <a:t>Comparison Between Default MIPS Category Weights</a:t>
            </a:r>
            <a:r>
              <a:rPr lang="en-US" sz="1100" b="1" baseline="30000" dirty="0" smtClean="0">
                <a:solidFill>
                  <a:srgbClr val="333E48"/>
                </a:solidFill>
              </a:rPr>
              <a:t>1 </a:t>
            </a:r>
            <a:r>
              <a:rPr lang="en-US" sz="1100" b="1" dirty="0" smtClean="0">
                <a:solidFill>
                  <a:srgbClr val="333E48"/>
                </a:solidFill>
              </a:rPr>
              <a:t>and Scoring Standard for MIPS APMs in 2018</a:t>
            </a:r>
            <a:endParaRPr lang="en-US" sz="1100" b="1" baseline="30000" dirty="0" smtClean="0">
              <a:solidFill>
                <a:srgbClr val="333E48"/>
              </a:solidFill>
            </a:endParaRPr>
          </a:p>
        </p:txBody>
      </p:sp>
      <p:graphicFrame>
        <p:nvGraphicFramePr>
          <p:cNvPr id="66" name="Chart 65"/>
          <p:cNvGraphicFramePr/>
          <p:nvPr>
            <p:extLst>
              <p:ext uri="{D42A27DB-BD31-4B8C-83A1-F6EECF244321}">
                <p14:modId xmlns:p14="http://schemas.microsoft.com/office/powerpoint/2010/main" val="1819314860"/>
              </p:ext>
            </p:extLst>
          </p:nvPr>
        </p:nvGraphicFramePr>
        <p:xfrm>
          <a:off x="-259768" y="1254182"/>
          <a:ext cx="5506567" cy="1497144"/>
        </p:xfrm>
        <a:graphic>
          <a:graphicData uri="http://schemas.openxmlformats.org/drawingml/2006/chart">
            <c:chart xmlns:c="http://schemas.openxmlformats.org/drawingml/2006/chart" xmlns:r="http://schemas.openxmlformats.org/officeDocument/2006/relationships" r:id="rId5"/>
          </a:graphicData>
        </a:graphic>
      </p:graphicFrame>
      <p:sp>
        <p:nvSpPr>
          <p:cNvPr id="67" name="TextBox 66"/>
          <p:cNvSpPr txBox="1"/>
          <p:nvPr/>
        </p:nvSpPr>
        <p:spPr bwMode="gray">
          <a:xfrm>
            <a:off x="251901" y="3569696"/>
            <a:ext cx="286071" cy="553998"/>
          </a:xfrm>
          <a:prstGeom prst="rect">
            <a:avLst/>
          </a:prstGeom>
          <a:noFill/>
        </p:spPr>
        <p:txBody>
          <a:bodyPr wrap="square" lIns="0" tIns="0" rIns="0" bIns="0" rtlCol="0">
            <a:spAutoFit/>
          </a:bodyPr>
          <a:lstStyle/>
          <a:p>
            <a:pPr algn="r"/>
            <a:r>
              <a:rPr lang="en-US" sz="3600" dirty="0" smtClean="0">
                <a:solidFill>
                  <a:schemeClr val="accent1"/>
                </a:solidFill>
              </a:rPr>
              <a:t>1</a:t>
            </a:r>
          </a:p>
        </p:txBody>
      </p:sp>
      <p:sp>
        <p:nvSpPr>
          <p:cNvPr id="68" name="TextBox 67"/>
          <p:cNvSpPr txBox="1"/>
          <p:nvPr/>
        </p:nvSpPr>
        <p:spPr bwMode="gray">
          <a:xfrm>
            <a:off x="1927577" y="3569696"/>
            <a:ext cx="286071" cy="553998"/>
          </a:xfrm>
          <a:prstGeom prst="rect">
            <a:avLst/>
          </a:prstGeom>
          <a:noFill/>
        </p:spPr>
        <p:txBody>
          <a:bodyPr wrap="square" lIns="0" tIns="0" rIns="0" bIns="0" rtlCol="0">
            <a:spAutoFit/>
          </a:bodyPr>
          <a:lstStyle/>
          <a:p>
            <a:pPr algn="r"/>
            <a:r>
              <a:rPr lang="en-US" sz="3600" dirty="0">
                <a:solidFill>
                  <a:schemeClr val="accent1"/>
                </a:solidFill>
              </a:rPr>
              <a:t>2</a:t>
            </a:r>
            <a:endParaRPr lang="en-US" sz="3600" dirty="0" smtClean="0">
              <a:solidFill>
                <a:schemeClr val="accent1"/>
              </a:solidFill>
            </a:endParaRPr>
          </a:p>
        </p:txBody>
      </p:sp>
      <p:sp>
        <p:nvSpPr>
          <p:cNvPr id="70" name="TextBox 69"/>
          <p:cNvSpPr txBox="1"/>
          <p:nvPr/>
        </p:nvSpPr>
        <p:spPr bwMode="gray">
          <a:xfrm>
            <a:off x="3290690" y="1452196"/>
            <a:ext cx="2788517" cy="987000"/>
          </a:xfrm>
          <a:prstGeom prst="rect">
            <a:avLst/>
          </a:prstGeom>
          <a:solidFill>
            <a:schemeClr val="accent1"/>
          </a:solidFill>
          <a:ln w="6350">
            <a:solidFill>
              <a:schemeClr val="bg1"/>
            </a:solidFill>
          </a:ln>
        </p:spPr>
        <p:txBody>
          <a:bodyPr wrap="square" lIns="182880" tIns="274320" rIns="182880" bIns="0" rtlCol="0">
            <a:noAutofit/>
          </a:bodyPr>
          <a:lstStyle/>
          <a:p>
            <a:endParaRPr lang="en-US" sz="1000" b="1" dirty="0"/>
          </a:p>
        </p:txBody>
      </p:sp>
      <p:grpSp>
        <p:nvGrpSpPr>
          <p:cNvPr id="71" name="Group 70"/>
          <p:cNvGrpSpPr/>
          <p:nvPr/>
        </p:nvGrpSpPr>
        <p:grpSpPr bwMode="gray">
          <a:xfrm>
            <a:off x="3290687" y="1452195"/>
            <a:ext cx="338382" cy="218673"/>
            <a:chOff x="4454248" y="2003891"/>
            <a:chExt cx="319390" cy="218673"/>
          </a:xfrm>
        </p:grpSpPr>
        <p:sp>
          <p:nvSpPr>
            <p:cNvPr id="72" name="Freeform 71"/>
            <p:cNvSpPr/>
            <p:nvPr/>
          </p:nvSpPr>
          <p:spPr bwMode="gray">
            <a:xfrm flipH="1">
              <a:off x="4454248" y="2003891"/>
              <a:ext cx="319390" cy="218673"/>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679743 w 682433"/>
                <a:gd name="connsiteY3" fmla="*/ 248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cubicBezTo>
                    <a:pt x="681536" y="335798"/>
                    <a:pt x="680640" y="168023"/>
                    <a:pt x="679743" y="248"/>
                  </a:cubicBezTo>
                  <a:lnTo>
                    <a:pt x="0" y="0"/>
                  </a:lnTo>
                  <a:close/>
                </a:path>
              </a:pathLst>
            </a:custGeom>
            <a:solidFill>
              <a:schemeClr val="accent6"/>
            </a:solidFill>
            <a:ln w="63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3" name="Freeform 72"/>
            <p:cNvSpPr/>
            <p:nvPr/>
          </p:nvSpPr>
          <p:spPr bwMode="gray">
            <a:xfrm rot="1510923" flipV="1">
              <a:off x="4532332" y="2017279"/>
              <a:ext cx="84539" cy="176966"/>
            </a:xfrm>
            <a:custGeom>
              <a:avLst/>
              <a:gdLst>
                <a:gd name="connsiteX0" fmla="*/ 0 w 183356"/>
                <a:gd name="connsiteY0" fmla="*/ 45839 h 183356"/>
                <a:gd name="connsiteX1" fmla="*/ 45839 w 183356"/>
                <a:gd name="connsiteY1" fmla="*/ 45839 h 183356"/>
                <a:gd name="connsiteX2" fmla="*/ 45839 w 183356"/>
                <a:gd name="connsiteY2" fmla="*/ 0 h 183356"/>
                <a:gd name="connsiteX3" fmla="*/ 137517 w 183356"/>
                <a:gd name="connsiteY3" fmla="*/ 0 h 183356"/>
                <a:gd name="connsiteX4" fmla="*/ 137517 w 183356"/>
                <a:gd name="connsiteY4" fmla="*/ 45839 h 183356"/>
                <a:gd name="connsiteX5" fmla="*/ 183356 w 183356"/>
                <a:gd name="connsiteY5" fmla="*/ 45839 h 183356"/>
                <a:gd name="connsiteX6" fmla="*/ 183356 w 183356"/>
                <a:gd name="connsiteY6" fmla="*/ 137517 h 183356"/>
                <a:gd name="connsiteX7" fmla="*/ 137517 w 183356"/>
                <a:gd name="connsiteY7" fmla="*/ 137517 h 183356"/>
                <a:gd name="connsiteX8" fmla="*/ 137517 w 183356"/>
                <a:gd name="connsiteY8" fmla="*/ 183356 h 183356"/>
                <a:gd name="connsiteX9" fmla="*/ 45839 w 183356"/>
                <a:gd name="connsiteY9" fmla="*/ 183356 h 183356"/>
                <a:gd name="connsiteX10" fmla="*/ 45839 w 183356"/>
                <a:gd name="connsiteY10" fmla="*/ 137517 h 183356"/>
                <a:gd name="connsiteX11" fmla="*/ 0 w 183356"/>
                <a:gd name="connsiteY11" fmla="*/ 137517 h 183356"/>
                <a:gd name="connsiteX12" fmla="*/ 0 w 183356"/>
                <a:gd name="connsiteY12" fmla="*/ 45839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11" fmla="*/ 137279 w 183356"/>
                <a:gd name="connsiteY11" fmla="*/ 91440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47029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137517 w 183356"/>
                <a:gd name="connsiteY0" fmla="*/ 0 h 137517"/>
                <a:gd name="connsiteX1" fmla="*/ 183356 w 183356"/>
                <a:gd name="connsiteY1" fmla="*/ 0 h 137517"/>
                <a:gd name="connsiteX2" fmla="*/ 183356 w 183356"/>
                <a:gd name="connsiteY2" fmla="*/ 91678 h 137517"/>
                <a:gd name="connsiteX3" fmla="*/ 137517 w 183356"/>
                <a:gd name="connsiteY3" fmla="*/ 91678 h 137517"/>
                <a:gd name="connsiteX4" fmla="*/ 137517 w 183356"/>
                <a:gd name="connsiteY4" fmla="*/ 137517 h 137517"/>
                <a:gd name="connsiteX5" fmla="*/ 45839 w 183356"/>
                <a:gd name="connsiteY5" fmla="*/ 137517 h 137517"/>
                <a:gd name="connsiteX6" fmla="*/ 45839 w 183356"/>
                <a:gd name="connsiteY6" fmla="*/ 91678 h 137517"/>
                <a:gd name="connsiteX7" fmla="*/ 0 w 183356"/>
                <a:gd name="connsiteY7" fmla="*/ 91678 h 137517"/>
                <a:gd name="connsiteX8" fmla="*/ 0 w 183356"/>
                <a:gd name="connsiteY8" fmla="*/ 0 h 137517"/>
                <a:gd name="connsiteX9" fmla="*/ 45839 w 183356"/>
                <a:gd name="connsiteY9"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8" fmla="*/ 45839 w 183356"/>
                <a:gd name="connsiteY8"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0" fmla="*/ 183356 w 183356"/>
                <a:gd name="connsiteY0" fmla="*/ 91678 h 137517"/>
                <a:gd name="connsiteX1" fmla="*/ 137517 w 183356"/>
                <a:gd name="connsiteY1" fmla="*/ 91678 h 137517"/>
                <a:gd name="connsiteX2" fmla="*/ 137517 w 183356"/>
                <a:gd name="connsiteY2" fmla="*/ 137517 h 137517"/>
                <a:gd name="connsiteX3" fmla="*/ 45839 w 183356"/>
                <a:gd name="connsiteY3" fmla="*/ 137517 h 137517"/>
                <a:gd name="connsiteX4" fmla="*/ 45839 w 183356"/>
                <a:gd name="connsiteY4" fmla="*/ 91678 h 137517"/>
                <a:gd name="connsiteX5" fmla="*/ 0 w 183356"/>
                <a:gd name="connsiteY5" fmla="*/ 91678 h 137517"/>
                <a:gd name="connsiteX6" fmla="*/ 0 w 183356"/>
                <a:gd name="connsiteY6" fmla="*/ 0 h 137517"/>
                <a:gd name="connsiteX0" fmla="*/ 137517 w 137517"/>
                <a:gd name="connsiteY0" fmla="*/ 91678 h 137517"/>
                <a:gd name="connsiteX1" fmla="*/ 137517 w 137517"/>
                <a:gd name="connsiteY1" fmla="*/ 137517 h 137517"/>
                <a:gd name="connsiteX2" fmla="*/ 45839 w 137517"/>
                <a:gd name="connsiteY2" fmla="*/ 137517 h 137517"/>
                <a:gd name="connsiteX3" fmla="*/ 45839 w 137517"/>
                <a:gd name="connsiteY3" fmla="*/ 91678 h 137517"/>
                <a:gd name="connsiteX4" fmla="*/ 0 w 137517"/>
                <a:gd name="connsiteY4" fmla="*/ 91678 h 137517"/>
                <a:gd name="connsiteX5" fmla="*/ 0 w 137517"/>
                <a:gd name="connsiteY5" fmla="*/ 0 h 137517"/>
                <a:gd name="connsiteX0" fmla="*/ 93193 w 137517"/>
                <a:gd name="connsiteY0" fmla="*/ 197142 h 197142"/>
                <a:gd name="connsiteX1" fmla="*/ 137517 w 137517"/>
                <a:gd name="connsiteY1" fmla="*/ 137517 h 197142"/>
                <a:gd name="connsiteX2" fmla="*/ 45839 w 137517"/>
                <a:gd name="connsiteY2" fmla="*/ 137517 h 197142"/>
                <a:gd name="connsiteX3" fmla="*/ 45839 w 137517"/>
                <a:gd name="connsiteY3" fmla="*/ 91678 h 197142"/>
                <a:gd name="connsiteX4" fmla="*/ 0 w 137517"/>
                <a:gd name="connsiteY4" fmla="*/ 91678 h 197142"/>
                <a:gd name="connsiteX5" fmla="*/ 0 w 137517"/>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45839 w 96703"/>
                <a:gd name="connsiteY3" fmla="*/ 91678 h 197142"/>
                <a:gd name="connsiteX4" fmla="*/ 0 w 96703"/>
                <a:gd name="connsiteY4" fmla="*/ 91678 h 197142"/>
                <a:gd name="connsiteX5" fmla="*/ 0 w 96703"/>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57740 w 96703"/>
                <a:gd name="connsiteY3" fmla="*/ 55172 h 197142"/>
                <a:gd name="connsiteX4" fmla="*/ 0 w 96703"/>
                <a:gd name="connsiteY4" fmla="*/ 91678 h 197142"/>
                <a:gd name="connsiteX5" fmla="*/ 0 w 96703"/>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61793 w 100756"/>
                <a:gd name="connsiteY3" fmla="*/ 55172 h 197142"/>
                <a:gd name="connsiteX4" fmla="*/ 0 w 100756"/>
                <a:gd name="connsiteY4" fmla="*/ 100298 h 197142"/>
                <a:gd name="connsiteX5" fmla="*/ 4053 w 100756"/>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48235 w 100756"/>
                <a:gd name="connsiteY3" fmla="*/ 67217 h 197142"/>
                <a:gd name="connsiteX4" fmla="*/ 0 w 100756"/>
                <a:gd name="connsiteY4" fmla="*/ 100298 h 197142"/>
                <a:gd name="connsiteX5" fmla="*/ 4053 w 100756"/>
                <a:gd name="connsiteY5" fmla="*/ 0 h 197142"/>
                <a:gd name="connsiteX0" fmla="*/ 93321 w 100756"/>
                <a:gd name="connsiteY0" fmla="*/ 211084 h 211084"/>
                <a:gd name="connsiteX1" fmla="*/ 100756 w 100756"/>
                <a:gd name="connsiteY1" fmla="*/ 123589 h 211084"/>
                <a:gd name="connsiteX2" fmla="*/ 49892 w 100756"/>
                <a:gd name="connsiteY2" fmla="*/ 137517 h 211084"/>
                <a:gd name="connsiteX3" fmla="*/ 48235 w 100756"/>
                <a:gd name="connsiteY3" fmla="*/ 67217 h 211084"/>
                <a:gd name="connsiteX4" fmla="*/ 0 w 100756"/>
                <a:gd name="connsiteY4" fmla="*/ 100298 h 211084"/>
                <a:gd name="connsiteX5" fmla="*/ 4053 w 100756"/>
                <a:gd name="connsiteY5" fmla="*/ 0 h 21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56" h="211084">
                  <a:moveTo>
                    <a:pt x="93321" y="211084"/>
                  </a:moveTo>
                  <a:lnTo>
                    <a:pt x="100756" y="123589"/>
                  </a:lnTo>
                  <a:lnTo>
                    <a:pt x="49892" y="137517"/>
                  </a:lnTo>
                  <a:cubicBezTo>
                    <a:pt x="49340" y="114084"/>
                    <a:pt x="48787" y="90650"/>
                    <a:pt x="48235" y="67217"/>
                  </a:cubicBezTo>
                  <a:lnTo>
                    <a:pt x="0" y="100298"/>
                  </a:lnTo>
                  <a:lnTo>
                    <a:pt x="4053" y="0"/>
                  </a:lnTo>
                </a:path>
              </a:pathLst>
            </a:custGeom>
            <a:noFill/>
            <a:ln w="1905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463675"/>
              <a:endParaRPr lang="en-US" sz="1000" dirty="0" smtClean="0">
                <a:solidFill>
                  <a:schemeClr val="bg2"/>
                </a:solidFill>
                <a:latin typeface="+mj-lt"/>
              </a:endParaRPr>
            </a:p>
          </p:txBody>
        </p:sp>
      </p:grpSp>
      <p:sp>
        <p:nvSpPr>
          <p:cNvPr id="74" name="TextBox 73"/>
          <p:cNvSpPr txBox="1"/>
          <p:nvPr/>
        </p:nvSpPr>
        <p:spPr bwMode="gray">
          <a:xfrm>
            <a:off x="3592797" y="2083201"/>
            <a:ext cx="431286" cy="123110"/>
          </a:xfrm>
          <a:prstGeom prst="rect">
            <a:avLst/>
          </a:prstGeom>
          <a:noFill/>
        </p:spPr>
        <p:txBody>
          <a:bodyPr wrap="square" lIns="0" tIns="0" rIns="0" bIns="0" rtlCol="0">
            <a:spAutoFit/>
          </a:bodyPr>
          <a:lstStyle/>
          <a:p>
            <a:pPr>
              <a:spcBef>
                <a:spcPts val="500"/>
              </a:spcBef>
            </a:pPr>
            <a:r>
              <a:rPr lang="en-US" sz="800" dirty="0" smtClean="0"/>
              <a:t>ACO</a:t>
            </a:r>
            <a:r>
              <a:rPr lang="en-US" sz="800" baseline="30000" dirty="0" smtClean="0"/>
              <a:t>2</a:t>
            </a:r>
            <a:endParaRPr lang="en-US" sz="800" baseline="30000" dirty="0"/>
          </a:p>
        </p:txBody>
      </p:sp>
      <p:sp>
        <p:nvSpPr>
          <p:cNvPr id="75" name="TextBox 74"/>
          <p:cNvSpPr txBox="1"/>
          <p:nvPr/>
        </p:nvSpPr>
        <p:spPr bwMode="gray">
          <a:xfrm>
            <a:off x="3575968" y="1850281"/>
            <a:ext cx="326842" cy="246221"/>
          </a:xfrm>
          <a:prstGeom prst="rect">
            <a:avLst/>
          </a:prstGeom>
          <a:noFill/>
        </p:spPr>
        <p:txBody>
          <a:bodyPr wrap="square" lIns="0" tIns="0" rIns="0" bIns="0" rtlCol="0">
            <a:spAutoFit/>
          </a:bodyPr>
          <a:lstStyle/>
          <a:p>
            <a:r>
              <a:rPr lang="en-US" sz="1600" dirty="0" smtClean="0">
                <a:solidFill>
                  <a:schemeClr val="accent6"/>
                </a:solidFill>
              </a:rPr>
              <a:t>15</a:t>
            </a:r>
          </a:p>
        </p:txBody>
      </p:sp>
      <p:sp>
        <p:nvSpPr>
          <p:cNvPr id="76" name="TextBox 75"/>
          <p:cNvSpPr txBox="1"/>
          <p:nvPr/>
        </p:nvSpPr>
        <p:spPr bwMode="gray">
          <a:xfrm>
            <a:off x="4489391" y="2083200"/>
            <a:ext cx="904847" cy="246221"/>
          </a:xfrm>
          <a:prstGeom prst="rect">
            <a:avLst/>
          </a:prstGeom>
          <a:noFill/>
        </p:spPr>
        <p:txBody>
          <a:bodyPr wrap="square" lIns="0" tIns="0" rIns="0" bIns="0" rtlCol="0">
            <a:spAutoFit/>
          </a:bodyPr>
          <a:lstStyle/>
          <a:p>
            <a:pPr>
              <a:spcBef>
                <a:spcPts val="500"/>
              </a:spcBef>
            </a:pPr>
            <a:r>
              <a:rPr lang="en-US" sz="800" dirty="0"/>
              <a:t>Comprehensive </a:t>
            </a:r>
            <a:r>
              <a:rPr lang="en-US" sz="800" dirty="0" smtClean="0"/>
              <a:t/>
            </a:r>
            <a:br>
              <a:rPr lang="en-US" sz="800" dirty="0" smtClean="0"/>
            </a:br>
            <a:r>
              <a:rPr lang="en-US" sz="800" dirty="0" smtClean="0"/>
              <a:t>ESRD</a:t>
            </a:r>
            <a:r>
              <a:rPr lang="en-US" sz="800" baseline="30000" dirty="0" smtClean="0"/>
              <a:t>3</a:t>
            </a:r>
            <a:r>
              <a:rPr lang="en-US" sz="800" dirty="0" smtClean="0"/>
              <a:t> </a:t>
            </a:r>
            <a:r>
              <a:rPr lang="en-US" sz="800" dirty="0"/>
              <a:t>Care</a:t>
            </a:r>
          </a:p>
        </p:txBody>
      </p:sp>
      <p:sp>
        <p:nvSpPr>
          <p:cNvPr id="77" name="TextBox 76"/>
          <p:cNvSpPr txBox="1"/>
          <p:nvPr/>
        </p:nvSpPr>
        <p:spPr bwMode="gray">
          <a:xfrm>
            <a:off x="4472562" y="1850281"/>
            <a:ext cx="441305" cy="246221"/>
          </a:xfrm>
          <a:prstGeom prst="rect">
            <a:avLst/>
          </a:prstGeom>
          <a:noFill/>
        </p:spPr>
        <p:txBody>
          <a:bodyPr wrap="square" lIns="0" tIns="0" rIns="0" bIns="0" rtlCol="0">
            <a:spAutoFit/>
          </a:bodyPr>
          <a:lstStyle/>
          <a:p>
            <a:r>
              <a:rPr lang="en-US" sz="1600" dirty="0" smtClean="0">
                <a:solidFill>
                  <a:schemeClr val="accent6"/>
                </a:solidFill>
              </a:rPr>
              <a:t>16</a:t>
            </a:r>
          </a:p>
        </p:txBody>
      </p:sp>
      <p:sp>
        <p:nvSpPr>
          <p:cNvPr id="78" name="TextBox 77"/>
          <p:cNvSpPr txBox="1"/>
          <p:nvPr/>
        </p:nvSpPr>
        <p:spPr bwMode="gray">
          <a:xfrm>
            <a:off x="5315980" y="2083200"/>
            <a:ext cx="694793" cy="246221"/>
          </a:xfrm>
          <a:prstGeom prst="rect">
            <a:avLst/>
          </a:prstGeom>
          <a:noFill/>
        </p:spPr>
        <p:txBody>
          <a:bodyPr wrap="square" lIns="0" tIns="0" rIns="0" bIns="0" rtlCol="0">
            <a:spAutoFit/>
          </a:bodyPr>
          <a:lstStyle/>
          <a:p>
            <a:pPr>
              <a:spcBef>
                <a:spcPts val="500"/>
              </a:spcBef>
            </a:pPr>
            <a:r>
              <a:rPr lang="en-US" sz="800" dirty="0"/>
              <a:t>Oncology </a:t>
            </a:r>
            <a:r>
              <a:rPr lang="en-US" sz="800" dirty="0" smtClean="0"/>
              <a:t/>
            </a:r>
            <a:br>
              <a:rPr lang="en-US" sz="800" dirty="0" smtClean="0"/>
            </a:br>
            <a:r>
              <a:rPr lang="en-US" sz="800" dirty="0" smtClean="0"/>
              <a:t>Care Model</a:t>
            </a:r>
            <a:endParaRPr lang="en-US" sz="800" dirty="0"/>
          </a:p>
        </p:txBody>
      </p:sp>
      <p:sp>
        <p:nvSpPr>
          <p:cNvPr id="79" name="TextBox 78"/>
          <p:cNvSpPr txBox="1"/>
          <p:nvPr/>
        </p:nvSpPr>
        <p:spPr bwMode="gray">
          <a:xfrm>
            <a:off x="5302049" y="1850281"/>
            <a:ext cx="457066" cy="246221"/>
          </a:xfrm>
          <a:prstGeom prst="rect">
            <a:avLst/>
          </a:prstGeom>
          <a:noFill/>
        </p:spPr>
        <p:txBody>
          <a:bodyPr wrap="square" lIns="0" tIns="0" rIns="0" bIns="0" rtlCol="0">
            <a:spAutoFit/>
          </a:bodyPr>
          <a:lstStyle/>
          <a:p>
            <a:r>
              <a:rPr lang="en-US" sz="1600" dirty="0" smtClean="0">
                <a:solidFill>
                  <a:schemeClr val="accent6"/>
                </a:solidFill>
              </a:rPr>
              <a:t>13</a:t>
            </a:r>
          </a:p>
        </p:txBody>
      </p:sp>
      <p:sp>
        <p:nvSpPr>
          <p:cNvPr id="80" name="TextBox 79"/>
          <p:cNvSpPr txBox="1"/>
          <p:nvPr/>
        </p:nvSpPr>
        <p:spPr bwMode="gray">
          <a:xfrm>
            <a:off x="3565479" y="1646198"/>
            <a:ext cx="2153199" cy="138499"/>
          </a:xfrm>
          <a:prstGeom prst="rect">
            <a:avLst/>
          </a:prstGeom>
          <a:noFill/>
        </p:spPr>
        <p:txBody>
          <a:bodyPr wrap="square" lIns="0" tIns="0" rIns="0" bIns="0" rtlCol="0">
            <a:spAutoFit/>
          </a:bodyPr>
          <a:lstStyle/>
          <a:p>
            <a:pPr>
              <a:spcBef>
                <a:spcPts val="500"/>
              </a:spcBef>
            </a:pPr>
            <a:r>
              <a:rPr lang="en-US" sz="900" b="1" dirty="0"/>
              <a:t>Number </a:t>
            </a:r>
            <a:r>
              <a:rPr lang="en-US" sz="900" b="1" dirty="0" smtClean="0"/>
              <a:t>of MIPS APM Quality </a:t>
            </a:r>
            <a:r>
              <a:rPr lang="en-US" sz="900" b="1" dirty="0"/>
              <a:t>Measures</a:t>
            </a:r>
          </a:p>
        </p:txBody>
      </p:sp>
      <p:sp>
        <p:nvSpPr>
          <p:cNvPr id="81" name="TextBox 80"/>
          <p:cNvSpPr txBox="1"/>
          <p:nvPr/>
        </p:nvSpPr>
        <p:spPr bwMode="gray">
          <a:xfrm>
            <a:off x="4040410" y="2083201"/>
            <a:ext cx="431286" cy="123110"/>
          </a:xfrm>
          <a:prstGeom prst="rect">
            <a:avLst/>
          </a:prstGeom>
          <a:noFill/>
        </p:spPr>
        <p:txBody>
          <a:bodyPr wrap="square" lIns="0" tIns="0" rIns="0" bIns="0" rtlCol="0">
            <a:spAutoFit/>
          </a:bodyPr>
          <a:lstStyle/>
          <a:p>
            <a:pPr>
              <a:spcBef>
                <a:spcPts val="500"/>
              </a:spcBef>
            </a:pPr>
            <a:r>
              <a:rPr lang="en-US" sz="800" dirty="0" smtClean="0"/>
              <a:t>CPC+</a:t>
            </a:r>
            <a:endParaRPr lang="en-US" sz="800" dirty="0"/>
          </a:p>
        </p:txBody>
      </p:sp>
      <p:sp>
        <p:nvSpPr>
          <p:cNvPr id="82" name="TextBox 81"/>
          <p:cNvSpPr txBox="1"/>
          <p:nvPr/>
        </p:nvSpPr>
        <p:spPr bwMode="gray">
          <a:xfrm>
            <a:off x="4023581" y="1850281"/>
            <a:ext cx="326842" cy="246221"/>
          </a:xfrm>
          <a:prstGeom prst="rect">
            <a:avLst/>
          </a:prstGeom>
          <a:noFill/>
        </p:spPr>
        <p:txBody>
          <a:bodyPr wrap="square" lIns="0" tIns="0" rIns="0" bIns="0" rtlCol="0">
            <a:spAutoFit/>
          </a:bodyPr>
          <a:lstStyle/>
          <a:p>
            <a:r>
              <a:rPr lang="en-US" sz="1600" dirty="0" smtClean="0">
                <a:solidFill>
                  <a:schemeClr val="accent6"/>
                </a:solidFill>
              </a:rPr>
              <a:t>21</a:t>
            </a:r>
          </a:p>
        </p:txBody>
      </p:sp>
      <p:sp>
        <p:nvSpPr>
          <p:cNvPr id="83" name="Rectangle 82"/>
          <p:cNvSpPr/>
          <p:nvPr/>
        </p:nvSpPr>
        <p:spPr bwMode="gray">
          <a:xfrm>
            <a:off x="483796" y="2825317"/>
            <a:ext cx="78537" cy="70233"/>
          </a:xfrm>
          <a:prstGeom prst="rect">
            <a:avLst/>
          </a:prstGeom>
          <a:solidFill>
            <a:schemeClr val="accent4"/>
          </a:solidFill>
          <a:ln w="19050">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84" name="Rectangle 83"/>
          <p:cNvSpPr/>
          <p:nvPr/>
        </p:nvSpPr>
        <p:spPr bwMode="gray">
          <a:xfrm>
            <a:off x="1350396" y="2825317"/>
            <a:ext cx="78537" cy="70233"/>
          </a:xfrm>
          <a:prstGeom prst="rect">
            <a:avLst/>
          </a:prstGeom>
          <a:solidFill>
            <a:schemeClr val="accent2"/>
          </a:solidFill>
          <a:ln w="1905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85" name="Rectangle 84"/>
          <p:cNvSpPr/>
          <p:nvPr/>
        </p:nvSpPr>
        <p:spPr bwMode="gray">
          <a:xfrm>
            <a:off x="1351949" y="2984643"/>
            <a:ext cx="78537" cy="70233"/>
          </a:xfrm>
          <a:prstGeom prst="rect">
            <a:avLst/>
          </a:prstGeom>
          <a:solidFill>
            <a:schemeClr val="accent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86" name="TextBox 85"/>
          <p:cNvSpPr txBox="1"/>
          <p:nvPr/>
        </p:nvSpPr>
        <p:spPr bwMode="gray">
          <a:xfrm>
            <a:off x="629426" y="2798878"/>
            <a:ext cx="695065" cy="123111"/>
          </a:xfrm>
          <a:prstGeom prst="rect">
            <a:avLst/>
          </a:prstGeom>
          <a:noFill/>
        </p:spPr>
        <p:txBody>
          <a:bodyPr wrap="square" lIns="0" tIns="0" rIns="0" bIns="0" rtlCol="0" anchor="t" anchorCtr="0">
            <a:spAutoFit/>
          </a:bodyPr>
          <a:lstStyle/>
          <a:p>
            <a:r>
              <a:rPr lang="en-US" sz="800" dirty="0" smtClean="0"/>
              <a:t>Quality</a:t>
            </a:r>
            <a:endParaRPr lang="en-US" sz="800" dirty="0"/>
          </a:p>
        </p:txBody>
      </p:sp>
      <p:sp>
        <p:nvSpPr>
          <p:cNvPr id="87" name="TextBox 86"/>
          <p:cNvSpPr txBox="1"/>
          <p:nvPr/>
        </p:nvSpPr>
        <p:spPr bwMode="gray">
          <a:xfrm>
            <a:off x="1496025" y="2798878"/>
            <a:ext cx="1428043" cy="123111"/>
          </a:xfrm>
          <a:prstGeom prst="rect">
            <a:avLst/>
          </a:prstGeom>
          <a:noFill/>
        </p:spPr>
        <p:txBody>
          <a:bodyPr wrap="square" lIns="0" tIns="0" rIns="0" bIns="0" rtlCol="0" anchor="t" anchorCtr="0">
            <a:spAutoFit/>
          </a:bodyPr>
          <a:lstStyle/>
          <a:p>
            <a:r>
              <a:rPr lang="en-US" sz="800" dirty="0" smtClean="0"/>
              <a:t>Improvement Activities (IA)</a:t>
            </a:r>
            <a:endParaRPr lang="en-US" sz="800" dirty="0"/>
          </a:p>
        </p:txBody>
      </p:sp>
      <p:sp>
        <p:nvSpPr>
          <p:cNvPr id="88" name="TextBox 87"/>
          <p:cNvSpPr txBox="1"/>
          <p:nvPr/>
        </p:nvSpPr>
        <p:spPr bwMode="gray">
          <a:xfrm>
            <a:off x="1497566" y="2958204"/>
            <a:ext cx="1750475" cy="123111"/>
          </a:xfrm>
          <a:prstGeom prst="rect">
            <a:avLst/>
          </a:prstGeom>
          <a:noFill/>
        </p:spPr>
        <p:txBody>
          <a:bodyPr wrap="square" lIns="0" tIns="0" rIns="0" bIns="0" rtlCol="0" anchor="t" anchorCtr="0">
            <a:spAutoFit/>
          </a:bodyPr>
          <a:lstStyle/>
          <a:p>
            <a:r>
              <a:rPr lang="en-US" sz="800" dirty="0" smtClean="0"/>
              <a:t>Advancing Care Information (ACI)</a:t>
            </a:r>
            <a:endParaRPr lang="en-US" sz="800" dirty="0"/>
          </a:p>
        </p:txBody>
      </p:sp>
      <p:sp>
        <p:nvSpPr>
          <p:cNvPr id="89" name="Rectangle 88"/>
          <p:cNvSpPr/>
          <p:nvPr/>
        </p:nvSpPr>
        <p:spPr bwMode="gray">
          <a:xfrm>
            <a:off x="485411" y="2984643"/>
            <a:ext cx="78537" cy="70233"/>
          </a:xfrm>
          <a:prstGeom prst="rect">
            <a:avLst/>
          </a:prstGeom>
          <a:solidFill>
            <a:schemeClr val="accent3"/>
          </a:solid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90" name="TextBox 89"/>
          <p:cNvSpPr txBox="1"/>
          <p:nvPr/>
        </p:nvSpPr>
        <p:spPr bwMode="gray">
          <a:xfrm>
            <a:off x="631041" y="2958204"/>
            <a:ext cx="695065" cy="123111"/>
          </a:xfrm>
          <a:prstGeom prst="rect">
            <a:avLst/>
          </a:prstGeom>
          <a:noFill/>
        </p:spPr>
        <p:txBody>
          <a:bodyPr wrap="square" lIns="0" tIns="0" rIns="0" bIns="0" rtlCol="0" anchor="t" anchorCtr="0">
            <a:spAutoFit/>
          </a:bodyPr>
          <a:lstStyle/>
          <a:p>
            <a:r>
              <a:rPr lang="en-US" sz="800" dirty="0" smtClean="0"/>
              <a:t>Cost</a:t>
            </a:r>
            <a:endParaRPr lang="en-US" sz="800" dirty="0"/>
          </a:p>
        </p:txBody>
      </p:sp>
      <p:sp>
        <p:nvSpPr>
          <p:cNvPr id="91" name="Left Brace 90"/>
          <p:cNvSpPr/>
          <p:nvPr/>
        </p:nvSpPr>
        <p:spPr bwMode="gray">
          <a:xfrm rot="10800000">
            <a:off x="3036162" y="1477973"/>
            <a:ext cx="133212" cy="457200"/>
          </a:xfrm>
          <a:prstGeom prst="leftBrace">
            <a:avLst>
              <a:gd name="adj1" fmla="val 0"/>
              <a:gd name="adj2" fmla="val 50000"/>
            </a:avLst>
          </a:prstGeom>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333E48"/>
              </a:solidFill>
            </a:endParaRPr>
          </a:p>
        </p:txBody>
      </p:sp>
      <p:sp>
        <p:nvSpPr>
          <p:cNvPr id="92" name="L-Shape 91"/>
          <p:cNvSpPr/>
          <p:nvPr/>
        </p:nvSpPr>
        <p:spPr bwMode="gray">
          <a:xfrm rot="18900000">
            <a:off x="2241158" y="3661249"/>
            <a:ext cx="173921" cy="94512"/>
          </a:xfrm>
          <a:prstGeom prst="corner">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850" dirty="0" smtClean="0">
              <a:solidFill>
                <a:schemeClr val="bg2"/>
              </a:solidFill>
              <a:latin typeface="+mj-lt"/>
            </a:endParaRPr>
          </a:p>
        </p:txBody>
      </p:sp>
      <p:sp>
        <p:nvSpPr>
          <p:cNvPr id="93" name="Rectangle 92"/>
          <p:cNvSpPr/>
          <p:nvPr/>
        </p:nvSpPr>
        <p:spPr bwMode="gray">
          <a:xfrm>
            <a:off x="414467" y="2752808"/>
            <a:ext cx="2664638" cy="390446"/>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73152" rIns="685800" bIns="73152" numCol="1" spcCol="0" rtlCol="0" fromWordArt="0" anchor="ctr" anchorCtr="0" forceAA="0" compatLnSpc="1">
            <a:prstTxWarp prst="textNoShape">
              <a:avLst/>
            </a:prstTxWarp>
            <a:spAutoFit/>
          </a:bodyPr>
          <a:lstStyle/>
          <a:p>
            <a:endParaRPr lang="en-US" sz="900" b="1" dirty="0"/>
          </a:p>
        </p:txBody>
      </p:sp>
      <p:sp>
        <p:nvSpPr>
          <p:cNvPr id="94" name="TextBox 93"/>
          <p:cNvSpPr txBox="1"/>
          <p:nvPr/>
        </p:nvSpPr>
        <p:spPr bwMode="gray">
          <a:xfrm>
            <a:off x="316211" y="3344149"/>
            <a:ext cx="4698963" cy="169277"/>
          </a:xfrm>
          <a:prstGeom prst="rect">
            <a:avLst/>
          </a:prstGeom>
          <a:noFill/>
        </p:spPr>
        <p:txBody>
          <a:bodyPr wrap="square" lIns="0" tIns="0" rIns="0" bIns="0" rtlCol="0">
            <a:spAutoFit/>
          </a:bodyPr>
          <a:lstStyle>
            <a:defPPr>
              <a:defRPr lang="en-US"/>
            </a:defPPr>
            <a:lvl1pPr>
              <a:spcBef>
                <a:spcPts val="500"/>
              </a:spcBef>
              <a:defRPr sz="1000" b="1">
                <a:solidFill>
                  <a:srgbClr val="333E48"/>
                </a:solidFill>
              </a:defRPr>
            </a:lvl1pPr>
          </a:lstStyle>
          <a:p>
            <a:r>
              <a:rPr lang="en-US" sz="1100" dirty="0"/>
              <a:t>MIPS APM </a:t>
            </a:r>
            <a:r>
              <a:rPr lang="en-US" sz="1100" dirty="0" smtClean="0"/>
              <a:t>Scoring Standard Applies </a:t>
            </a:r>
            <a:r>
              <a:rPr lang="en-US" sz="1100" dirty="0"/>
              <a:t>to Two MIPS EC Scenarios</a:t>
            </a:r>
          </a:p>
        </p:txBody>
      </p:sp>
      <p:sp>
        <p:nvSpPr>
          <p:cNvPr id="43" name="Text Placeholder 5"/>
          <p:cNvSpPr>
            <a:spLocks noGrp="1"/>
          </p:cNvSpPr>
          <p:nvPr>
            <p:ph type="body" sz="quarter" idx="28"/>
          </p:nvPr>
        </p:nvSpPr>
        <p:spPr>
          <a:xfrm>
            <a:off x="-1" y="4184938"/>
            <a:ext cx="5302049" cy="436017"/>
          </a:xfrm>
        </p:spPr>
        <p:txBody>
          <a:bodyPr/>
          <a:lstStyle/>
          <a:p>
            <a:r>
              <a:rPr lang="en-US" dirty="0" smtClean="0"/>
              <a:t>Cost category will increase to 30% in future years in MIPS and Quality will decrease to 30%. However, Cost performance is not included under the MIPS APM scoring standard.</a:t>
            </a:r>
          </a:p>
          <a:p>
            <a:r>
              <a:rPr lang="en-US" dirty="0" smtClean="0"/>
              <a:t>Next Generation ACOs and MSSP ACOs report 14 CMS Web Interface Quality measures; final rule adds CAHPS for MIPS Survey to Quality scoring starting 2018.</a:t>
            </a:r>
          </a:p>
          <a:p>
            <a:r>
              <a:rPr lang="en-US" dirty="0" smtClean="0"/>
              <a:t>ESRD = End-stage </a:t>
            </a:r>
            <a:r>
              <a:rPr lang="en-US" dirty="0"/>
              <a:t>r</a:t>
            </a:r>
            <a:r>
              <a:rPr lang="en-US" dirty="0" smtClean="0"/>
              <a:t>enal </a:t>
            </a:r>
            <a:r>
              <a:rPr lang="en-US" dirty="0"/>
              <a:t>d</a:t>
            </a:r>
            <a:r>
              <a:rPr lang="en-US" dirty="0" smtClean="0"/>
              <a:t>isease.</a:t>
            </a:r>
          </a:p>
          <a:p>
            <a:r>
              <a:rPr lang="en-US" dirty="0" smtClean="0"/>
              <a:t>Includes Partial QPs that elect to participate in MIPS, and all ECs who fall below the Partial QP volume thresholds.</a:t>
            </a:r>
          </a:p>
          <a:p>
            <a:r>
              <a:rPr lang="en-US" dirty="0" smtClean="0"/>
              <a:t>Not all Advanced APMs meet the definition of a MIPS APM (e.g., episode payment models are Advanced APMs, but not MIPS APMs).</a:t>
            </a:r>
            <a:endParaRPr lang="en-US" dirty="0"/>
          </a:p>
        </p:txBody>
      </p:sp>
    </p:spTree>
    <p:extLst>
      <p:ext uri="{BB962C8B-B14F-4D97-AF65-F5344CB8AC3E}">
        <p14:creationId xmlns:p14="http://schemas.microsoft.com/office/powerpoint/2010/main" val="32876156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bwMode="gray">
          <a:xfrm>
            <a:off x="1569157" y="895660"/>
            <a:ext cx="372533" cy="738664"/>
          </a:xfrm>
          <a:prstGeom prst="rect">
            <a:avLst/>
          </a:prstGeom>
          <a:noFill/>
        </p:spPr>
        <p:txBody>
          <a:bodyPr wrap="square" lIns="0" tIns="0" rIns="0" bIns="0" rtlCol="0">
            <a:spAutoFit/>
          </a:bodyPr>
          <a:lstStyle/>
          <a:p>
            <a:pPr algn="r"/>
            <a:r>
              <a:rPr lang="en-US" sz="4800" dirty="0" smtClean="0">
                <a:solidFill>
                  <a:schemeClr val="bg2"/>
                </a:solidFill>
              </a:rPr>
              <a:t>1</a:t>
            </a:r>
          </a:p>
        </p:txBody>
      </p:sp>
      <p:sp>
        <p:nvSpPr>
          <p:cNvPr id="8" name="TextBox 7"/>
          <p:cNvSpPr txBox="1"/>
          <p:nvPr/>
        </p:nvSpPr>
        <p:spPr bwMode="gray">
          <a:xfrm>
            <a:off x="901959" y="1403659"/>
            <a:ext cx="1017152" cy="349843"/>
          </a:xfrm>
          <a:prstGeom prst="rect">
            <a:avLst/>
          </a:prstGeom>
          <a:noFill/>
        </p:spPr>
        <p:txBody>
          <a:bodyPr wrap="square" lIns="0" tIns="0" rIns="0" bIns="0" rtlCol="0">
            <a:spAutoFit/>
          </a:bodyPr>
          <a:lstStyle/>
          <a:p>
            <a:pPr algn="r"/>
            <a:r>
              <a:rPr lang="en-US" sz="1100" b="1" dirty="0"/>
              <a:t>Other MIPS </a:t>
            </a:r>
            <a:r>
              <a:rPr lang="en-US" sz="1100" b="1" dirty="0" smtClean="0"/>
              <a:t>APMs</a:t>
            </a:r>
          </a:p>
        </p:txBody>
      </p:sp>
      <p:sp>
        <p:nvSpPr>
          <p:cNvPr id="9" name="TextBox 8"/>
          <p:cNvSpPr txBox="1"/>
          <p:nvPr/>
        </p:nvSpPr>
        <p:spPr bwMode="gray">
          <a:xfrm>
            <a:off x="2308577" y="1414948"/>
            <a:ext cx="3255461" cy="461665"/>
          </a:xfrm>
          <a:prstGeom prst="rect">
            <a:avLst/>
          </a:prstGeom>
          <a:noFill/>
        </p:spPr>
        <p:txBody>
          <a:bodyPr wrap="square" lIns="0" tIns="0" rIns="0" bIns="0" rtlCol="0">
            <a:spAutoFit/>
          </a:bodyPr>
          <a:lstStyle/>
          <a:p>
            <a:r>
              <a:rPr lang="en-US" sz="1000" dirty="0" smtClean="0"/>
              <a:t>The </a:t>
            </a:r>
            <a:r>
              <a:rPr lang="en-US" sz="1000" dirty="0"/>
              <a:t>MIPS final score for </a:t>
            </a:r>
            <a:r>
              <a:rPr lang="en-US" sz="1000" dirty="0" smtClean="0"/>
              <a:t>“Other </a:t>
            </a:r>
            <a:r>
              <a:rPr lang="en-US" sz="1000" dirty="0"/>
              <a:t>MIPS APMs</a:t>
            </a:r>
            <a:r>
              <a:rPr lang="en-US" sz="1000" dirty="0" smtClean="0"/>
              <a:t>,” </a:t>
            </a:r>
            <a:r>
              <a:rPr lang="en-US" sz="1000" dirty="0"/>
              <a:t>like CPC+, will </a:t>
            </a:r>
            <a:r>
              <a:rPr lang="en-US" sz="1000" dirty="0">
                <a:solidFill>
                  <a:schemeClr val="accent6"/>
                </a:solidFill>
              </a:rPr>
              <a:t>include Quality performance </a:t>
            </a:r>
            <a:r>
              <a:rPr lang="en-US" sz="1000" dirty="0"/>
              <a:t>based on data </a:t>
            </a:r>
            <a:r>
              <a:rPr lang="en-US" sz="1000" dirty="0" smtClean="0"/>
              <a:t>reported </a:t>
            </a:r>
            <a:r>
              <a:rPr lang="en-US" sz="1000" dirty="0"/>
              <a:t>under the </a:t>
            </a:r>
            <a:r>
              <a:rPr lang="en-US" sz="1000" dirty="0" smtClean="0"/>
              <a:t>APM arrangement</a:t>
            </a:r>
            <a:endParaRPr lang="en-US" sz="1000" dirty="0"/>
          </a:p>
        </p:txBody>
      </p:sp>
      <p:sp>
        <p:nvSpPr>
          <p:cNvPr id="10" name="TextBox 9"/>
          <p:cNvSpPr txBox="1"/>
          <p:nvPr/>
        </p:nvSpPr>
        <p:spPr bwMode="gray">
          <a:xfrm>
            <a:off x="1569157" y="2052774"/>
            <a:ext cx="372533" cy="738664"/>
          </a:xfrm>
          <a:prstGeom prst="rect">
            <a:avLst/>
          </a:prstGeom>
          <a:noFill/>
        </p:spPr>
        <p:txBody>
          <a:bodyPr wrap="square" lIns="0" tIns="0" rIns="0" bIns="0" rtlCol="0">
            <a:spAutoFit/>
          </a:bodyPr>
          <a:lstStyle/>
          <a:p>
            <a:pPr algn="r"/>
            <a:r>
              <a:rPr lang="en-US" sz="4800" dirty="0">
                <a:solidFill>
                  <a:schemeClr val="bg2"/>
                </a:solidFill>
              </a:rPr>
              <a:t>2</a:t>
            </a:r>
            <a:endParaRPr lang="en-US" sz="4800" dirty="0" smtClean="0">
              <a:solidFill>
                <a:schemeClr val="bg2"/>
              </a:solidFill>
            </a:endParaRPr>
          </a:p>
        </p:txBody>
      </p:sp>
      <p:sp>
        <p:nvSpPr>
          <p:cNvPr id="11" name="TextBox 10"/>
          <p:cNvSpPr txBox="1"/>
          <p:nvPr/>
        </p:nvSpPr>
        <p:spPr bwMode="gray">
          <a:xfrm>
            <a:off x="733778" y="2560772"/>
            <a:ext cx="1185332" cy="338554"/>
          </a:xfrm>
          <a:prstGeom prst="rect">
            <a:avLst/>
          </a:prstGeom>
          <a:noFill/>
        </p:spPr>
        <p:txBody>
          <a:bodyPr wrap="square" lIns="0" tIns="0" rIns="0" bIns="0" rtlCol="0">
            <a:spAutoFit/>
          </a:bodyPr>
          <a:lstStyle/>
          <a:p>
            <a:pPr algn="r"/>
            <a:r>
              <a:rPr lang="en-US" sz="1100" b="1" dirty="0"/>
              <a:t>MSSP and Next Generation ACOs</a:t>
            </a:r>
            <a:endParaRPr lang="en-US" sz="1100" b="1" dirty="0" smtClean="0"/>
          </a:p>
        </p:txBody>
      </p:sp>
      <p:sp>
        <p:nvSpPr>
          <p:cNvPr id="12" name="TextBox 11"/>
          <p:cNvSpPr txBox="1"/>
          <p:nvPr/>
        </p:nvSpPr>
        <p:spPr bwMode="gray">
          <a:xfrm>
            <a:off x="2308577" y="2572061"/>
            <a:ext cx="3347565" cy="615553"/>
          </a:xfrm>
          <a:prstGeom prst="rect">
            <a:avLst/>
          </a:prstGeom>
          <a:noFill/>
        </p:spPr>
        <p:txBody>
          <a:bodyPr wrap="square" lIns="0" tIns="0" rIns="0" bIns="0" rtlCol="0">
            <a:spAutoFit/>
          </a:bodyPr>
          <a:lstStyle/>
          <a:p>
            <a:r>
              <a:rPr lang="en-US" sz="1000" dirty="0"/>
              <a:t>The Quality category </a:t>
            </a:r>
            <a:r>
              <a:rPr lang="en-US" sz="1000" dirty="0" smtClean="0"/>
              <a:t>score is </a:t>
            </a:r>
            <a:r>
              <a:rPr lang="en-US" sz="1000" dirty="0"/>
              <a:t>expanded to include the </a:t>
            </a:r>
            <a:r>
              <a:rPr lang="en-US" sz="1000" dirty="0">
                <a:solidFill>
                  <a:schemeClr val="accent6"/>
                </a:solidFill>
              </a:rPr>
              <a:t>CAHPS for ACO measure</a:t>
            </a:r>
            <a:r>
              <a:rPr lang="en-US" sz="1000" dirty="0"/>
              <a:t>, in addition to CMS Web Interface </a:t>
            </a:r>
            <a:r>
              <a:rPr lang="en-US" sz="1000" dirty="0" smtClean="0"/>
              <a:t>measures </a:t>
            </a:r>
            <a:endParaRPr lang="en-US" sz="1000" dirty="0"/>
          </a:p>
          <a:p>
            <a:endParaRPr lang="en-US" sz="1000" dirty="0"/>
          </a:p>
        </p:txBody>
      </p:sp>
      <p:sp>
        <p:nvSpPr>
          <p:cNvPr id="13" name="TextBox 12"/>
          <p:cNvSpPr txBox="1"/>
          <p:nvPr/>
        </p:nvSpPr>
        <p:spPr bwMode="gray">
          <a:xfrm>
            <a:off x="1569157" y="3209888"/>
            <a:ext cx="372533" cy="738664"/>
          </a:xfrm>
          <a:prstGeom prst="rect">
            <a:avLst/>
          </a:prstGeom>
          <a:noFill/>
        </p:spPr>
        <p:txBody>
          <a:bodyPr wrap="square" lIns="0" tIns="0" rIns="0" bIns="0" rtlCol="0">
            <a:spAutoFit/>
          </a:bodyPr>
          <a:lstStyle/>
          <a:p>
            <a:pPr algn="r"/>
            <a:r>
              <a:rPr lang="en-US" sz="4800" dirty="0" smtClean="0">
                <a:solidFill>
                  <a:schemeClr val="bg2"/>
                </a:solidFill>
              </a:rPr>
              <a:t>3</a:t>
            </a:r>
          </a:p>
        </p:txBody>
      </p:sp>
      <p:sp>
        <p:nvSpPr>
          <p:cNvPr id="14" name="TextBox 13"/>
          <p:cNvSpPr txBox="1"/>
          <p:nvPr/>
        </p:nvSpPr>
        <p:spPr bwMode="gray">
          <a:xfrm>
            <a:off x="733778" y="3706596"/>
            <a:ext cx="1185332" cy="169277"/>
          </a:xfrm>
          <a:prstGeom prst="rect">
            <a:avLst/>
          </a:prstGeom>
          <a:noFill/>
        </p:spPr>
        <p:txBody>
          <a:bodyPr wrap="square" lIns="0" tIns="0" rIns="0" bIns="0" rtlCol="0">
            <a:spAutoFit/>
          </a:bodyPr>
          <a:lstStyle/>
          <a:p>
            <a:pPr algn="r"/>
            <a:r>
              <a:rPr lang="en-US" sz="1100" b="1" dirty="0"/>
              <a:t>MSSP </a:t>
            </a:r>
            <a:r>
              <a:rPr lang="en-US" sz="1100" b="1" dirty="0" smtClean="0"/>
              <a:t>ACOs</a:t>
            </a:r>
          </a:p>
        </p:txBody>
      </p:sp>
      <p:sp>
        <p:nvSpPr>
          <p:cNvPr id="15" name="TextBox 14"/>
          <p:cNvSpPr txBox="1"/>
          <p:nvPr/>
        </p:nvSpPr>
        <p:spPr bwMode="gray">
          <a:xfrm>
            <a:off x="2308577" y="3717885"/>
            <a:ext cx="3152941" cy="461665"/>
          </a:xfrm>
          <a:prstGeom prst="rect">
            <a:avLst/>
          </a:prstGeom>
          <a:noFill/>
        </p:spPr>
        <p:txBody>
          <a:bodyPr wrap="square" lIns="0" tIns="0" rIns="0" bIns="0" rtlCol="0">
            <a:spAutoFit/>
          </a:bodyPr>
          <a:lstStyle/>
          <a:p>
            <a:r>
              <a:rPr lang="en-US" sz="1000" dirty="0"/>
              <a:t>An </a:t>
            </a:r>
            <a:r>
              <a:rPr lang="en-US" sz="1000" dirty="0">
                <a:solidFill>
                  <a:schemeClr val="accent6"/>
                </a:solidFill>
              </a:rPr>
              <a:t>additional December 31 snapshot </a:t>
            </a:r>
            <a:r>
              <a:rPr lang="en-US" sz="1000" dirty="0"/>
              <a:t>date will extend the MIPS APM scoring standard to </a:t>
            </a:r>
            <a:r>
              <a:rPr lang="en-US" sz="1000" dirty="0" smtClean="0"/>
              <a:t>providers that </a:t>
            </a:r>
            <a:r>
              <a:rPr lang="en-US" sz="1000" dirty="0"/>
              <a:t>join </a:t>
            </a:r>
            <a:r>
              <a:rPr lang="en-US" sz="1000" dirty="0" smtClean="0"/>
              <a:t>the ACO after August 31</a:t>
            </a:r>
            <a:endParaRPr lang="en-US" sz="1000" dirty="0"/>
          </a:p>
        </p:txBody>
      </p:sp>
      <p:sp>
        <p:nvSpPr>
          <p:cNvPr id="3" name="Title 2"/>
          <p:cNvSpPr>
            <a:spLocks noGrp="1"/>
          </p:cNvSpPr>
          <p:nvPr>
            <p:ph type="title"/>
          </p:nvPr>
        </p:nvSpPr>
        <p:spPr/>
        <p:txBody>
          <a:bodyPr/>
          <a:lstStyle/>
          <a:p>
            <a:r>
              <a:rPr lang="en-US" smtClean="0"/>
              <a:t>Three Key MIPS APM Changes Starting 2018</a:t>
            </a:r>
            <a:endParaRPr lang="en-US" dirty="0"/>
          </a:p>
        </p:txBody>
      </p:sp>
      <p:sp>
        <p:nvSpPr>
          <p:cNvPr id="5" name="Text Placeholder 4"/>
          <p:cNvSpPr>
            <a:spLocks noGrp="1"/>
          </p:cNvSpPr>
          <p:nvPr>
            <p:ph type="body" sz="quarter" idx="25"/>
          </p:nvPr>
        </p:nvSpPr>
        <p:spPr/>
        <p:txBody>
          <a:bodyPr/>
          <a:lstStyle/>
          <a:p>
            <a:endParaRPr lang="en-US"/>
          </a:p>
        </p:txBody>
      </p:sp>
      <p:sp>
        <p:nvSpPr>
          <p:cNvPr id="6" name="Text Placeholder 5"/>
          <p:cNvSpPr>
            <a:spLocks noGrp="1"/>
          </p:cNvSpPr>
          <p:nvPr>
            <p:ph type="body" sz="quarter" idx="27"/>
          </p:nvPr>
        </p:nvSpPr>
        <p:spPr>
          <a:xfrm>
            <a:off x="4389120" y="4695956"/>
            <a:ext cx="2011680" cy="104644"/>
          </a:xfrm>
        </p:spPr>
        <p:txBody>
          <a:bodyPr/>
          <a:lstStyle/>
          <a:p>
            <a:r>
              <a:rPr lang="en-US" dirty="0" smtClean="0"/>
              <a:t>Source: CMS; Advisory Board research and analysis.</a:t>
            </a:r>
            <a:endParaRPr lang="en-US" dirty="0"/>
          </a:p>
        </p:txBody>
      </p:sp>
      <p:sp>
        <p:nvSpPr>
          <p:cNvPr id="17" name="Text Placeholder 16"/>
          <p:cNvSpPr>
            <a:spLocks noGrp="1"/>
          </p:cNvSpPr>
          <p:nvPr>
            <p:ph type="body" sz="quarter" idx="28"/>
          </p:nvPr>
        </p:nvSpPr>
        <p:spPr/>
        <p:txBody>
          <a:bodyPr/>
          <a:lstStyle/>
          <a:p>
            <a:endParaRPr lang="en-US"/>
          </a:p>
        </p:txBody>
      </p:sp>
      <p:sp>
        <p:nvSpPr>
          <p:cNvPr id="2" name="Text Placeholder 1"/>
          <p:cNvSpPr>
            <a:spLocks noGrp="1"/>
          </p:cNvSpPr>
          <p:nvPr>
            <p:ph type="body" sz="quarter" idx="26"/>
          </p:nvPr>
        </p:nvSpPr>
        <p:spPr/>
        <p:txBody>
          <a:bodyPr/>
          <a:lstStyle/>
          <a:p>
            <a:endParaRPr lang="en-US"/>
          </a:p>
        </p:txBody>
      </p:sp>
    </p:spTree>
    <p:extLst>
      <p:ext uri="{BB962C8B-B14F-4D97-AF65-F5344CB8AC3E}">
        <p14:creationId xmlns:p14="http://schemas.microsoft.com/office/powerpoint/2010/main" val="30218485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363152" y="914998"/>
            <a:ext cx="3749040" cy="215444"/>
          </a:xfrm>
        </p:spPr>
        <p:txBody>
          <a:bodyPr/>
          <a:lstStyle/>
          <a:p>
            <a:r>
              <a:rPr lang="en-US" dirty="0">
                <a:latin typeface="+mn-lt"/>
              </a:rPr>
              <a:t>Key Takeaways from the 2018 QPP Final Rule</a:t>
            </a:r>
          </a:p>
        </p:txBody>
      </p:sp>
      <p:sp>
        <p:nvSpPr>
          <p:cNvPr id="3" name="Title 2"/>
          <p:cNvSpPr>
            <a:spLocks noGrp="1"/>
          </p:cNvSpPr>
          <p:nvPr>
            <p:ph type="title"/>
          </p:nvPr>
        </p:nvSpPr>
        <p:spPr>
          <a:xfrm>
            <a:off x="853936" y="885560"/>
            <a:ext cx="274320" cy="274320"/>
          </a:xfrm>
        </p:spPr>
        <p:txBody>
          <a:bodyPr/>
          <a:lstStyle/>
          <a:p>
            <a:r>
              <a:rPr lang="en-US" dirty="0" smtClean="0"/>
              <a:t>1</a:t>
            </a:r>
            <a:endParaRPr lang="en-US" dirty="0"/>
          </a:p>
        </p:txBody>
      </p:sp>
      <p:sp>
        <p:nvSpPr>
          <p:cNvPr id="4" name="Text Placeholder 3"/>
          <p:cNvSpPr>
            <a:spLocks noGrp="1"/>
          </p:cNvSpPr>
          <p:nvPr>
            <p:ph type="body" sz="quarter" idx="17"/>
          </p:nvPr>
        </p:nvSpPr>
        <p:spPr>
          <a:xfrm>
            <a:off x="853936" y="1492428"/>
            <a:ext cx="274320" cy="276999"/>
          </a:xfrm>
        </p:spPr>
        <p:txBody>
          <a:bodyPr/>
          <a:lstStyle/>
          <a:p>
            <a:r>
              <a:rPr lang="en-US" dirty="0" smtClean="0"/>
              <a:t>2</a:t>
            </a:r>
            <a:endParaRPr lang="en-US" dirty="0"/>
          </a:p>
        </p:txBody>
      </p:sp>
      <p:sp>
        <p:nvSpPr>
          <p:cNvPr id="5" name="Text Placeholder 4"/>
          <p:cNvSpPr>
            <a:spLocks noGrp="1"/>
          </p:cNvSpPr>
          <p:nvPr>
            <p:ph type="body" sz="quarter" idx="18"/>
          </p:nvPr>
        </p:nvSpPr>
        <p:spPr>
          <a:xfrm>
            <a:off x="1363152" y="1548092"/>
            <a:ext cx="3749040" cy="153888"/>
          </a:xfrm>
        </p:spPr>
        <p:txBody>
          <a:bodyPr/>
          <a:lstStyle/>
          <a:p>
            <a:r>
              <a:rPr lang="en-US" dirty="0"/>
              <a:t>Advanced Alternative Payment Models (Advanced APM)</a:t>
            </a:r>
          </a:p>
        </p:txBody>
      </p:sp>
      <p:sp>
        <p:nvSpPr>
          <p:cNvPr id="6" name="Text Placeholder 5"/>
          <p:cNvSpPr>
            <a:spLocks noGrp="1"/>
          </p:cNvSpPr>
          <p:nvPr>
            <p:ph type="body" sz="quarter" idx="19"/>
          </p:nvPr>
        </p:nvSpPr>
        <p:spPr>
          <a:xfrm>
            <a:off x="853936" y="2101975"/>
            <a:ext cx="274320" cy="276999"/>
          </a:xfrm>
        </p:spPr>
        <p:txBody>
          <a:bodyPr/>
          <a:lstStyle/>
          <a:p>
            <a:r>
              <a:rPr lang="en-US" dirty="0" smtClean="0"/>
              <a:t>3</a:t>
            </a:r>
            <a:endParaRPr lang="en-US" dirty="0"/>
          </a:p>
        </p:txBody>
      </p:sp>
      <p:sp>
        <p:nvSpPr>
          <p:cNvPr id="7" name="Text Placeholder 6"/>
          <p:cNvSpPr>
            <a:spLocks noGrp="1"/>
          </p:cNvSpPr>
          <p:nvPr>
            <p:ph type="body" sz="quarter" idx="20"/>
          </p:nvPr>
        </p:nvSpPr>
        <p:spPr>
          <a:xfrm>
            <a:off x="1363152" y="2172095"/>
            <a:ext cx="3749040" cy="153888"/>
          </a:xfrm>
        </p:spPr>
        <p:txBody>
          <a:bodyPr/>
          <a:lstStyle/>
          <a:p>
            <a:r>
              <a:rPr lang="en-US" dirty="0"/>
              <a:t>Merit-Based Incentive Payment System (MIPS)</a:t>
            </a:r>
          </a:p>
        </p:txBody>
      </p:sp>
      <p:sp>
        <p:nvSpPr>
          <p:cNvPr id="8" name="Text Placeholder 7"/>
          <p:cNvSpPr>
            <a:spLocks noGrp="1"/>
          </p:cNvSpPr>
          <p:nvPr>
            <p:ph type="body" sz="quarter" idx="21"/>
          </p:nvPr>
        </p:nvSpPr>
        <p:spPr>
          <a:xfrm>
            <a:off x="853936" y="2711522"/>
            <a:ext cx="274320" cy="276999"/>
          </a:xfrm>
        </p:spPr>
        <p:txBody>
          <a:bodyPr/>
          <a:lstStyle/>
          <a:p>
            <a:r>
              <a:rPr lang="en-US" dirty="0" smtClean="0"/>
              <a:t>4</a:t>
            </a:r>
            <a:endParaRPr lang="en-US" dirty="0"/>
          </a:p>
        </p:txBody>
      </p:sp>
      <p:sp>
        <p:nvSpPr>
          <p:cNvPr id="9" name="Text Placeholder 8"/>
          <p:cNvSpPr>
            <a:spLocks noGrp="1"/>
          </p:cNvSpPr>
          <p:nvPr>
            <p:ph type="body" sz="quarter" idx="22"/>
          </p:nvPr>
        </p:nvSpPr>
        <p:spPr>
          <a:xfrm>
            <a:off x="1363152" y="2781108"/>
            <a:ext cx="3749040" cy="153888"/>
          </a:xfrm>
        </p:spPr>
        <p:txBody>
          <a:bodyPr/>
          <a:lstStyle/>
          <a:p>
            <a:r>
              <a:rPr lang="en-US" dirty="0"/>
              <a:t>Action </a:t>
            </a:r>
            <a:r>
              <a:rPr lang="en-US" dirty="0" smtClean="0"/>
              <a:t>Items for Your 2018 QPP Initiative</a:t>
            </a:r>
            <a:endParaRPr lang="en-US" dirty="0"/>
          </a:p>
        </p:txBody>
      </p:sp>
      <p:sp>
        <p:nvSpPr>
          <p:cNvPr id="10" name="Text Placeholder 7"/>
          <p:cNvSpPr>
            <a:spLocks noGrp="1"/>
          </p:cNvSpPr>
          <p:nvPr>
            <p:ph type="body" sz="quarter" idx="21"/>
          </p:nvPr>
        </p:nvSpPr>
        <p:spPr>
          <a:xfrm>
            <a:off x="853936" y="3321071"/>
            <a:ext cx="274320" cy="276999"/>
          </a:xfrm>
        </p:spPr>
        <p:txBody>
          <a:bodyPr/>
          <a:lstStyle/>
          <a:p>
            <a:r>
              <a:rPr lang="en-US" dirty="0"/>
              <a:t>5</a:t>
            </a:r>
          </a:p>
        </p:txBody>
      </p:sp>
      <p:sp>
        <p:nvSpPr>
          <p:cNvPr id="11" name="Text Placeholder 8"/>
          <p:cNvSpPr>
            <a:spLocks noGrp="1"/>
          </p:cNvSpPr>
          <p:nvPr>
            <p:ph type="body" sz="quarter" idx="22"/>
          </p:nvPr>
        </p:nvSpPr>
        <p:spPr>
          <a:xfrm>
            <a:off x="1365652" y="3382626"/>
            <a:ext cx="3749040" cy="153888"/>
          </a:xfrm>
        </p:spPr>
        <p:txBody>
          <a:bodyPr/>
          <a:lstStyle/>
          <a:p>
            <a:r>
              <a:rPr lang="en-US" dirty="0"/>
              <a:t>Top Ten Health Care IT Challenges for 2018</a:t>
            </a:r>
          </a:p>
        </p:txBody>
      </p:sp>
    </p:spTree>
    <p:extLst>
      <p:ext uri="{BB962C8B-B14F-4D97-AF65-F5344CB8AC3E}">
        <p14:creationId xmlns:p14="http://schemas.microsoft.com/office/powerpoint/2010/main" val="25190184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hart 20"/>
          <p:cNvGraphicFramePr/>
          <p:nvPr>
            <p:extLst>
              <p:ext uri="{D42A27DB-BD31-4B8C-83A1-F6EECF244321}">
                <p14:modId xmlns:p14="http://schemas.microsoft.com/office/powerpoint/2010/main" val="3395678472"/>
              </p:ext>
            </p:extLst>
          </p:nvPr>
        </p:nvGraphicFramePr>
        <p:xfrm>
          <a:off x="2918737" y="1985907"/>
          <a:ext cx="2963349" cy="2451659"/>
        </p:xfrm>
        <a:graphic>
          <a:graphicData uri="http://schemas.openxmlformats.org/drawingml/2006/chart">
            <c:chart xmlns:c="http://schemas.openxmlformats.org/drawingml/2006/chart" xmlns:r="http://schemas.openxmlformats.org/officeDocument/2006/relationships" r:id="rId3"/>
          </a:graphicData>
        </a:graphic>
      </p:graphicFrame>
      <p:sp>
        <p:nvSpPr>
          <p:cNvPr id="27" name="Rectangle 26"/>
          <p:cNvSpPr/>
          <p:nvPr/>
        </p:nvSpPr>
        <p:spPr bwMode="gray">
          <a:xfrm>
            <a:off x="3629025" y="3266049"/>
            <a:ext cx="1393337" cy="477588"/>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 name="Title 1"/>
          <p:cNvSpPr>
            <a:spLocks noGrp="1"/>
          </p:cNvSpPr>
          <p:nvPr>
            <p:ph type="title"/>
          </p:nvPr>
        </p:nvSpPr>
        <p:spPr/>
        <p:txBody>
          <a:bodyPr/>
          <a:lstStyle/>
          <a:p>
            <a:r>
              <a:rPr lang="en-US" smtClean="0"/>
              <a:t>MIPS: A Zero-Sum Game for Clinicians</a:t>
            </a:r>
            <a:endParaRPr lang="en-US" dirty="0"/>
          </a:p>
        </p:txBody>
      </p:sp>
      <p:sp>
        <p:nvSpPr>
          <p:cNvPr id="48" name="Text Placeholder 2"/>
          <p:cNvSpPr>
            <a:spLocks noGrp="1"/>
          </p:cNvSpPr>
          <p:nvPr>
            <p:ph type="body" sz="quarter" idx="25"/>
          </p:nvPr>
        </p:nvSpPr>
        <p:spPr>
          <a:xfrm>
            <a:off x="320675" y="718356"/>
            <a:ext cx="5984876" cy="215444"/>
          </a:xfrm>
        </p:spPr>
        <p:txBody>
          <a:bodyPr/>
          <a:lstStyle/>
          <a:p>
            <a:r>
              <a:rPr lang="en-US" dirty="0" smtClean="0"/>
              <a:t>Stronger Performers Benefit at Expense of Those with Low Scores/No Data</a:t>
            </a:r>
            <a:endParaRPr lang="en-US" dirty="0"/>
          </a:p>
        </p:txBody>
      </p:sp>
      <p:sp>
        <p:nvSpPr>
          <p:cNvPr id="15" name="Text Placeholder 14"/>
          <p:cNvSpPr>
            <a:spLocks noGrp="1"/>
          </p:cNvSpPr>
          <p:nvPr>
            <p:ph type="body" sz="quarter" idx="26"/>
          </p:nvPr>
        </p:nvSpPr>
        <p:spPr/>
        <p:txBody>
          <a:bodyPr/>
          <a:lstStyle/>
          <a:p>
            <a:endParaRPr lang="en-US"/>
          </a:p>
        </p:txBody>
      </p:sp>
      <p:sp>
        <p:nvSpPr>
          <p:cNvPr id="5" name="Text Placeholder 4"/>
          <p:cNvSpPr>
            <a:spLocks noGrp="1"/>
          </p:cNvSpPr>
          <p:nvPr>
            <p:ph type="body" sz="quarter" idx="27"/>
          </p:nvPr>
        </p:nvSpPr>
        <p:spPr>
          <a:xfrm>
            <a:off x="4867312" y="4695956"/>
            <a:ext cx="1533488" cy="104644"/>
          </a:xfrm>
        </p:spPr>
        <p:txBody>
          <a:bodyPr/>
          <a:lstStyle/>
          <a:p>
            <a:r>
              <a:rPr lang="en-US" dirty="0" smtClean="0"/>
              <a:t>Source: CMS; Advisory Board research and analysis.</a:t>
            </a:r>
            <a:endParaRPr lang="en-US" dirty="0"/>
          </a:p>
        </p:txBody>
      </p:sp>
      <p:sp>
        <p:nvSpPr>
          <p:cNvPr id="6" name="Text Placeholder 5"/>
          <p:cNvSpPr>
            <a:spLocks noGrp="1"/>
          </p:cNvSpPr>
          <p:nvPr>
            <p:ph type="body" sz="quarter" idx="28"/>
          </p:nvPr>
        </p:nvSpPr>
        <p:spPr>
          <a:xfrm>
            <a:off x="0" y="4390123"/>
            <a:ext cx="2738182" cy="230832"/>
          </a:xfrm>
        </p:spPr>
        <p:txBody>
          <a:bodyPr/>
          <a:lstStyle/>
          <a:p>
            <a:endParaRPr lang="en-US" dirty="0" smtClean="0"/>
          </a:p>
          <a:p>
            <a:r>
              <a:rPr lang="en-US" dirty="0" smtClean="0"/>
              <a:t>Payment adjustment size corresponds with how far the score deviates from the  PT.</a:t>
            </a:r>
          </a:p>
          <a:p>
            <a:r>
              <a:rPr lang="en-US" dirty="0" smtClean="0"/>
              <a:t>Additional pool of $500M available for exceptional performers to receive additional incentive of up to 10% for MIPS-eligible providers that exceed the 25th percentile above the PT. </a:t>
            </a:r>
            <a:endParaRPr lang="en-US" dirty="0"/>
          </a:p>
        </p:txBody>
      </p:sp>
      <p:sp>
        <p:nvSpPr>
          <p:cNvPr id="22" name="TextBox 21"/>
          <p:cNvSpPr txBox="1"/>
          <p:nvPr/>
        </p:nvSpPr>
        <p:spPr bwMode="gray">
          <a:xfrm>
            <a:off x="2924169" y="1072242"/>
            <a:ext cx="3152781" cy="169277"/>
          </a:xfrm>
          <a:prstGeom prst="rect">
            <a:avLst/>
          </a:prstGeom>
          <a:noFill/>
        </p:spPr>
        <p:txBody>
          <a:bodyPr wrap="square" lIns="0" tIns="0" rIns="0" bIns="0" rtlCol="0">
            <a:spAutoFit/>
          </a:bodyPr>
          <a:lstStyle/>
          <a:p>
            <a:pPr>
              <a:spcBef>
                <a:spcPts val="500"/>
              </a:spcBef>
            </a:pPr>
            <a:r>
              <a:rPr lang="en-US" sz="1100" b="1" dirty="0" smtClean="0">
                <a:solidFill>
                  <a:srgbClr val="333E48"/>
                </a:solidFill>
              </a:rPr>
              <a:t>Maximum EC Penalties and Bonuses</a:t>
            </a:r>
          </a:p>
        </p:txBody>
      </p:sp>
      <p:sp>
        <p:nvSpPr>
          <p:cNvPr id="19" name="TextBox 18"/>
          <p:cNvSpPr txBox="1"/>
          <p:nvPr/>
        </p:nvSpPr>
        <p:spPr bwMode="gray">
          <a:xfrm>
            <a:off x="3535764" y="3872972"/>
            <a:ext cx="355360" cy="138499"/>
          </a:xfrm>
          <a:prstGeom prst="rect">
            <a:avLst/>
          </a:prstGeom>
          <a:noFill/>
        </p:spPr>
        <p:txBody>
          <a:bodyPr wrap="square" lIns="0" tIns="0" rIns="0" bIns="0" rtlCol="0">
            <a:spAutoFit/>
          </a:bodyPr>
          <a:lstStyle/>
          <a:p>
            <a:pPr algn="ctr">
              <a:spcBef>
                <a:spcPts val="500"/>
              </a:spcBef>
            </a:pPr>
            <a:r>
              <a:rPr lang="en-US" sz="900" i="1" dirty="0" smtClean="0">
                <a:solidFill>
                  <a:srgbClr val="333E48"/>
                </a:solidFill>
              </a:rPr>
              <a:t>2019</a:t>
            </a:r>
          </a:p>
        </p:txBody>
      </p:sp>
      <p:sp>
        <p:nvSpPr>
          <p:cNvPr id="29" name="TextBox 28"/>
          <p:cNvSpPr txBox="1"/>
          <p:nvPr/>
        </p:nvSpPr>
        <p:spPr bwMode="gray">
          <a:xfrm>
            <a:off x="3952516" y="3872972"/>
            <a:ext cx="355360" cy="138499"/>
          </a:xfrm>
          <a:prstGeom prst="rect">
            <a:avLst/>
          </a:prstGeom>
          <a:noFill/>
        </p:spPr>
        <p:txBody>
          <a:bodyPr wrap="square" lIns="0" tIns="0" rIns="0" bIns="0" rtlCol="0">
            <a:spAutoFit/>
          </a:bodyPr>
          <a:lstStyle/>
          <a:p>
            <a:pPr algn="ctr">
              <a:spcBef>
                <a:spcPts val="500"/>
              </a:spcBef>
            </a:pPr>
            <a:r>
              <a:rPr lang="en-US" sz="900" b="1" i="1" dirty="0" smtClean="0">
                <a:solidFill>
                  <a:srgbClr val="333E48"/>
                </a:solidFill>
              </a:rPr>
              <a:t>2020</a:t>
            </a:r>
          </a:p>
        </p:txBody>
      </p:sp>
      <p:sp>
        <p:nvSpPr>
          <p:cNvPr id="30" name="TextBox 29"/>
          <p:cNvSpPr txBox="1"/>
          <p:nvPr/>
        </p:nvSpPr>
        <p:spPr bwMode="gray">
          <a:xfrm>
            <a:off x="4369268" y="3872972"/>
            <a:ext cx="355360" cy="138499"/>
          </a:xfrm>
          <a:prstGeom prst="rect">
            <a:avLst/>
          </a:prstGeom>
          <a:noFill/>
        </p:spPr>
        <p:txBody>
          <a:bodyPr wrap="square" lIns="0" tIns="0" rIns="0" bIns="0" rtlCol="0">
            <a:spAutoFit/>
          </a:bodyPr>
          <a:lstStyle/>
          <a:p>
            <a:pPr algn="ctr">
              <a:spcBef>
                <a:spcPts val="500"/>
              </a:spcBef>
            </a:pPr>
            <a:r>
              <a:rPr lang="en-US" sz="900" i="1" dirty="0" smtClean="0">
                <a:solidFill>
                  <a:srgbClr val="333E48"/>
                </a:solidFill>
              </a:rPr>
              <a:t>2021</a:t>
            </a:r>
          </a:p>
        </p:txBody>
      </p:sp>
      <p:sp>
        <p:nvSpPr>
          <p:cNvPr id="31" name="TextBox 30"/>
          <p:cNvSpPr txBox="1"/>
          <p:nvPr/>
        </p:nvSpPr>
        <p:spPr bwMode="gray">
          <a:xfrm>
            <a:off x="4786021" y="3872972"/>
            <a:ext cx="355360" cy="138499"/>
          </a:xfrm>
          <a:prstGeom prst="rect">
            <a:avLst/>
          </a:prstGeom>
          <a:noFill/>
        </p:spPr>
        <p:txBody>
          <a:bodyPr wrap="square" lIns="0" tIns="0" rIns="0" bIns="0" rtlCol="0">
            <a:spAutoFit/>
          </a:bodyPr>
          <a:lstStyle/>
          <a:p>
            <a:pPr algn="ctr">
              <a:spcBef>
                <a:spcPts val="500"/>
              </a:spcBef>
            </a:pPr>
            <a:r>
              <a:rPr lang="en-US" sz="900" i="1" dirty="0" smtClean="0">
                <a:solidFill>
                  <a:srgbClr val="333E48"/>
                </a:solidFill>
              </a:rPr>
              <a:t>2022+</a:t>
            </a:r>
          </a:p>
        </p:txBody>
      </p:sp>
      <p:sp>
        <p:nvSpPr>
          <p:cNvPr id="32" name="TextBox 31"/>
          <p:cNvSpPr txBox="1"/>
          <p:nvPr/>
        </p:nvSpPr>
        <p:spPr bwMode="gray">
          <a:xfrm>
            <a:off x="3782302" y="3096606"/>
            <a:ext cx="355360" cy="138499"/>
          </a:xfrm>
          <a:prstGeom prst="rect">
            <a:avLst/>
          </a:prstGeom>
          <a:noFill/>
        </p:spPr>
        <p:txBody>
          <a:bodyPr wrap="square" lIns="0" tIns="0" rIns="0" bIns="0" rtlCol="0">
            <a:spAutoFit/>
          </a:bodyPr>
          <a:lstStyle/>
          <a:p>
            <a:pPr>
              <a:spcBef>
                <a:spcPts val="500"/>
              </a:spcBef>
            </a:pPr>
            <a:r>
              <a:rPr lang="en-US" sz="900" i="1" dirty="0" smtClean="0">
                <a:solidFill>
                  <a:srgbClr val="333E48"/>
                </a:solidFill>
              </a:rPr>
              <a:t>4%</a:t>
            </a:r>
          </a:p>
        </p:txBody>
      </p:sp>
      <p:sp>
        <p:nvSpPr>
          <p:cNvPr id="33" name="TextBox 32"/>
          <p:cNvSpPr txBox="1"/>
          <p:nvPr/>
        </p:nvSpPr>
        <p:spPr bwMode="gray">
          <a:xfrm>
            <a:off x="3743032" y="3384454"/>
            <a:ext cx="355360" cy="138499"/>
          </a:xfrm>
          <a:prstGeom prst="rect">
            <a:avLst/>
          </a:prstGeom>
          <a:noFill/>
        </p:spPr>
        <p:txBody>
          <a:bodyPr wrap="square" lIns="0" tIns="0" rIns="0" bIns="0" rtlCol="0">
            <a:spAutoFit/>
          </a:bodyPr>
          <a:lstStyle/>
          <a:p>
            <a:pPr>
              <a:spcBef>
                <a:spcPts val="500"/>
              </a:spcBef>
            </a:pPr>
            <a:r>
              <a:rPr lang="en-US" sz="900" b="1" dirty="0" smtClean="0">
                <a:solidFill>
                  <a:srgbClr val="333E48"/>
                </a:solidFill>
              </a:rPr>
              <a:t>-4%</a:t>
            </a:r>
          </a:p>
        </p:txBody>
      </p:sp>
      <p:sp>
        <p:nvSpPr>
          <p:cNvPr id="34" name="TextBox 33"/>
          <p:cNvSpPr txBox="1"/>
          <p:nvPr/>
        </p:nvSpPr>
        <p:spPr bwMode="gray">
          <a:xfrm>
            <a:off x="4200072" y="3048627"/>
            <a:ext cx="355360" cy="138499"/>
          </a:xfrm>
          <a:prstGeom prst="rect">
            <a:avLst/>
          </a:prstGeom>
          <a:noFill/>
        </p:spPr>
        <p:txBody>
          <a:bodyPr wrap="square" lIns="0" tIns="0" rIns="0" bIns="0" rtlCol="0">
            <a:spAutoFit/>
          </a:bodyPr>
          <a:lstStyle/>
          <a:p>
            <a:pPr>
              <a:spcBef>
                <a:spcPts val="500"/>
              </a:spcBef>
            </a:pPr>
            <a:r>
              <a:rPr lang="en-US" sz="900" b="1" dirty="0" smtClean="0">
                <a:solidFill>
                  <a:srgbClr val="333E48"/>
                </a:solidFill>
              </a:rPr>
              <a:t>5%</a:t>
            </a:r>
          </a:p>
        </p:txBody>
      </p:sp>
      <p:sp>
        <p:nvSpPr>
          <p:cNvPr id="35" name="TextBox 34"/>
          <p:cNvSpPr txBox="1"/>
          <p:nvPr/>
        </p:nvSpPr>
        <p:spPr bwMode="gray">
          <a:xfrm>
            <a:off x="4160802" y="3453823"/>
            <a:ext cx="355360" cy="138499"/>
          </a:xfrm>
          <a:prstGeom prst="rect">
            <a:avLst/>
          </a:prstGeom>
          <a:noFill/>
        </p:spPr>
        <p:txBody>
          <a:bodyPr wrap="square" lIns="0" tIns="0" rIns="0" bIns="0" rtlCol="0">
            <a:spAutoFit/>
          </a:bodyPr>
          <a:lstStyle/>
          <a:p>
            <a:pPr>
              <a:spcBef>
                <a:spcPts val="500"/>
              </a:spcBef>
            </a:pPr>
            <a:r>
              <a:rPr lang="en-US" sz="900" b="1" dirty="0" smtClean="0">
                <a:solidFill>
                  <a:srgbClr val="333E48"/>
                </a:solidFill>
              </a:rPr>
              <a:t>-5%</a:t>
            </a:r>
          </a:p>
        </p:txBody>
      </p:sp>
      <p:sp>
        <p:nvSpPr>
          <p:cNvPr id="36" name="TextBox 35"/>
          <p:cNvSpPr txBox="1"/>
          <p:nvPr/>
        </p:nvSpPr>
        <p:spPr bwMode="gray">
          <a:xfrm>
            <a:off x="4611305" y="2955819"/>
            <a:ext cx="355360" cy="138499"/>
          </a:xfrm>
          <a:prstGeom prst="rect">
            <a:avLst/>
          </a:prstGeom>
          <a:noFill/>
        </p:spPr>
        <p:txBody>
          <a:bodyPr wrap="square" lIns="0" tIns="0" rIns="0" bIns="0" rtlCol="0">
            <a:spAutoFit/>
          </a:bodyPr>
          <a:lstStyle/>
          <a:p>
            <a:pPr>
              <a:spcBef>
                <a:spcPts val="500"/>
              </a:spcBef>
            </a:pPr>
            <a:r>
              <a:rPr lang="en-US" sz="900" b="1" dirty="0">
                <a:solidFill>
                  <a:srgbClr val="333E48"/>
                </a:solidFill>
              </a:rPr>
              <a:t>7</a:t>
            </a:r>
            <a:r>
              <a:rPr lang="en-US" sz="900" b="1" dirty="0" smtClean="0">
                <a:solidFill>
                  <a:srgbClr val="333E48"/>
                </a:solidFill>
              </a:rPr>
              <a:t>%</a:t>
            </a:r>
          </a:p>
        </p:txBody>
      </p:sp>
      <p:sp>
        <p:nvSpPr>
          <p:cNvPr id="37" name="TextBox 36"/>
          <p:cNvSpPr txBox="1"/>
          <p:nvPr/>
        </p:nvSpPr>
        <p:spPr bwMode="gray">
          <a:xfrm>
            <a:off x="4572035" y="3516485"/>
            <a:ext cx="355360" cy="138499"/>
          </a:xfrm>
          <a:prstGeom prst="rect">
            <a:avLst/>
          </a:prstGeom>
          <a:noFill/>
        </p:spPr>
        <p:txBody>
          <a:bodyPr wrap="square" lIns="0" tIns="0" rIns="0" bIns="0" rtlCol="0">
            <a:spAutoFit/>
          </a:bodyPr>
          <a:lstStyle/>
          <a:p>
            <a:pPr>
              <a:spcBef>
                <a:spcPts val="500"/>
              </a:spcBef>
            </a:pPr>
            <a:r>
              <a:rPr lang="en-US" sz="900" b="1" dirty="0" smtClean="0">
                <a:solidFill>
                  <a:srgbClr val="333E48"/>
                </a:solidFill>
              </a:rPr>
              <a:t>-7%</a:t>
            </a:r>
          </a:p>
        </p:txBody>
      </p:sp>
      <p:sp>
        <p:nvSpPr>
          <p:cNvPr id="38" name="TextBox 37"/>
          <p:cNvSpPr txBox="1"/>
          <p:nvPr/>
        </p:nvSpPr>
        <p:spPr bwMode="gray">
          <a:xfrm>
            <a:off x="5022362" y="2856231"/>
            <a:ext cx="355360" cy="138499"/>
          </a:xfrm>
          <a:prstGeom prst="rect">
            <a:avLst/>
          </a:prstGeom>
          <a:noFill/>
        </p:spPr>
        <p:txBody>
          <a:bodyPr wrap="square" lIns="0" tIns="0" rIns="0" bIns="0" rtlCol="0">
            <a:spAutoFit/>
          </a:bodyPr>
          <a:lstStyle/>
          <a:p>
            <a:pPr>
              <a:spcBef>
                <a:spcPts val="500"/>
              </a:spcBef>
            </a:pPr>
            <a:r>
              <a:rPr lang="en-US" sz="900" b="1" dirty="0" smtClean="0">
                <a:solidFill>
                  <a:srgbClr val="333E48"/>
                </a:solidFill>
              </a:rPr>
              <a:t>9%</a:t>
            </a:r>
          </a:p>
        </p:txBody>
      </p:sp>
      <p:sp>
        <p:nvSpPr>
          <p:cNvPr id="39" name="TextBox 38"/>
          <p:cNvSpPr txBox="1"/>
          <p:nvPr/>
        </p:nvSpPr>
        <p:spPr bwMode="gray">
          <a:xfrm>
            <a:off x="5005532" y="3605138"/>
            <a:ext cx="355360" cy="138499"/>
          </a:xfrm>
          <a:prstGeom prst="rect">
            <a:avLst/>
          </a:prstGeom>
          <a:noFill/>
        </p:spPr>
        <p:txBody>
          <a:bodyPr wrap="square" lIns="0" tIns="0" rIns="0" bIns="0" rtlCol="0">
            <a:spAutoFit/>
          </a:bodyPr>
          <a:lstStyle/>
          <a:p>
            <a:pPr>
              <a:spcBef>
                <a:spcPts val="500"/>
              </a:spcBef>
            </a:pPr>
            <a:r>
              <a:rPr lang="en-US" sz="900" b="1" dirty="0" smtClean="0">
                <a:solidFill>
                  <a:srgbClr val="333E48"/>
                </a:solidFill>
              </a:rPr>
              <a:t>-9%</a:t>
            </a:r>
          </a:p>
        </p:txBody>
      </p:sp>
      <p:sp>
        <p:nvSpPr>
          <p:cNvPr id="40" name="TextBox 39"/>
          <p:cNvSpPr txBox="1"/>
          <p:nvPr/>
        </p:nvSpPr>
        <p:spPr bwMode="gray">
          <a:xfrm>
            <a:off x="3743032" y="2810489"/>
            <a:ext cx="355360" cy="138499"/>
          </a:xfrm>
          <a:prstGeom prst="rect">
            <a:avLst/>
          </a:prstGeom>
          <a:noFill/>
        </p:spPr>
        <p:txBody>
          <a:bodyPr wrap="square" lIns="0" tIns="0" rIns="0" bIns="0" rtlCol="0">
            <a:spAutoFit/>
          </a:bodyPr>
          <a:lstStyle/>
          <a:p>
            <a:pPr>
              <a:spcBef>
                <a:spcPts val="500"/>
              </a:spcBef>
            </a:pPr>
            <a:r>
              <a:rPr lang="en-US" sz="900" b="1" dirty="0" smtClean="0">
                <a:solidFill>
                  <a:srgbClr val="333E48"/>
                </a:solidFill>
              </a:rPr>
              <a:t>12%</a:t>
            </a:r>
          </a:p>
        </p:txBody>
      </p:sp>
      <p:sp>
        <p:nvSpPr>
          <p:cNvPr id="41" name="TextBox 40"/>
          <p:cNvSpPr txBox="1"/>
          <p:nvPr/>
        </p:nvSpPr>
        <p:spPr bwMode="gray">
          <a:xfrm>
            <a:off x="4160802" y="2671990"/>
            <a:ext cx="355360" cy="138499"/>
          </a:xfrm>
          <a:prstGeom prst="rect">
            <a:avLst/>
          </a:prstGeom>
          <a:noFill/>
        </p:spPr>
        <p:txBody>
          <a:bodyPr wrap="square" lIns="0" tIns="0" rIns="0" bIns="0" rtlCol="0">
            <a:spAutoFit/>
          </a:bodyPr>
          <a:lstStyle/>
          <a:p>
            <a:pPr>
              <a:spcBef>
                <a:spcPts val="500"/>
              </a:spcBef>
            </a:pPr>
            <a:r>
              <a:rPr lang="en-US" sz="900" b="1" dirty="0" smtClean="0">
                <a:solidFill>
                  <a:srgbClr val="333E48"/>
                </a:solidFill>
              </a:rPr>
              <a:t>15%</a:t>
            </a:r>
          </a:p>
        </p:txBody>
      </p:sp>
      <p:sp>
        <p:nvSpPr>
          <p:cNvPr id="42" name="TextBox 41"/>
          <p:cNvSpPr txBox="1"/>
          <p:nvPr/>
        </p:nvSpPr>
        <p:spPr bwMode="gray">
          <a:xfrm>
            <a:off x="4572035" y="2425926"/>
            <a:ext cx="355360" cy="138499"/>
          </a:xfrm>
          <a:prstGeom prst="rect">
            <a:avLst/>
          </a:prstGeom>
          <a:noFill/>
        </p:spPr>
        <p:txBody>
          <a:bodyPr wrap="square" lIns="0" tIns="0" rIns="0" bIns="0" rtlCol="0">
            <a:spAutoFit/>
          </a:bodyPr>
          <a:lstStyle/>
          <a:p>
            <a:pPr>
              <a:spcBef>
                <a:spcPts val="500"/>
              </a:spcBef>
            </a:pPr>
            <a:r>
              <a:rPr lang="en-US" sz="900" b="1" dirty="0" smtClean="0">
                <a:solidFill>
                  <a:srgbClr val="333E48"/>
                </a:solidFill>
              </a:rPr>
              <a:t>21%</a:t>
            </a:r>
          </a:p>
        </p:txBody>
      </p:sp>
      <p:sp>
        <p:nvSpPr>
          <p:cNvPr id="43" name="TextBox 42"/>
          <p:cNvSpPr txBox="1"/>
          <p:nvPr/>
        </p:nvSpPr>
        <p:spPr bwMode="gray">
          <a:xfrm>
            <a:off x="5005532" y="2229480"/>
            <a:ext cx="355360" cy="138499"/>
          </a:xfrm>
          <a:prstGeom prst="rect">
            <a:avLst/>
          </a:prstGeom>
          <a:noFill/>
        </p:spPr>
        <p:txBody>
          <a:bodyPr wrap="square" lIns="0" tIns="0" rIns="0" bIns="0" rtlCol="0">
            <a:spAutoFit/>
          </a:bodyPr>
          <a:lstStyle/>
          <a:p>
            <a:pPr>
              <a:spcBef>
                <a:spcPts val="500"/>
              </a:spcBef>
            </a:pPr>
            <a:r>
              <a:rPr lang="en-US" sz="900" b="1" dirty="0" smtClean="0">
                <a:solidFill>
                  <a:srgbClr val="333E48"/>
                </a:solidFill>
              </a:rPr>
              <a:t>27%</a:t>
            </a:r>
          </a:p>
        </p:txBody>
      </p:sp>
      <p:sp>
        <p:nvSpPr>
          <p:cNvPr id="44" name="Right Bracket 43"/>
          <p:cNvSpPr/>
          <p:nvPr/>
        </p:nvSpPr>
        <p:spPr bwMode="gray">
          <a:xfrm>
            <a:off x="5256727" y="2067643"/>
            <a:ext cx="45719" cy="1119483"/>
          </a:xfrm>
          <a:prstGeom prst="rightBracket">
            <a:avLst>
              <a:gd name="adj" fmla="val 0"/>
            </a:avLst>
          </a:prstGeom>
          <a:ln w="9525">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ctr"/>
            <a:endParaRPr lang="en-US" dirty="0">
              <a:solidFill>
                <a:srgbClr val="333E48"/>
              </a:solidFill>
            </a:endParaRPr>
          </a:p>
        </p:txBody>
      </p:sp>
      <p:sp>
        <p:nvSpPr>
          <p:cNvPr id="45" name="TextBox 44"/>
          <p:cNvSpPr txBox="1"/>
          <p:nvPr/>
        </p:nvSpPr>
        <p:spPr bwMode="gray">
          <a:xfrm>
            <a:off x="5407526" y="1934450"/>
            <a:ext cx="661601" cy="1354217"/>
          </a:xfrm>
          <a:prstGeom prst="rect">
            <a:avLst/>
          </a:prstGeom>
          <a:noFill/>
        </p:spPr>
        <p:txBody>
          <a:bodyPr wrap="square" lIns="0" tIns="0" rIns="0" bIns="0" rtlCol="0">
            <a:spAutoFit/>
          </a:bodyPr>
          <a:lstStyle/>
          <a:p>
            <a:pPr>
              <a:spcBef>
                <a:spcPts val="500"/>
              </a:spcBef>
            </a:pPr>
            <a:r>
              <a:rPr lang="en-US" sz="800" b="1" dirty="0" smtClean="0">
                <a:solidFill>
                  <a:srgbClr val="333E48"/>
                </a:solidFill>
              </a:rPr>
              <a:t>Budget neutrality adjustment</a:t>
            </a:r>
            <a:r>
              <a:rPr lang="en-US" sz="800" dirty="0" smtClean="0">
                <a:solidFill>
                  <a:srgbClr val="333E48"/>
                </a:solidFill>
              </a:rPr>
              <a:t>: Scaling factor up to 3x may be applied to upward adjustment to ensure payout pool equals penalty pool</a:t>
            </a:r>
          </a:p>
        </p:txBody>
      </p:sp>
      <p:sp>
        <p:nvSpPr>
          <p:cNvPr id="49" name="TextBox 48"/>
          <p:cNvSpPr txBox="1"/>
          <p:nvPr/>
        </p:nvSpPr>
        <p:spPr bwMode="gray">
          <a:xfrm rot="16200000">
            <a:off x="2133975" y="2564424"/>
            <a:ext cx="1699843" cy="138500"/>
          </a:xfrm>
          <a:prstGeom prst="rect">
            <a:avLst/>
          </a:prstGeom>
          <a:noFill/>
        </p:spPr>
        <p:txBody>
          <a:bodyPr wrap="square" lIns="0" tIns="0" rIns="0" bIns="0" rtlCol="0">
            <a:spAutoFit/>
          </a:bodyPr>
          <a:lstStyle/>
          <a:p>
            <a:pPr algn="ctr">
              <a:spcBef>
                <a:spcPts val="500"/>
              </a:spcBef>
            </a:pPr>
            <a:r>
              <a:rPr lang="en-US" sz="900" i="1" dirty="0" smtClean="0">
                <a:solidFill>
                  <a:srgbClr val="333E48"/>
                </a:solidFill>
              </a:rPr>
              <a:t>Payment Adjustment</a:t>
            </a:r>
          </a:p>
        </p:txBody>
      </p:sp>
      <p:sp>
        <p:nvSpPr>
          <p:cNvPr id="11" name="TextBox 10"/>
          <p:cNvSpPr txBox="1"/>
          <p:nvPr/>
        </p:nvSpPr>
        <p:spPr bwMode="gray">
          <a:xfrm>
            <a:off x="308305" y="1072242"/>
            <a:ext cx="2461198" cy="169277"/>
          </a:xfrm>
          <a:prstGeom prst="rect">
            <a:avLst/>
          </a:prstGeom>
          <a:noFill/>
        </p:spPr>
        <p:txBody>
          <a:bodyPr wrap="square" lIns="0" tIns="0" rIns="0" bIns="0" rtlCol="0">
            <a:spAutoFit/>
          </a:bodyPr>
          <a:lstStyle/>
          <a:p>
            <a:pPr>
              <a:spcBef>
                <a:spcPts val="500"/>
              </a:spcBef>
            </a:pPr>
            <a:r>
              <a:rPr lang="en-US" sz="1100" b="1" dirty="0" smtClean="0">
                <a:solidFill>
                  <a:srgbClr val="333E48"/>
                </a:solidFill>
              </a:rPr>
              <a:t>Payment Adjustment Determination</a:t>
            </a:r>
          </a:p>
        </p:txBody>
      </p:sp>
      <p:sp>
        <p:nvSpPr>
          <p:cNvPr id="57" name="Oval 56"/>
          <p:cNvSpPr/>
          <p:nvPr/>
        </p:nvSpPr>
        <p:spPr bwMode="gray">
          <a:xfrm>
            <a:off x="308305" y="1367071"/>
            <a:ext cx="216694" cy="216694"/>
          </a:xfrm>
          <a:prstGeom prst="ellipse">
            <a:avLst/>
          </a:prstGeom>
          <a:solidFill>
            <a:schemeClr val="accent3"/>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000" b="1" dirty="0" smtClean="0">
                <a:solidFill>
                  <a:srgbClr val="FFFFFF"/>
                </a:solidFill>
              </a:rPr>
              <a:t>1</a:t>
            </a:r>
          </a:p>
        </p:txBody>
      </p:sp>
      <p:sp>
        <p:nvSpPr>
          <p:cNvPr id="58" name="Oval 57"/>
          <p:cNvSpPr/>
          <p:nvPr/>
        </p:nvSpPr>
        <p:spPr bwMode="gray">
          <a:xfrm>
            <a:off x="308305" y="1788717"/>
            <a:ext cx="216694" cy="216694"/>
          </a:xfrm>
          <a:prstGeom prst="ellipse">
            <a:avLst/>
          </a:prstGeom>
          <a:solidFill>
            <a:schemeClr val="accent3"/>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000" b="1" dirty="0" smtClean="0">
                <a:solidFill>
                  <a:srgbClr val="FFFFFF"/>
                </a:solidFill>
              </a:rPr>
              <a:t>2</a:t>
            </a:r>
          </a:p>
        </p:txBody>
      </p:sp>
      <p:sp>
        <p:nvSpPr>
          <p:cNvPr id="59" name="Oval 58"/>
          <p:cNvSpPr/>
          <p:nvPr/>
        </p:nvSpPr>
        <p:spPr bwMode="gray">
          <a:xfrm>
            <a:off x="308305" y="2324001"/>
            <a:ext cx="216694" cy="216694"/>
          </a:xfrm>
          <a:prstGeom prst="ellipse">
            <a:avLst/>
          </a:prstGeom>
          <a:solidFill>
            <a:schemeClr val="accent3"/>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000" b="1" dirty="0" smtClean="0">
                <a:solidFill>
                  <a:srgbClr val="FFFFFF"/>
                </a:solidFill>
              </a:rPr>
              <a:t>3</a:t>
            </a:r>
          </a:p>
        </p:txBody>
      </p:sp>
      <p:sp>
        <p:nvSpPr>
          <p:cNvPr id="60" name="Line Callout 1 59"/>
          <p:cNvSpPr/>
          <p:nvPr/>
        </p:nvSpPr>
        <p:spPr bwMode="gray">
          <a:xfrm>
            <a:off x="3535764" y="1357151"/>
            <a:ext cx="1253221" cy="584775"/>
          </a:xfrm>
          <a:prstGeom prst="borderCallout1">
            <a:avLst>
              <a:gd name="adj1" fmla="val 94523"/>
              <a:gd name="adj2" fmla="val 45086"/>
              <a:gd name="adj3" fmla="val 135960"/>
              <a:gd name="adj4" fmla="val 45272"/>
            </a:avLst>
          </a:prstGeom>
          <a:solidFill>
            <a:schemeClr val="accent3"/>
          </a:solidFill>
          <a:ln w="12700" cap="flat" cmpd="sng" algn="ctr">
            <a:solidFill>
              <a:schemeClr val="accent3"/>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500"/>
              </a:spcBef>
            </a:pPr>
            <a:r>
              <a:rPr lang="en-US" sz="800" dirty="0" smtClean="0">
                <a:solidFill>
                  <a:srgbClr val="FFFFFF"/>
                </a:solidFill>
              </a:rPr>
              <a:t>Dashed light gray line reflects up to 10% additional incentive</a:t>
            </a:r>
            <a:r>
              <a:rPr lang="en-US" sz="800" baseline="30000" dirty="0">
                <a:solidFill>
                  <a:srgbClr val="FFFFFF"/>
                </a:solidFill>
              </a:rPr>
              <a:t>2</a:t>
            </a:r>
            <a:r>
              <a:rPr lang="en-US" sz="800" baseline="30000" dirty="0" smtClean="0">
                <a:solidFill>
                  <a:srgbClr val="FFFFFF"/>
                </a:solidFill>
              </a:rPr>
              <a:t> </a:t>
            </a:r>
            <a:r>
              <a:rPr lang="en-US" sz="800" dirty="0" smtClean="0">
                <a:solidFill>
                  <a:srgbClr val="FFFFFF"/>
                </a:solidFill>
              </a:rPr>
              <a:t>for exceptional performers</a:t>
            </a:r>
            <a:endParaRPr lang="en-US" sz="800" baseline="30000" dirty="0">
              <a:solidFill>
                <a:srgbClr val="FFFFFF"/>
              </a:solidFill>
            </a:endParaRPr>
          </a:p>
        </p:txBody>
      </p:sp>
      <p:sp>
        <p:nvSpPr>
          <p:cNvPr id="47" name="TextBox 46"/>
          <p:cNvSpPr txBox="1"/>
          <p:nvPr/>
        </p:nvSpPr>
        <p:spPr bwMode="gray">
          <a:xfrm>
            <a:off x="649673" y="1375487"/>
            <a:ext cx="2065314" cy="276999"/>
          </a:xfrm>
          <a:prstGeom prst="rect">
            <a:avLst/>
          </a:prstGeom>
          <a:noFill/>
        </p:spPr>
        <p:txBody>
          <a:bodyPr wrap="square" lIns="0" tIns="0" rIns="0" bIns="0" rtlCol="0">
            <a:spAutoFit/>
          </a:bodyPr>
          <a:lstStyle/>
          <a:p>
            <a:r>
              <a:rPr lang="en-US" sz="900" dirty="0" smtClean="0">
                <a:solidFill>
                  <a:srgbClr val="333E48"/>
                </a:solidFill>
              </a:rPr>
              <a:t>ECs assigned score of 0–100 based on performance across three categories</a:t>
            </a:r>
            <a:endParaRPr lang="en-US" sz="900" dirty="0">
              <a:solidFill>
                <a:srgbClr val="333E48"/>
              </a:solidFill>
            </a:endParaRPr>
          </a:p>
        </p:txBody>
      </p:sp>
      <p:sp>
        <p:nvSpPr>
          <p:cNvPr id="55" name="TextBox 54"/>
          <p:cNvSpPr txBox="1"/>
          <p:nvPr/>
        </p:nvSpPr>
        <p:spPr bwMode="gray">
          <a:xfrm>
            <a:off x="649673" y="1775963"/>
            <a:ext cx="2065314" cy="415498"/>
          </a:xfrm>
          <a:prstGeom prst="rect">
            <a:avLst/>
          </a:prstGeom>
          <a:noFill/>
        </p:spPr>
        <p:txBody>
          <a:bodyPr wrap="square" lIns="0" tIns="0" rIns="0" bIns="0" rtlCol="0">
            <a:spAutoFit/>
          </a:bodyPr>
          <a:lstStyle/>
          <a:p>
            <a:r>
              <a:rPr lang="en-US" sz="900" dirty="0" smtClean="0">
                <a:solidFill>
                  <a:srgbClr val="333E48"/>
                </a:solidFill>
              </a:rPr>
              <a:t>Score compared to CMS-set </a:t>
            </a:r>
            <a:r>
              <a:rPr lang="en-US" sz="900" dirty="0" smtClean="0"/>
              <a:t>performance threshold (PT);</a:t>
            </a:r>
            <a:br>
              <a:rPr lang="en-US" sz="900" dirty="0" smtClean="0"/>
            </a:br>
            <a:r>
              <a:rPr lang="en-US" sz="900" dirty="0" smtClean="0"/>
              <a:t>non-reporting </a:t>
            </a:r>
            <a:r>
              <a:rPr lang="en-US" sz="900" dirty="0"/>
              <a:t>groups given lowest </a:t>
            </a:r>
            <a:r>
              <a:rPr lang="en-US" sz="900" dirty="0" smtClean="0"/>
              <a:t>score</a:t>
            </a:r>
            <a:endParaRPr lang="en-US" sz="900" dirty="0"/>
          </a:p>
        </p:txBody>
      </p:sp>
      <p:sp>
        <p:nvSpPr>
          <p:cNvPr id="56" name="TextBox 55"/>
          <p:cNvSpPr txBox="1"/>
          <p:nvPr/>
        </p:nvSpPr>
        <p:spPr bwMode="gray">
          <a:xfrm>
            <a:off x="649673" y="2318846"/>
            <a:ext cx="2006976" cy="415498"/>
          </a:xfrm>
          <a:prstGeom prst="rect">
            <a:avLst/>
          </a:prstGeom>
          <a:noFill/>
        </p:spPr>
        <p:txBody>
          <a:bodyPr wrap="square" lIns="0" tIns="0" rIns="0" bIns="0" rtlCol="0">
            <a:spAutoFit/>
          </a:bodyPr>
          <a:lstStyle/>
          <a:p>
            <a:r>
              <a:rPr lang="en-US" sz="900" dirty="0" smtClean="0">
                <a:solidFill>
                  <a:srgbClr val="333E48"/>
                </a:solidFill>
              </a:rPr>
              <a:t>A score above PT results in upward payment adjustment; a score below</a:t>
            </a:r>
            <a:br>
              <a:rPr lang="en-US" sz="900" dirty="0" smtClean="0">
                <a:solidFill>
                  <a:srgbClr val="333E48"/>
                </a:solidFill>
              </a:rPr>
            </a:br>
            <a:r>
              <a:rPr lang="en-US" sz="900" dirty="0" smtClean="0">
                <a:solidFill>
                  <a:srgbClr val="333E48"/>
                </a:solidFill>
              </a:rPr>
              <a:t>PT results in a downward adjustment</a:t>
            </a:r>
            <a:r>
              <a:rPr lang="en-US" sz="900" baseline="30000" dirty="0" smtClean="0">
                <a:solidFill>
                  <a:srgbClr val="333E48"/>
                </a:solidFill>
              </a:rPr>
              <a:t>1</a:t>
            </a:r>
            <a:endParaRPr lang="en-US" sz="900" baseline="30000" dirty="0">
              <a:solidFill>
                <a:srgbClr val="333E48"/>
              </a:solidFill>
            </a:endParaRPr>
          </a:p>
        </p:txBody>
      </p:sp>
      <p:sp>
        <p:nvSpPr>
          <p:cNvPr id="46" name="TextBox 45"/>
          <p:cNvSpPr txBox="1"/>
          <p:nvPr/>
        </p:nvSpPr>
        <p:spPr bwMode="gray">
          <a:xfrm>
            <a:off x="3376751" y="4259027"/>
            <a:ext cx="1529010" cy="276999"/>
          </a:xfrm>
          <a:prstGeom prst="rect">
            <a:avLst/>
          </a:prstGeom>
          <a:noFill/>
        </p:spPr>
        <p:txBody>
          <a:bodyPr wrap="square" lIns="0" tIns="0" rIns="0" bIns="0" rtlCol="0">
            <a:spAutoFit/>
          </a:bodyPr>
          <a:lstStyle/>
          <a:p>
            <a:pPr algn="ctr">
              <a:spcBef>
                <a:spcPts val="500"/>
              </a:spcBef>
            </a:pPr>
            <a:r>
              <a:rPr lang="en-US" sz="900" i="1" dirty="0" smtClean="0"/>
              <a:t>Payment </a:t>
            </a:r>
            <a:r>
              <a:rPr lang="en-US" sz="900" i="1" dirty="0" smtClean="0">
                <a:solidFill>
                  <a:srgbClr val="333E48"/>
                </a:solidFill>
              </a:rPr>
              <a:t>Year</a:t>
            </a:r>
            <a:r>
              <a:rPr lang="en-US" sz="900" i="1" dirty="0">
                <a:solidFill>
                  <a:srgbClr val="333E48"/>
                </a:solidFill>
              </a:rPr>
              <a:t/>
            </a:r>
            <a:br>
              <a:rPr lang="en-US" sz="900" i="1" dirty="0">
                <a:solidFill>
                  <a:srgbClr val="333E48"/>
                </a:solidFill>
              </a:rPr>
            </a:br>
            <a:r>
              <a:rPr lang="en-US" sz="900" i="1" dirty="0" smtClean="0">
                <a:solidFill>
                  <a:srgbClr val="333E48"/>
                </a:solidFill>
              </a:rPr>
              <a:t>(2018 Program Year)</a:t>
            </a:r>
          </a:p>
        </p:txBody>
      </p:sp>
      <p:sp>
        <p:nvSpPr>
          <p:cNvPr id="50" name="Line Callout 1 49"/>
          <p:cNvSpPr/>
          <p:nvPr/>
        </p:nvSpPr>
        <p:spPr bwMode="gray">
          <a:xfrm>
            <a:off x="5269875" y="3376777"/>
            <a:ext cx="984463" cy="461665"/>
          </a:xfrm>
          <a:prstGeom prst="borderCallout1">
            <a:avLst>
              <a:gd name="adj1" fmla="val 20367"/>
              <a:gd name="adj2" fmla="val 2313"/>
              <a:gd name="adj3" fmla="val 20157"/>
              <a:gd name="adj4" fmla="val -24280"/>
            </a:avLst>
          </a:prstGeom>
          <a:solidFill>
            <a:schemeClr val="accent3"/>
          </a:solidFill>
          <a:ln w="12700" cap="flat" cmpd="sng" algn="ctr">
            <a:solidFill>
              <a:schemeClr val="accent3"/>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500"/>
              </a:spcBef>
            </a:pPr>
            <a:r>
              <a:rPr lang="en-US" sz="800" dirty="0" smtClean="0">
                <a:solidFill>
                  <a:srgbClr val="FFFFFF"/>
                </a:solidFill>
              </a:rPr>
              <a:t>Non-reporting participants given lowest score</a:t>
            </a:r>
            <a:endParaRPr lang="en-US" sz="800" dirty="0">
              <a:solidFill>
                <a:srgbClr val="FFFFFF"/>
              </a:solidFill>
            </a:endParaRPr>
          </a:p>
        </p:txBody>
      </p:sp>
      <p:cxnSp>
        <p:nvCxnSpPr>
          <p:cNvPr id="4" name="Straight Arrow Connector 3"/>
          <p:cNvCxnSpPr/>
          <p:nvPr/>
        </p:nvCxnSpPr>
        <p:spPr bwMode="gray">
          <a:xfrm flipV="1">
            <a:off x="3680040" y="2362369"/>
            <a:ext cx="0" cy="318210"/>
          </a:xfrm>
          <a:prstGeom prst="straightConnector1">
            <a:avLst/>
          </a:prstGeom>
          <a:ln w="19050">
            <a:solidFill>
              <a:schemeClr val="accent1"/>
            </a:solidFill>
            <a:prstDash val="sysDash"/>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bwMode="gray">
          <a:xfrm>
            <a:off x="3747104" y="2495175"/>
            <a:ext cx="355360" cy="138499"/>
          </a:xfrm>
          <a:prstGeom prst="rect">
            <a:avLst/>
          </a:prstGeom>
          <a:noFill/>
        </p:spPr>
        <p:txBody>
          <a:bodyPr wrap="square" lIns="0" tIns="0" rIns="0" bIns="0" rtlCol="0">
            <a:spAutoFit/>
          </a:bodyPr>
          <a:lstStyle/>
          <a:p>
            <a:pPr>
              <a:spcBef>
                <a:spcPts val="500"/>
              </a:spcBef>
            </a:pPr>
            <a:r>
              <a:rPr lang="en-US" sz="900" b="1" dirty="0">
                <a:solidFill>
                  <a:srgbClr val="333E48"/>
                </a:solidFill>
              </a:rPr>
              <a:t>2</a:t>
            </a:r>
            <a:r>
              <a:rPr lang="en-US" sz="900" b="1" dirty="0" smtClean="0">
                <a:solidFill>
                  <a:srgbClr val="333E48"/>
                </a:solidFill>
              </a:rPr>
              <a:t>2%</a:t>
            </a:r>
          </a:p>
        </p:txBody>
      </p:sp>
      <p:cxnSp>
        <p:nvCxnSpPr>
          <p:cNvPr id="53" name="Straight Arrow Connector 52"/>
          <p:cNvCxnSpPr/>
          <p:nvPr/>
        </p:nvCxnSpPr>
        <p:spPr bwMode="gray">
          <a:xfrm flipV="1">
            <a:off x="4102464" y="2202494"/>
            <a:ext cx="0" cy="318210"/>
          </a:xfrm>
          <a:prstGeom prst="straightConnector1">
            <a:avLst/>
          </a:prstGeom>
          <a:ln w="19050">
            <a:solidFill>
              <a:schemeClr val="accent1"/>
            </a:solidFill>
            <a:prstDash val="sysDash"/>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bwMode="gray">
          <a:xfrm flipV="1">
            <a:off x="4516162" y="1980519"/>
            <a:ext cx="0" cy="318210"/>
          </a:xfrm>
          <a:prstGeom prst="straightConnector1">
            <a:avLst/>
          </a:prstGeom>
          <a:ln w="19050">
            <a:solidFill>
              <a:schemeClr val="accent1"/>
            </a:solidFill>
            <a:prstDash val="sysDash"/>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bwMode="gray">
          <a:xfrm flipV="1">
            <a:off x="4933005" y="1714306"/>
            <a:ext cx="0" cy="318210"/>
          </a:xfrm>
          <a:prstGeom prst="straightConnector1">
            <a:avLst/>
          </a:prstGeom>
          <a:ln w="19050">
            <a:solidFill>
              <a:schemeClr val="accent1"/>
            </a:solidFill>
            <a:prstDash val="sysDash"/>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bwMode="gray">
          <a:xfrm>
            <a:off x="4173249" y="2271455"/>
            <a:ext cx="355360" cy="138499"/>
          </a:xfrm>
          <a:prstGeom prst="rect">
            <a:avLst/>
          </a:prstGeom>
          <a:noFill/>
        </p:spPr>
        <p:txBody>
          <a:bodyPr wrap="square" lIns="0" tIns="0" rIns="0" bIns="0" rtlCol="0">
            <a:spAutoFit/>
          </a:bodyPr>
          <a:lstStyle/>
          <a:p>
            <a:pPr>
              <a:spcBef>
                <a:spcPts val="500"/>
              </a:spcBef>
            </a:pPr>
            <a:r>
              <a:rPr lang="en-US" sz="900" b="1" dirty="0" smtClean="0">
                <a:solidFill>
                  <a:srgbClr val="333E48"/>
                </a:solidFill>
              </a:rPr>
              <a:t>25%</a:t>
            </a:r>
          </a:p>
        </p:txBody>
      </p:sp>
      <p:sp>
        <p:nvSpPr>
          <p:cNvPr id="68" name="TextBox 67"/>
          <p:cNvSpPr txBox="1"/>
          <p:nvPr/>
        </p:nvSpPr>
        <p:spPr bwMode="gray">
          <a:xfrm>
            <a:off x="4555432" y="2115740"/>
            <a:ext cx="355360" cy="138499"/>
          </a:xfrm>
          <a:prstGeom prst="rect">
            <a:avLst/>
          </a:prstGeom>
          <a:noFill/>
        </p:spPr>
        <p:txBody>
          <a:bodyPr wrap="square" lIns="0" tIns="0" rIns="0" bIns="0" rtlCol="0">
            <a:spAutoFit/>
          </a:bodyPr>
          <a:lstStyle/>
          <a:p>
            <a:pPr>
              <a:spcBef>
                <a:spcPts val="500"/>
              </a:spcBef>
            </a:pPr>
            <a:r>
              <a:rPr lang="en-US" sz="900" b="1" dirty="0" smtClean="0">
                <a:solidFill>
                  <a:srgbClr val="333E48"/>
                </a:solidFill>
              </a:rPr>
              <a:t>31%</a:t>
            </a:r>
          </a:p>
        </p:txBody>
      </p:sp>
      <p:sp>
        <p:nvSpPr>
          <p:cNvPr id="69" name="TextBox 68"/>
          <p:cNvSpPr txBox="1"/>
          <p:nvPr/>
        </p:nvSpPr>
        <p:spPr bwMode="gray">
          <a:xfrm>
            <a:off x="5005532" y="1808356"/>
            <a:ext cx="355360" cy="138499"/>
          </a:xfrm>
          <a:prstGeom prst="rect">
            <a:avLst/>
          </a:prstGeom>
          <a:noFill/>
        </p:spPr>
        <p:txBody>
          <a:bodyPr wrap="square" lIns="0" tIns="0" rIns="0" bIns="0" rtlCol="0">
            <a:spAutoFit/>
          </a:bodyPr>
          <a:lstStyle/>
          <a:p>
            <a:pPr>
              <a:spcBef>
                <a:spcPts val="500"/>
              </a:spcBef>
            </a:pPr>
            <a:r>
              <a:rPr lang="en-US" sz="900" b="1" dirty="0" smtClean="0">
                <a:solidFill>
                  <a:srgbClr val="333E48"/>
                </a:solidFill>
              </a:rPr>
              <a:t>37%</a:t>
            </a:r>
          </a:p>
        </p:txBody>
      </p:sp>
      <p:cxnSp>
        <p:nvCxnSpPr>
          <p:cNvPr id="12" name="Straight Connector 11"/>
          <p:cNvCxnSpPr/>
          <p:nvPr/>
        </p:nvCxnSpPr>
        <p:spPr bwMode="gray">
          <a:xfrm flipV="1">
            <a:off x="3405167" y="1515012"/>
            <a:ext cx="0" cy="2237323"/>
          </a:xfrm>
          <a:prstGeom prst="line">
            <a:avLst/>
          </a:prstGeom>
          <a:ln w="9525">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bwMode="gray">
          <a:xfrm>
            <a:off x="3081577" y="1628139"/>
            <a:ext cx="355360" cy="138499"/>
          </a:xfrm>
          <a:prstGeom prst="rect">
            <a:avLst/>
          </a:prstGeom>
          <a:noFill/>
        </p:spPr>
        <p:txBody>
          <a:bodyPr wrap="square" lIns="0" tIns="0" rIns="0" bIns="0" rtlCol="0">
            <a:spAutoFit/>
          </a:bodyPr>
          <a:lstStyle/>
          <a:p>
            <a:pPr>
              <a:spcBef>
                <a:spcPts val="500"/>
              </a:spcBef>
            </a:pPr>
            <a:r>
              <a:rPr lang="en-US" sz="900" i="1" dirty="0" smtClean="0">
                <a:solidFill>
                  <a:srgbClr val="333E48"/>
                </a:solidFill>
              </a:rPr>
              <a:t>40%</a:t>
            </a:r>
          </a:p>
        </p:txBody>
      </p:sp>
      <p:sp>
        <p:nvSpPr>
          <p:cNvPr id="75" name="Isosceles Triangle 74"/>
          <p:cNvSpPr/>
          <p:nvPr/>
        </p:nvSpPr>
        <p:spPr bwMode="gray">
          <a:xfrm flipH="1">
            <a:off x="4033830" y="4045131"/>
            <a:ext cx="205334" cy="177012"/>
          </a:xfrm>
          <a:prstGeom prst="triangle">
            <a:avLst/>
          </a:prstGeom>
          <a:solidFill>
            <a:schemeClr val="accent6"/>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6" name="TextBox 75"/>
          <p:cNvSpPr txBox="1"/>
          <p:nvPr/>
        </p:nvSpPr>
        <p:spPr bwMode="gray">
          <a:xfrm>
            <a:off x="312295" y="2840020"/>
            <a:ext cx="2497271" cy="1510466"/>
          </a:xfrm>
          <a:prstGeom prst="rect">
            <a:avLst/>
          </a:prstGeom>
          <a:solidFill>
            <a:schemeClr val="accent1"/>
          </a:solidFill>
          <a:ln w="6350">
            <a:solidFill>
              <a:schemeClr val="bg1"/>
            </a:solidFill>
          </a:ln>
        </p:spPr>
        <p:txBody>
          <a:bodyPr wrap="square" lIns="182880" tIns="274320" rIns="182880" bIns="0" rtlCol="0">
            <a:noAutofit/>
          </a:bodyPr>
          <a:lstStyle/>
          <a:p>
            <a:r>
              <a:rPr lang="en-US" sz="1000" b="1" dirty="0"/>
              <a:t>QPP Year 2 PT Increases; </a:t>
            </a:r>
          </a:p>
          <a:p>
            <a:r>
              <a:rPr lang="en-US" sz="1000" b="1" dirty="0"/>
              <a:t>New Bonuses Points Available</a:t>
            </a:r>
          </a:p>
        </p:txBody>
      </p:sp>
      <p:sp>
        <p:nvSpPr>
          <p:cNvPr id="80" name="Text Placeholder 1"/>
          <p:cNvSpPr txBox="1">
            <a:spLocks/>
          </p:cNvSpPr>
          <p:nvPr/>
        </p:nvSpPr>
        <p:spPr bwMode="gray">
          <a:xfrm>
            <a:off x="312295" y="3391056"/>
            <a:ext cx="2518752" cy="848950"/>
          </a:xfrm>
          <a:prstGeom prst="rect">
            <a:avLst/>
          </a:prstGeom>
        </p:spPr>
        <p:txBody>
          <a:bodyPr vert="horz" wrap="square" lIns="182880" tIns="91440" rIns="18288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sz="900" dirty="0"/>
              <a:t>MIPS final score of 15 avoids a negative payment adjustment, and 70 earns the exceptional performance bonus</a:t>
            </a:r>
          </a:p>
          <a:p>
            <a:r>
              <a:rPr lang="en-US" sz="900" dirty="0"/>
              <a:t>New 2018 MIPS bonus points: small group and complex patient</a:t>
            </a:r>
          </a:p>
        </p:txBody>
      </p:sp>
      <p:grpSp>
        <p:nvGrpSpPr>
          <p:cNvPr id="65" name="Group 64"/>
          <p:cNvGrpSpPr/>
          <p:nvPr/>
        </p:nvGrpSpPr>
        <p:grpSpPr bwMode="gray">
          <a:xfrm>
            <a:off x="312295" y="2840020"/>
            <a:ext cx="319390" cy="224006"/>
            <a:chOff x="4321114" y="1376635"/>
            <a:chExt cx="319390" cy="224006"/>
          </a:xfrm>
        </p:grpSpPr>
        <p:sp>
          <p:nvSpPr>
            <p:cNvPr id="66" name="Freeform 65"/>
            <p:cNvSpPr/>
            <p:nvPr/>
          </p:nvSpPr>
          <p:spPr bwMode="gray">
            <a:xfrm flipH="1">
              <a:off x="4321114" y="1381968"/>
              <a:ext cx="319390" cy="218673"/>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679743 w 682433"/>
                <a:gd name="connsiteY3" fmla="*/ 248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cubicBezTo>
                    <a:pt x="681536" y="335798"/>
                    <a:pt x="680640" y="168023"/>
                    <a:pt x="679743" y="248"/>
                  </a:cubicBezTo>
                  <a:lnTo>
                    <a:pt x="0" y="0"/>
                  </a:lnTo>
                  <a:close/>
                </a:path>
              </a:pathLst>
            </a:custGeom>
            <a:solidFill>
              <a:schemeClr val="accent6"/>
            </a:solidFill>
            <a:ln w="63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67" name="TextBox 66"/>
            <p:cNvSpPr txBox="1"/>
            <p:nvPr/>
          </p:nvSpPr>
          <p:spPr bwMode="gray">
            <a:xfrm flipH="1">
              <a:off x="4371516" y="1376635"/>
              <a:ext cx="85906" cy="164633"/>
            </a:xfrm>
            <a:prstGeom prst="rect">
              <a:avLst/>
            </a:prstGeom>
            <a:noFill/>
          </p:spPr>
          <p:txBody>
            <a:bodyPr wrap="square" lIns="0" tIns="0" rIns="0" bIns="0" rtlCol="0">
              <a:noAutofit/>
            </a:bodyPr>
            <a:lstStyle/>
            <a:p>
              <a:pPr algn="ctr"/>
              <a:r>
                <a:rPr lang="en-US" sz="2200" b="1" baseline="-1000" dirty="0" smtClean="0">
                  <a:solidFill>
                    <a:schemeClr val="bg1"/>
                  </a:solidFill>
                  <a:latin typeface="+mj-lt"/>
                </a:rPr>
                <a:t>!</a:t>
              </a:r>
            </a:p>
          </p:txBody>
        </p:sp>
      </p:grpSp>
      <p:cxnSp>
        <p:nvCxnSpPr>
          <p:cNvPr id="85" name="Straight Arrow Connector 84"/>
          <p:cNvCxnSpPr/>
          <p:nvPr/>
        </p:nvCxnSpPr>
        <p:spPr bwMode="gray">
          <a:xfrm>
            <a:off x="3683330" y="3254143"/>
            <a:ext cx="0" cy="245268"/>
          </a:xfrm>
          <a:prstGeom prst="straightConnector1">
            <a:avLst/>
          </a:prstGeom>
          <a:ln w="31750">
            <a:solidFill>
              <a:schemeClr val="accent6"/>
            </a:solidFill>
            <a:prstDash val="solid"/>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bwMode="gray">
          <a:xfrm>
            <a:off x="4093166" y="3254143"/>
            <a:ext cx="0" cy="319087"/>
          </a:xfrm>
          <a:prstGeom prst="straightConnector1">
            <a:avLst/>
          </a:prstGeom>
          <a:ln w="31750">
            <a:solidFill>
              <a:schemeClr val="accent6"/>
            </a:solidFill>
            <a:prstDash val="solid"/>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bwMode="gray">
          <a:xfrm>
            <a:off x="4516162" y="3254143"/>
            <a:ext cx="0" cy="423862"/>
          </a:xfrm>
          <a:prstGeom prst="straightConnector1">
            <a:avLst/>
          </a:prstGeom>
          <a:ln w="31750">
            <a:solidFill>
              <a:schemeClr val="accent6"/>
            </a:solidFill>
            <a:prstDash val="solid"/>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bwMode="gray">
          <a:xfrm>
            <a:off x="4941681" y="3254143"/>
            <a:ext cx="0" cy="498192"/>
          </a:xfrm>
          <a:prstGeom prst="straightConnector1">
            <a:avLst/>
          </a:prstGeom>
          <a:ln w="31750">
            <a:solidFill>
              <a:schemeClr val="accent6"/>
            </a:solidFill>
            <a:prstDash val="solid"/>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44233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675" y="317903"/>
            <a:ext cx="5760720" cy="276999"/>
          </a:xfrm>
        </p:spPr>
        <p:txBody>
          <a:bodyPr/>
          <a:lstStyle/>
          <a:p>
            <a:r>
              <a:rPr lang="en-US" dirty="0" smtClean="0"/>
              <a:t>Ease of Avoiding Penalties May Mean Light Bonuses</a:t>
            </a:r>
            <a:endParaRPr lang="en-US" dirty="0"/>
          </a:p>
        </p:txBody>
      </p:sp>
      <p:sp>
        <p:nvSpPr>
          <p:cNvPr id="44" name="Text Placeholder 2"/>
          <p:cNvSpPr>
            <a:spLocks noGrp="1"/>
          </p:cNvSpPr>
          <p:nvPr>
            <p:ph type="body" sz="quarter" idx="25"/>
          </p:nvPr>
        </p:nvSpPr>
        <p:spPr/>
        <p:txBody>
          <a:bodyPr/>
          <a:lstStyle/>
          <a:p>
            <a:r>
              <a:rPr lang="en-US" dirty="0" smtClean="0"/>
              <a:t>The Bar Rises Gradually From 2019-2021</a:t>
            </a:r>
            <a:endParaRPr lang="en-US" dirty="0"/>
          </a:p>
        </p:txBody>
      </p:sp>
      <p:sp>
        <p:nvSpPr>
          <p:cNvPr id="26" name="Text Placeholder 4"/>
          <p:cNvSpPr>
            <a:spLocks noGrp="1"/>
          </p:cNvSpPr>
          <p:nvPr>
            <p:ph type="body" sz="quarter" idx="27"/>
          </p:nvPr>
        </p:nvSpPr>
        <p:spPr>
          <a:xfrm>
            <a:off x="4865914" y="4695956"/>
            <a:ext cx="1534886" cy="104644"/>
          </a:xfrm>
        </p:spPr>
        <p:txBody>
          <a:bodyPr/>
          <a:lstStyle/>
          <a:p>
            <a:r>
              <a:rPr lang="en-US" dirty="0" smtClean="0"/>
              <a:t>Source: CMS; Advisory Board research and analysis. </a:t>
            </a:r>
            <a:endParaRPr lang="en-US" dirty="0"/>
          </a:p>
        </p:txBody>
      </p:sp>
      <p:sp>
        <p:nvSpPr>
          <p:cNvPr id="50" name="Text Placeholder 5"/>
          <p:cNvSpPr>
            <a:spLocks noGrp="1"/>
          </p:cNvSpPr>
          <p:nvPr>
            <p:ph type="body" sz="quarter" idx="28"/>
          </p:nvPr>
        </p:nvSpPr>
        <p:spPr>
          <a:xfrm>
            <a:off x="-1" y="4390123"/>
            <a:ext cx="1990531" cy="230832"/>
          </a:xfrm>
        </p:spPr>
        <p:txBody>
          <a:bodyPr/>
          <a:lstStyle/>
          <a:p>
            <a:endParaRPr lang="en-US" dirty="0" smtClean="0"/>
          </a:p>
          <a:p>
            <a:r>
              <a:rPr lang="en-US" dirty="0" smtClean="0"/>
              <a:t>CMS estimate assumes at least 90% of ECs within each practice size category would participate in quality data submission.</a:t>
            </a:r>
            <a:endParaRPr lang="en-US" dirty="0"/>
          </a:p>
        </p:txBody>
      </p:sp>
      <p:graphicFrame>
        <p:nvGraphicFramePr>
          <p:cNvPr id="7" name="Chart 6"/>
          <p:cNvGraphicFramePr/>
          <p:nvPr>
            <p:extLst/>
          </p:nvPr>
        </p:nvGraphicFramePr>
        <p:xfrm>
          <a:off x="494999" y="1568701"/>
          <a:ext cx="3074152" cy="192772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bwMode="gray">
          <a:xfrm>
            <a:off x="328251" y="1073518"/>
            <a:ext cx="3338625" cy="169277"/>
          </a:xfrm>
          <a:prstGeom prst="rect">
            <a:avLst/>
          </a:prstGeom>
          <a:noFill/>
        </p:spPr>
        <p:txBody>
          <a:bodyPr wrap="square" lIns="0" tIns="0" rIns="0" bIns="0" rtlCol="0">
            <a:spAutoFit/>
          </a:bodyPr>
          <a:lstStyle/>
          <a:p>
            <a:r>
              <a:rPr lang="en-US" sz="1100" b="1" dirty="0" smtClean="0"/>
              <a:t>Hypothetical 2020 MIPS Payment Adjustments </a:t>
            </a:r>
          </a:p>
        </p:txBody>
      </p:sp>
      <p:sp>
        <p:nvSpPr>
          <p:cNvPr id="12" name="TextBox 11"/>
          <p:cNvSpPr txBox="1"/>
          <p:nvPr/>
        </p:nvSpPr>
        <p:spPr bwMode="gray">
          <a:xfrm>
            <a:off x="328251" y="1281377"/>
            <a:ext cx="3877332" cy="153888"/>
          </a:xfrm>
          <a:prstGeom prst="rect">
            <a:avLst/>
          </a:prstGeom>
          <a:noFill/>
        </p:spPr>
        <p:txBody>
          <a:bodyPr wrap="square" lIns="0" tIns="0" rIns="0" bIns="0" rtlCol="0">
            <a:spAutoFit/>
          </a:bodyPr>
          <a:lstStyle/>
          <a:p>
            <a:r>
              <a:rPr lang="en-US" sz="1000" i="1" dirty="0" smtClean="0"/>
              <a:t>Based on CMS Example of 2018 Provider Score Distribution</a:t>
            </a:r>
            <a:endParaRPr lang="en-US" sz="1000" i="1" dirty="0"/>
          </a:p>
        </p:txBody>
      </p:sp>
      <p:cxnSp>
        <p:nvCxnSpPr>
          <p:cNvPr id="14" name="Straight Connector 13"/>
          <p:cNvCxnSpPr/>
          <p:nvPr/>
        </p:nvCxnSpPr>
        <p:spPr bwMode="gray">
          <a:xfrm flipV="1">
            <a:off x="1248167" y="1614218"/>
            <a:ext cx="0" cy="1828800"/>
          </a:xfrm>
          <a:prstGeom prst="line">
            <a:avLst/>
          </a:prstGeom>
          <a:solidFill>
            <a:schemeClr val="accent1"/>
          </a:solidFill>
          <a:ln w="12700" cap="flat" cmpd="sng" algn="ctr">
            <a:solidFill>
              <a:schemeClr val="accent3"/>
            </a:solidFill>
            <a:prstDash val="dash"/>
            <a:miter lim="800000"/>
            <a:headEnd type="none" w="med" len="med"/>
            <a:tailEnd type="none"/>
          </a:ln>
          <a:effectLst/>
        </p:spPr>
      </p:cxnSp>
      <p:cxnSp>
        <p:nvCxnSpPr>
          <p:cNvPr id="16" name="Straight Connector 15"/>
          <p:cNvCxnSpPr/>
          <p:nvPr/>
        </p:nvCxnSpPr>
        <p:spPr bwMode="gray">
          <a:xfrm flipV="1">
            <a:off x="2746987" y="1614218"/>
            <a:ext cx="0" cy="1828800"/>
          </a:xfrm>
          <a:prstGeom prst="line">
            <a:avLst/>
          </a:prstGeom>
          <a:solidFill>
            <a:schemeClr val="accent1"/>
          </a:solidFill>
          <a:ln w="12700" cap="flat" cmpd="sng" algn="ctr">
            <a:solidFill>
              <a:schemeClr val="accent3"/>
            </a:solidFill>
            <a:prstDash val="dash"/>
            <a:miter lim="800000"/>
            <a:headEnd type="none" w="med" len="med"/>
            <a:tailEnd type="none"/>
          </a:ln>
          <a:effectLst/>
        </p:spPr>
      </p:cxnSp>
      <p:cxnSp>
        <p:nvCxnSpPr>
          <p:cNvPr id="17" name="Straight Connector 16"/>
          <p:cNvCxnSpPr/>
          <p:nvPr/>
        </p:nvCxnSpPr>
        <p:spPr bwMode="gray">
          <a:xfrm flipV="1">
            <a:off x="3551615" y="1606663"/>
            <a:ext cx="0" cy="1828800"/>
          </a:xfrm>
          <a:prstGeom prst="line">
            <a:avLst/>
          </a:prstGeom>
          <a:solidFill>
            <a:schemeClr val="accent1"/>
          </a:solidFill>
          <a:ln w="12700" cap="flat" cmpd="sng" algn="ctr">
            <a:solidFill>
              <a:schemeClr val="accent3"/>
            </a:solidFill>
            <a:prstDash val="dash"/>
            <a:miter lim="800000"/>
            <a:headEnd type="none" w="med" len="med"/>
            <a:tailEnd type="none"/>
          </a:ln>
          <a:effectLst/>
        </p:spPr>
      </p:cxnSp>
      <p:sp>
        <p:nvSpPr>
          <p:cNvPr id="18" name="TextBox 17"/>
          <p:cNvSpPr txBox="1"/>
          <p:nvPr/>
        </p:nvSpPr>
        <p:spPr bwMode="gray">
          <a:xfrm>
            <a:off x="1193985" y="3442307"/>
            <a:ext cx="128240" cy="138499"/>
          </a:xfrm>
          <a:prstGeom prst="rect">
            <a:avLst/>
          </a:prstGeom>
          <a:noFill/>
        </p:spPr>
        <p:txBody>
          <a:bodyPr wrap="none" lIns="0" tIns="0" rIns="0" bIns="0" rtlCol="0">
            <a:spAutoFit/>
          </a:bodyPr>
          <a:lstStyle/>
          <a:p>
            <a:pPr>
              <a:spcBef>
                <a:spcPts val="500"/>
              </a:spcBef>
            </a:pPr>
            <a:r>
              <a:rPr lang="en-US" sz="900" i="1" dirty="0" smtClean="0"/>
              <a:t>15</a:t>
            </a:r>
          </a:p>
        </p:txBody>
      </p:sp>
      <p:sp>
        <p:nvSpPr>
          <p:cNvPr id="19" name="TextBox 18"/>
          <p:cNvSpPr txBox="1"/>
          <p:nvPr/>
        </p:nvSpPr>
        <p:spPr bwMode="gray">
          <a:xfrm>
            <a:off x="2682867" y="3425165"/>
            <a:ext cx="128240" cy="138499"/>
          </a:xfrm>
          <a:prstGeom prst="rect">
            <a:avLst/>
          </a:prstGeom>
          <a:noFill/>
        </p:spPr>
        <p:txBody>
          <a:bodyPr wrap="none" lIns="0" tIns="0" rIns="0" bIns="0" rtlCol="0">
            <a:spAutoFit/>
          </a:bodyPr>
          <a:lstStyle/>
          <a:p>
            <a:pPr>
              <a:spcBef>
                <a:spcPts val="500"/>
              </a:spcBef>
            </a:pPr>
            <a:r>
              <a:rPr lang="en-US" sz="900" i="1" dirty="0" smtClean="0"/>
              <a:t>70</a:t>
            </a:r>
          </a:p>
        </p:txBody>
      </p:sp>
      <p:sp>
        <p:nvSpPr>
          <p:cNvPr id="20" name="TextBox 19"/>
          <p:cNvSpPr txBox="1"/>
          <p:nvPr/>
        </p:nvSpPr>
        <p:spPr bwMode="gray">
          <a:xfrm>
            <a:off x="3622597" y="1958723"/>
            <a:ext cx="327013" cy="138499"/>
          </a:xfrm>
          <a:prstGeom prst="rect">
            <a:avLst/>
          </a:prstGeom>
          <a:noFill/>
        </p:spPr>
        <p:txBody>
          <a:bodyPr wrap="none" lIns="0" tIns="0" rIns="0" bIns="0" rtlCol="0">
            <a:spAutoFit/>
          </a:bodyPr>
          <a:lstStyle/>
          <a:p>
            <a:pPr algn="ctr">
              <a:spcBef>
                <a:spcPts val="500"/>
              </a:spcBef>
            </a:pPr>
            <a:r>
              <a:rPr lang="en-US" sz="900" dirty="0" smtClean="0"/>
              <a:t>2.05%</a:t>
            </a:r>
          </a:p>
        </p:txBody>
      </p:sp>
      <p:sp>
        <p:nvSpPr>
          <p:cNvPr id="21" name="TextBox 20"/>
          <p:cNvSpPr txBox="1"/>
          <p:nvPr/>
        </p:nvSpPr>
        <p:spPr bwMode="gray">
          <a:xfrm>
            <a:off x="785085" y="3442307"/>
            <a:ext cx="64120" cy="138499"/>
          </a:xfrm>
          <a:prstGeom prst="rect">
            <a:avLst/>
          </a:prstGeom>
          <a:noFill/>
        </p:spPr>
        <p:txBody>
          <a:bodyPr wrap="none" lIns="0" tIns="0" rIns="0" bIns="0" rtlCol="0">
            <a:spAutoFit/>
          </a:bodyPr>
          <a:lstStyle/>
          <a:p>
            <a:pPr>
              <a:spcBef>
                <a:spcPts val="500"/>
              </a:spcBef>
            </a:pPr>
            <a:r>
              <a:rPr lang="en-US" sz="900" i="1" dirty="0"/>
              <a:t>0</a:t>
            </a:r>
            <a:endParaRPr lang="en-US" sz="900" i="1" dirty="0" smtClean="0"/>
          </a:p>
        </p:txBody>
      </p:sp>
      <p:sp>
        <p:nvSpPr>
          <p:cNvPr id="24" name="TextBox 23"/>
          <p:cNvSpPr txBox="1"/>
          <p:nvPr/>
        </p:nvSpPr>
        <p:spPr bwMode="gray">
          <a:xfrm rot="16200000">
            <a:off x="-582751" y="2486071"/>
            <a:ext cx="1882204" cy="138499"/>
          </a:xfrm>
          <a:prstGeom prst="rect">
            <a:avLst/>
          </a:prstGeom>
          <a:noFill/>
        </p:spPr>
        <p:txBody>
          <a:bodyPr wrap="square" lIns="0" tIns="0" rIns="0" bIns="0" rtlCol="0">
            <a:spAutoFit/>
          </a:bodyPr>
          <a:lstStyle/>
          <a:p>
            <a:pPr algn="ctr"/>
            <a:r>
              <a:rPr lang="en-US" sz="900" dirty="0" smtClean="0"/>
              <a:t>2020 MIPS Payment Adjustment</a:t>
            </a:r>
          </a:p>
        </p:txBody>
      </p:sp>
      <p:sp>
        <p:nvSpPr>
          <p:cNvPr id="25" name="TextBox 24"/>
          <p:cNvSpPr txBox="1"/>
          <p:nvPr/>
        </p:nvSpPr>
        <p:spPr bwMode="gray">
          <a:xfrm>
            <a:off x="1096959" y="3508861"/>
            <a:ext cx="2024449" cy="276999"/>
          </a:xfrm>
          <a:prstGeom prst="rect">
            <a:avLst/>
          </a:prstGeom>
          <a:noFill/>
        </p:spPr>
        <p:txBody>
          <a:bodyPr wrap="square" lIns="0" tIns="0" rIns="0" bIns="0" rtlCol="0">
            <a:spAutoFit/>
          </a:bodyPr>
          <a:lstStyle/>
          <a:p>
            <a:pPr algn="ctr"/>
            <a:r>
              <a:rPr lang="en-US" sz="900" dirty="0" smtClean="0"/>
              <a:t>2018 MIPS </a:t>
            </a:r>
            <a:br>
              <a:rPr lang="en-US" sz="900" dirty="0" smtClean="0"/>
            </a:br>
            <a:r>
              <a:rPr lang="en-US" sz="900" dirty="0" smtClean="0"/>
              <a:t>Performance Score</a:t>
            </a:r>
          </a:p>
        </p:txBody>
      </p:sp>
      <p:sp>
        <p:nvSpPr>
          <p:cNvPr id="27" name="Line Callout 1 26"/>
          <p:cNvSpPr/>
          <p:nvPr/>
        </p:nvSpPr>
        <p:spPr bwMode="gray">
          <a:xfrm>
            <a:off x="541640" y="3915589"/>
            <a:ext cx="1288165" cy="338554"/>
          </a:xfrm>
          <a:prstGeom prst="borderCallout1">
            <a:avLst>
              <a:gd name="adj1" fmla="val 5609"/>
              <a:gd name="adj2" fmla="val 56219"/>
              <a:gd name="adj3" fmla="val -62384"/>
              <a:gd name="adj4" fmla="val 56288"/>
            </a:avLst>
          </a:prstGeom>
          <a:solidFill>
            <a:schemeClr val="accent3"/>
          </a:solidFill>
          <a:ln w="12700" cap="flat" cmpd="sng" algn="ctr">
            <a:solidFill>
              <a:schemeClr val="accent3"/>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300"/>
              </a:spcBef>
            </a:pPr>
            <a:r>
              <a:rPr lang="en-US" sz="800" dirty="0" smtClean="0">
                <a:solidFill>
                  <a:schemeClr val="bg1"/>
                </a:solidFill>
              </a:rPr>
              <a:t>Performance Threshold met to avoid penalty</a:t>
            </a:r>
            <a:endParaRPr lang="en-US" sz="800" dirty="0">
              <a:solidFill>
                <a:schemeClr val="bg1"/>
              </a:solidFill>
            </a:endParaRPr>
          </a:p>
        </p:txBody>
      </p:sp>
      <p:sp>
        <p:nvSpPr>
          <p:cNvPr id="28" name="Line Callout 1 27"/>
          <p:cNvSpPr/>
          <p:nvPr/>
        </p:nvSpPr>
        <p:spPr bwMode="gray">
          <a:xfrm>
            <a:off x="2255731" y="3915589"/>
            <a:ext cx="1536754" cy="461665"/>
          </a:xfrm>
          <a:prstGeom prst="borderCallout1">
            <a:avLst>
              <a:gd name="adj1" fmla="val 3299"/>
              <a:gd name="adj2" fmla="val 31733"/>
              <a:gd name="adj3" fmla="val -64924"/>
              <a:gd name="adj4" fmla="val 31655"/>
            </a:avLst>
          </a:prstGeom>
          <a:solidFill>
            <a:schemeClr val="accent3"/>
          </a:solidFill>
          <a:ln w="12700" cap="flat" cmpd="sng" algn="ctr">
            <a:solidFill>
              <a:schemeClr val="accent3"/>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300"/>
              </a:spcBef>
            </a:pPr>
            <a:r>
              <a:rPr lang="en-US" sz="800" dirty="0" smtClean="0">
                <a:solidFill>
                  <a:schemeClr val="bg1"/>
                </a:solidFill>
              </a:rPr>
              <a:t>Additional Adjustment Threshold met by full reporting, strong performance</a:t>
            </a:r>
            <a:endParaRPr lang="en-US" sz="800" dirty="0">
              <a:solidFill>
                <a:schemeClr val="bg1"/>
              </a:solidFill>
            </a:endParaRPr>
          </a:p>
        </p:txBody>
      </p:sp>
      <p:cxnSp>
        <p:nvCxnSpPr>
          <p:cNvPr id="30" name="Straight Connector 29"/>
          <p:cNvCxnSpPr/>
          <p:nvPr/>
        </p:nvCxnSpPr>
        <p:spPr bwMode="gray">
          <a:xfrm flipV="1">
            <a:off x="2709667" y="2335760"/>
            <a:ext cx="841948" cy="44309"/>
          </a:xfrm>
          <a:prstGeom prst="line">
            <a:avLst/>
          </a:prstGeom>
          <a:ln w="12700">
            <a:solidFill>
              <a:schemeClr val="accent3"/>
            </a:solidFill>
            <a:prstDash val="dash"/>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31" name="Line Callout 1 30"/>
          <p:cNvSpPr/>
          <p:nvPr/>
        </p:nvSpPr>
        <p:spPr bwMode="gray">
          <a:xfrm>
            <a:off x="3621517" y="2362869"/>
            <a:ext cx="752261" cy="707886"/>
          </a:xfrm>
          <a:prstGeom prst="borderCallout1">
            <a:avLst>
              <a:gd name="adj1" fmla="val 7831"/>
              <a:gd name="adj2" fmla="val 19924"/>
              <a:gd name="adj3" fmla="val -25171"/>
              <a:gd name="adj4" fmla="val 19481"/>
            </a:avLst>
          </a:prstGeom>
          <a:solidFill>
            <a:schemeClr val="accent3"/>
          </a:solidFill>
          <a:ln w="12700" cap="flat" cmpd="sng" algn="ctr">
            <a:solidFill>
              <a:schemeClr val="accent3"/>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300"/>
              </a:spcBef>
            </a:pPr>
            <a:r>
              <a:rPr lang="en-US" sz="800" dirty="0" smtClean="0">
                <a:solidFill>
                  <a:schemeClr val="bg1"/>
                </a:solidFill>
              </a:rPr>
              <a:t>Positive adjustment scaled down for budget neutrality</a:t>
            </a:r>
            <a:endParaRPr lang="en-US" sz="800" dirty="0">
              <a:solidFill>
                <a:schemeClr val="bg1"/>
              </a:solidFill>
            </a:endParaRPr>
          </a:p>
        </p:txBody>
      </p:sp>
      <p:sp>
        <p:nvSpPr>
          <p:cNvPr id="43" name="TextBox 42"/>
          <p:cNvSpPr txBox="1"/>
          <p:nvPr/>
        </p:nvSpPr>
        <p:spPr bwMode="gray">
          <a:xfrm>
            <a:off x="3427390" y="3417610"/>
            <a:ext cx="192360" cy="138499"/>
          </a:xfrm>
          <a:prstGeom prst="rect">
            <a:avLst/>
          </a:prstGeom>
          <a:noFill/>
        </p:spPr>
        <p:txBody>
          <a:bodyPr wrap="none" lIns="0" tIns="0" rIns="0" bIns="0" rtlCol="0">
            <a:spAutoFit/>
          </a:bodyPr>
          <a:lstStyle/>
          <a:p>
            <a:pPr>
              <a:spcBef>
                <a:spcPts val="500"/>
              </a:spcBef>
            </a:pPr>
            <a:r>
              <a:rPr lang="en-US" sz="900" i="1" dirty="0" smtClean="0"/>
              <a:t>100</a:t>
            </a:r>
          </a:p>
        </p:txBody>
      </p:sp>
      <p:sp>
        <p:nvSpPr>
          <p:cNvPr id="35" name="TextBox 34"/>
          <p:cNvSpPr txBox="1"/>
          <p:nvPr/>
        </p:nvSpPr>
        <p:spPr bwMode="gray">
          <a:xfrm>
            <a:off x="4662125" y="1117450"/>
            <a:ext cx="1238574" cy="276999"/>
          </a:xfrm>
          <a:prstGeom prst="rect">
            <a:avLst/>
          </a:prstGeom>
          <a:noFill/>
        </p:spPr>
        <p:txBody>
          <a:bodyPr wrap="square" lIns="0" tIns="0" rIns="0" bIns="0" rtlCol="0">
            <a:spAutoFit/>
          </a:bodyPr>
          <a:lstStyle/>
          <a:p>
            <a:r>
              <a:rPr lang="en-US" sz="1800" dirty="0" smtClean="0">
                <a:solidFill>
                  <a:schemeClr val="accent6"/>
                </a:solidFill>
              </a:rPr>
              <a:t>604K</a:t>
            </a:r>
          </a:p>
        </p:txBody>
      </p:sp>
      <p:sp>
        <p:nvSpPr>
          <p:cNvPr id="36" name="TextBox 35"/>
          <p:cNvSpPr txBox="1"/>
          <p:nvPr/>
        </p:nvSpPr>
        <p:spPr bwMode="gray">
          <a:xfrm>
            <a:off x="4662125" y="3843171"/>
            <a:ext cx="1346781" cy="615553"/>
          </a:xfrm>
          <a:prstGeom prst="rect">
            <a:avLst/>
          </a:prstGeom>
          <a:noFill/>
        </p:spPr>
        <p:txBody>
          <a:bodyPr wrap="square" lIns="0" tIns="0" rIns="0" bIns="0" rtlCol="0">
            <a:spAutoFit/>
          </a:bodyPr>
          <a:lstStyle/>
          <a:p>
            <a:pPr>
              <a:spcBef>
                <a:spcPts val="500"/>
              </a:spcBef>
            </a:pPr>
            <a:r>
              <a:rPr lang="en-US" sz="1000" dirty="0" smtClean="0"/>
              <a:t>Additional funds to be distributed to ECs above Additional Adjustment Threshold</a:t>
            </a:r>
            <a:endParaRPr lang="en-US" sz="1000" dirty="0"/>
          </a:p>
        </p:txBody>
      </p:sp>
      <p:sp>
        <p:nvSpPr>
          <p:cNvPr id="37" name="TextBox 36"/>
          <p:cNvSpPr txBox="1"/>
          <p:nvPr/>
        </p:nvSpPr>
        <p:spPr bwMode="gray">
          <a:xfrm>
            <a:off x="4662126" y="3563555"/>
            <a:ext cx="1238574" cy="276999"/>
          </a:xfrm>
          <a:prstGeom prst="rect">
            <a:avLst/>
          </a:prstGeom>
          <a:noFill/>
        </p:spPr>
        <p:txBody>
          <a:bodyPr wrap="square" lIns="0" tIns="0" rIns="0" bIns="0" rtlCol="0">
            <a:spAutoFit/>
          </a:bodyPr>
          <a:lstStyle/>
          <a:p>
            <a:r>
              <a:rPr lang="en-US" sz="1800" dirty="0" smtClean="0">
                <a:solidFill>
                  <a:schemeClr val="accent6"/>
                </a:solidFill>
              </a:rPr>
              <a:t>$500M</a:t>
            </a:r>
          </a:p>
        </p:txBody>
      </p:sp>
      <p:sp>
        <p:nvSpPr>
          <p:cNvPr id="38" name="TextBox 37"/>
          <p:cNvSpPr txBox="1"/>
          <p:nvPr/>
        </p:nvSpPr>
        <p:spPr bwMode="gray">
          <a:xfrm>
            <a:off x="4662126" y="2169553"/>
            <a:ext cx="1531078" cy="307777"/>
          </a:xfrm>
          <a:prstGeom prst="rect">
            <a:avLst/>
          </a:prstGeom>
          <a:noFill/>
        </p:spPr>
        <p:txBody>
          <a:bodyPr wrap="square" lIns="0" tIns="0" rIns="0" bIns="0" rtlCol="0">
            <a:spAutoFit/>
          </a:bodyPr>
          <a:lstStyle/>
          <a:p>
            <a:pPr>
              <a:spcBef>
                <a:spcPts val="500"/>
              </a:spcBef>
            </a:pPr>
            <a:r>
              <a:rPr lang="en-US" sz="1000" dirty="0" smtClean="0"/>
              <a:t>Estimated</a:t>
            </a:r>
            <a:r>
              <a:rPr lang="en-US" sz="1000" baseline="30000" dirty="0" smtClean="0"/>
              <a:t>1</a:t>
            </a:r>
            <a:r>
              <a:rPr lang="en-US" sz="1000" dirty="0" smtClean="0"/>
              <a:t> percentage of </a:t>
            </a:r>
            <a:r>
              <a:rPr lang="en-US" sz="1000" dirty="0"/>
              <a:t>MIPS ECs </a:t>
            </a:r>
            <a:r>
              <a:rPr lang="en-US" sz="1000" dirty="0" smtClean="0"/>
              <a:t>with penalties</a:t>
            </a:r>
            <a:endParaRPr lang="en-US" sz="1000" dirty="0"/>
          </a:p>
        </p:txBody>
      </p:sp>
      <p:sp>
        <p:nvSpPr>
          <p:cNvPr id="39" name="TextBox 38"/>
          <p:cNvSpPr txBox="1"/>
          <p:nvPr/>
        </p:nvSpPr>
        <p:spPr bwMode="gray">
          <a:xfrm>
            <a:off x="4662126" y="1889937"/>
            <a:ext cx="1238574" cy="276999"/>
          </a:xfrm>
          <a:prstGeom prst="rect">
            <a:avLst/>
          </a:prstGeom>
          <a:noFill/>
        </p:spPr>
        <p:txBody>
          <a:bodyPr wrap="square" lIns="0" tIns="0" rIns="0" bIns="0" rtlCol="0">
            <a:spAutoFit/>
          </a:bodyPr>
          <a:lstStyle/>
          <a:p>
            <a:r>
              <a:rPr lang="en-US" sz="1800" dirty="0" smtClean="0">
                <a:solidFill>
                  <a:schemeClr val="accent6"/>
                </a:solidFill>
              </a:rPr>
              <a:t>2.9%</a:t>
            </a:r>
            <a:endParaRPr lang="en-US" sz="1800" baseline="30000" dirty="0">
              <a:solidFill>
                <a:schemeClr val="accent6"/>
              </a:solidFill>
            </a:endParaRPr>
          </a:p>
        </p:txBody>
      </p:sp>
      <p:sp>
        <p:nvSpPr>
          <p:cNvPr id="41" name="TextBox 40"/>
          <p:cNvSpPr txBox="1"/>
          <p:nvPr/>
        </p:nvSpPr>
        <p:spPr bwMode="gray">
          <a:xfrm>
            <a:off x="4662125" y="1397066"/>
            <a:ext cx="1407756" cy="307777"/>
          </a:xfrm>
          <a:prstGeom prst="rect">
            <a:avLst/>
          </a:prstGeom>
          <a:noFill/>
        </p:spPr>
        <p:txBody>
          <a:bodyPr wrap="square" lIns="0" tIns="0" rIns="0" bIns="0" rtlCol="0">
            <a:spAutoFit/>
          </a:bodyPr>
          <a:lstStyle/>
          <a:p>
            <a:pPr>
              <a:spcBef>
                <a:spcPts val="500"/>
              </a:spcBef>
            </a:pPr>
            <a:r>
              <a:rPr lang="en-US" sz="1000" dirty="0"/>
              <a:t>Estimated number of </a:t>
            </a:r>
            <a:r>
              <a:rPr lang="en-US" sz="1000" dirty="0" smtClean="0"/>
              <a:t>MIPS eligible clinicians</a:t>
            </a:r>
            <a:endParaRPr lang="en-US" sz="1000" dirty="0"/>
          </a:p>
        </p:txBody>
      </p:sp>
      <p:sp>
        <p:nvSpPr>
          <p:cNvPr id="42" name="TextBox 41"/>
          <p:cNvSpPr txBox="1"/>
          <p:nvPr/>
        </p:nvSpPr>
        <p:spPr bwMode="gray">
          <a:xfrm>
            <a:off x="4662126" y="2957228"/>
            <a:ext cx="1407756" cy="461665"/>
          </a:xfrm>
          <a:prstGeom prst="rect">
            <a:avLst/>
          </a:prstGeom>
          <a:noFill/>
        </p:spPr>
        <p:txBody>
          <a:bodyPr wrap="square" lIns="0" tIns="0" rIns="0" bIns="0" rtlCol="0">
            <a:spAutoFit/>
          </a:bodyPr>
          <a:lstStyle/>
          <a:p>
            <a:pPr>
              <a:spcBef>
                <a:spcPts val="500"/>
              </a:spcBef>
            </a:pPr>
            <a:r>
              <a:rPr lang="en-US" sz="1000" dirty="0" smtClean="0"/>
              <a:t>Estimated</a:t>
            </a:r>
            <a:r>
              <a:rPr lang="en-US" sz="1000" baseline="30000" dirty="0" smtClean="0"/>
              <a:t>1</a:t>
            </a:r>
            <a:r>
              <a:rPr lang="en-US" sz="1000" dirty="0" smtClean="0"/>
              <a:t> percentage of ECs with exceptional performance</a:t>
            </a:r>
            <a:endParaRPr lang="en-US" sz="1000" dirty="0"/>
          </a:p>
        </p:txBody>
      </p:sp>
      <p:sp>
        <p:nvSpPr>
          <p:cNvPr id="49" name="TextBox 48"/>
          <p:cNvSpPr txBox="1"/>
          <p:nvPr/>
        </p:nvSpPr>
        <p:spPr bwMode="gray">
          <a:xfrm>
            <a:off x="4662126" y="2670523"/>
            <a:ext cx="1238574" cy="276999"/>
          </a:xfrm>
          <a:prstGeom prst="rect">
            <a:avLst/>
          </a:prstGeom>
          <a:noFill/>
        </p:spPr>
        <p:txBody>
          <a:bodyPr wrap="square" lIns="0" tIns="0" rIns="0" bIns="0" rtlCol="0">
            <a:spAutoFit/>
          </a:bodyPr>
          <a:lstStyle/>
          <a:p>
            <a:r>
              <a:rPr lang="en-US" sz="1800" dirty="0" smtClean="0">
                <a:solidFill>
                  <a:schemeClr val="accent6"/>
                </a:solidFill>
              </a:rPr>
              <a:t>74.4% </a:t>
            </a:r>
            <a:endParaRPr lang="en-US" sz="1800" dirty="0">
              <a:solidFill>
                <a:schemeClr val="accent6"/>
              </a:solidFill>
            </a:endParaRPr>
          </a:p>
        </p:txBody>
      </p:sp>
      <p:sp>
        <p:nvSpPr>
          <p:cNvPr id="32" name="TextBox 31"/>
          <p:cNvSpPr txBox="1"/>
          <p:nvPr/>
        </p:nvSpPr>
        <p:spPr bwMode="gray">
          <a:xfrm>
            <a:off x="-1203729" y="156320"/>
            <a:ext cx="1045788" cy="161583"/>
          </a:xfrm>
          <a:prstGeom prst="rect">
            <a:avLst/>
          </a:prstGeom>
          <a:solidFill>
            <a:srgbClr val="FFFF00"/>
          </a:solidFill>
        </p:spPr>
        <p:txBody>
          <a:bodyPr wrap="square" lIns="0" tIns="0" rIns="0" bIns="0" rtlCol="0">
            <a:spAutoFit/>
          </a:bodyPr>
          <a:lstStyle/>
          <a:p>
            <a:pPr>
              <a:spcBef>
                <a:spcPts val="500"/>
              </a:spcBef>
            </a:pPr>
            <a:r>
              <a:rPr lang="en-US" sz="1050" b="1" dirty="0" smtClean="0"/>
              <a:t>BBA - updated</a:t>
            </a:r>
            <a:endParaRPr lang="en-US" sz="1050" b="1" dirty="0"/>
          </a:p>
        </p:txBody>
      </p:sp>
    </p:spTree>
    <p:extLst>
      <p:ext uri="{BB962C8B-B14F-4D97-AF65-F5344CB8AC3E}">
        <p14:creationId xmlns:p14="http://schemas.microsoft.com/office/powerpoint/2010/main" val="21336231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363152" y="914998"/>
            <a:ext cx="3749040" cy="215444"/>
          </a:xfrm>
        </p:spPr>
        <p:txBody>
          <a:bodyPr/>
          <a:lstStyle/>
          <a:p>
            <a:r>
              <a:rPr lang="en-US" dirty="0">
                <a:latin typeface="+mn-lt"/>
              </a:rPr>
              <a:t>Key Takeaways from the 2018 QPP Final Rule</a:t>
            </a:r>
          </a:p>
        </p:txBody>
      </p:sp>
      <p:sp>
        <p:nvSpPr>
          <p:cNvPr id="3" name="Title 2"/>
          <p:cNvSpPr>
            <a:spLocks noGrp="1"/>
          </p:cNvSpPr>
          <p:nvPr>
            <p:ph type="title"/>
          </p:nvPr>
        </p:nvSpPr>
        <p:spPr>
          <a:xfrm>
            <a:off x="853936" y="885560"/>
            <a:ext cx="274320" cy="274320"/>
          </a:xfrm>
        </p:spPr>
        <p:txBody>
          <a:bodyPr/>
          <a:lstStyle/>
          <a:p>
            <a:r>
              <a:rPr lang="en-US" dirty="0" smtClean="0"/>
              <a:t>1</a:t>
            </a:r>
            <a:endParaRPr lang="en-US" dirty="0"/>
          </a:p>
        </p:txBody>
      </p:sp>
      <p:sp>
        <p:nvSpPr>
          <p:cNvPr id="4" name="Text Placeholder 3"/>
          <p:cNvSpPr>
            <a:spLocks noGrp="1"/>
          </p:cNvSpPr>
          <p:nvPr>
            <p:ph type="body" sz="quarter" idx="17"/>
          </p:nvPr>
        </p:nvSpPr>
        <p:spPr>
          <a:xfrm>
            <a:off x="853936" y="1492428"/>
            <a:ext cx="274320" cy="276999"/>
          </a:xfrm>
        </p:spPr>
        <p:txBody>
          <a:bodyPr/>
          <a:lstStyle/>
          <a:p>
            <a:r>
              <a:rPr lang="en-US" dirty="0" smtClean="0"/>
              <a:t>2</a:t>
            </a:r>
            <a:endParaRPr lang="en-US" dirty="0"/>
          </a:p>
        </p:txBody>
      </p:sp>
      <p:sp>
        <p:nvSpPr>
          <p:cNvPr id="5" name="Text Placeholder 4"/>
          <p:cNvSpPr>
            <a:spLocks noGrp="1"/>
          </p:cNvSpPr>
          <p:nvPr>
            <p:ph type="body" sz="quarter" idx="18"/>
          </p:nvPr>
        </p:nvSpPr>
        <p:spPr>
          <a:xfrm>
            <a:off x="1363152" y="1548092"/>
            <a:ext cx="3749040" cy="153888"/>
          </a:xfrm>
        </p:spPr>
        <p:txBody>
          <a:bodyPr/>
          <a:lstStyle/>
          <a:p>
            <a:r>
              <a:rPr lang="en-US" dirty="0"/>
              <a:t>Advanced Alternative Payment Models (Advanced APM)</a:t>
            </a:r>
          </a:p>
        </p:txBody>
      </p:sp>
      <p:sp>
        <p:nvSpPr>
          <p:cNvPr id="6" name="Text Placeholder 5"/>
          <p:cNvSpPr>
            <a:spLocks noGrp="1"/>
          </p:cNvSpPr>
          <p:nvPr>
            <p:ph type="body" sz="quarter" idx="19"/>
          </p:nvPr>
        </p:nvSpPr>
        <p:spPr>
          <a:xfrm>
            <a:off x="853936" y="2101975"/>
            <a:ext cx="274320" cy="276999"/>
          </a:xfrm>
        </p:spPr>
        <p:txBody>
          <a:bodyPr/>
          <a:lstStyle/>
          <a:p>
            <a:r>
              <a:rPr lang="en-US" dirty="0" smtClean="0"/>
              <a:t>3</a:t>
            </a:r>
            <a:endParaRPr lang="en-US" dirty="0"/>
          </a:p>
        </p:txBody>
      </p:sp>
      <p:sp>
        <p:nvSpPr>
          <p:cNvPr id="7" name="Text Placeholder 6"/>
          <p:cNvSpPr>
            <a:spLocks noGrp="1"/>
          </p:cNvSpPr>
          <p:nvPr>
            <p:ph type="body" sz="quarter" idx="20"/>
          </p:nvPr>
        </p:nvSpPr>
        <p:spPr>
          <a:xfrm>
            <a:off x="1363152" y="2172095"/>
            <a:ext cx="3749040" cy="153888"/>
          </a:xfrm>
        </p:spPr>
        <p:txBody>
          <a:bodyPr/>
          <a:lstStyle/>
          <a:p>
            <a:r>
              <a:rPr lang="en-US" dirty="0"/>
              <a:t>Merit-Based Incentive Payment System (MIPS)</a:t>
            </a:r>
          </a:p>
        </p:txBody>
      </p:sp>
      <p:sp>
        <p:nvSpPr>
          <p:cNvPr id="8" name="Text Placeholder 7"/>
          <p:cNvSpPr>
            <a:spLocks noGrp="1"/>
          </p:cNvSpPr>
          <p:nvPr>
            <p:ph type="body" sz="quarter" idx="21"/>
          </p:nvPr>
        </p:nvSpPr>
        <p:spPr>
          <a:xfrm>
            <a:off x="853936" y="2711522"/>
            <a:ext cx="274320" cy="276999"/>
          </a:xfrm>
        </p:spPr>
        <p:txBody>
          <a:bodyPr/>
          <a:lstStyle/>
          <a:p>
            <a:r>
              <a:rPr lang="en-US" dirty="0" smtClean="0"/>
              <a:t>4</a:t>
            </a:r>
            <a:endParaRPr lang="en-US" dirty="0"/>
          </a:p>
        </p:txBody>
      </p:sp>
      <p:sp>
        <p:nvSpPr>
          <p:cNvPr id="9" name="Text Placeholder 8"/>
          <p:cNvSpPr>
            <a:spLocks noGrp="1"/>
          </p:cNvSpPr>
          <p:nvPr>
            <p:ph type="body" sz="quarter" idx="22"/>
          </p:nvPr>
        </p:nvSpPr>
        <p:spPr>
          <a:xfrm>
            <a:off x="1363152" y="2781108"/>
            <a:ext cx="3749040" cy="153888"/>
          </a:xfrm>
        </p:spPr>
        <p:txBody>
          <a:bodyPr/>
          <a:lstStyle/>
          <a:p>
            <a:r>
              <a:rPr lang="en-US" dirty="0"/>
              <a:t>Action </a:t>
            </a:r>
            <a:r>
              <a:rPr lang="en-US" dirty="0" smtClean="0"/>
              <a:t>Items for Your 2018 QPP Initiative</a:t>
            </a:r>
            <a:endParaRPr lang="en-US" dirty="0"/>
          </a:p>
        </p:txBody>
      </p:sp>
      <p:sp>
        <p:nvSpPr>
          <p:cNvPr id="10" name="Text Placeholder 7"/>
          <p:cNvSpPr>
            <a:spLocks noGrp="1"/>
          </p:cNvSpPr>
          <p:nvPr>
            <p:ph type="body" sz="quarter" idx="21"/>
          </p:nvPr>
        </p:nvSpPr>
        <p:spPr>
          <a:xfrm>
            <a:off x="853936" y="3321071"/>
            <a:ext cx="274320" cy="276999"/>
          </a:xfrm>
        </p:spPr>
        <p:txBody>
          <a:bodyPr/>
          <a:lstStyle/>
          <a:p>
            <a:r>
              <a:rPr lang="en-US" dirty="0"/>
              <a:t>5</a:t>
            </a:r>
          </a:p>
        </p:txBody>
      </p:sp>
      <p:sp>
        <p:nvSpPr>
          <p:cNvPr id="11" name="Text Placeholder 8"/>
          <p:cNvSpPr>
            <a:spLocks noGrp="1"/>
          </p:cNvSpPr>
          <p:nvPr>
            <p:ph type="body" sz="quarter" idx="22"/>
          </p:nvPr>
        </p:nvSpPr>
        <p:spPr>
          <a:xfrm>
            <a:off x="1365652" y="3382626"/>
            <a:ext cx="3749040" cy="153888"/>
          </a:xfrm>
        </p:spPr>
        <p:txBody>
          <a:bodyPr/>
          <a:lstStyle/>
          <a:p>
            <a:r>
              <a:rPr lang="en-US" dirty="0"/>
              <a:t>Top Ten Health Care IT Challenges for 2018</a:t>
            </a:r>
          </a:p>
        </p:txBody>
      </p:sp>
    </p:spTree>
    <p:extLst>
      <p:ext uri="{BB962C8B-B14F-4D97-AF65-F5344CB8AC3E}">
        <p14:creationId xmlns:p14="http://schemas.microsoft.com/office/powerpoint/2010/main" val="24205107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dirty="0" smtClean="0"/>
              <a:t>Action Items in Response to 2018 QPP Final Rule</a:t>
            </a:r>
            <a:endParaRPr lang="en-US" dirty="0"/>
          </a:p>
        </p:txBody>
      </p:sp>
      <p:sp>
        <p:nvSpPr>
          <p:cNvPr id="4" name="Text Placeholder 3"/>
          <p:cNvSpPr>
            <a:spLocks noGrp="1"/>
          </p:cNvSpPr>
          <p:nvPr>
            <p:ph type="body" sz="quarter" idx="25"/>
          </p:nvPr>
        </p:nvSpPr>
        <p:spPr/>
        <p:txBody>
          <a:bodyPr/>
          <a:lstStyle/>
          <a:p>
            <a:r>
              <a:rPr lang="en-US" smtClean="0"/>
              <a:t>Three Key Considerations for Near-Term and Future Success</a:t>
            </a:r>
            <a:endParaRPr lang="en-US" dirty="0"/>
          </a:p>
        </p:txBody>
      </p:sp>
      <p:sp>
        <p:nvSpPr>
          <p:cNvPr id="6" name="Text Placeholder 5"/>
          <p:cNvSpPr>
            <a:spLocks noGrp="1"/>
          </p:cNvSpPr>
          <p:nvPr>
            <p:ph type="body" sz="quarter" idx="26"/>
          </p:nvPr>
        </p:nvSpPr>
        <p:spPr/>
        <p:txBody>
          <a:bodyPr/>
          <a:lstStyle/>
          <a:p>
            <a:endParaRPr lang="en-US" dirty="0"/>
          </a:p>
        </p:txBody>
      </p:sp>
      <p:sp>
        <p:nvSpPr>
          <p:cNvPr id="8" name="Text Placeholder 7"/>
          <p:cNvSpPr>
            <a:spLocks noGrp="1"/>
          </p:cNvSpPr>
          <p:nvPr>
            <p:ph type="body" sz="quarter" idx="27"/>
          </p:nvPr>
        </p:nvSpPr>
        <p:spPr>
          <a:xfrm>
            <a:off x="5038530" y="4684224"/>
            <a:ext cx="1362269" cy="116376"/>
          </a:xfrm>
        </p:spPr>
        <p:txBody>
          <a:bodyPr/>
          <a:lstStyle/>
          <a:p>
            <a:r>
              <a:rPr lang="en-US" dirty="0"/>
              <a:t>Source: Advisory Board research and analysis.</a:t>
            </a:r>
          </a:p>
        </p:txBody>
      </p:sp>
      <p:sp>
        <p:nvSpPr>
          <p:cNvPr id="9" name="Text Placeholder 8"/>
          <p:cNvSpPr>
            <a:spLocks noGrp="1"/>
          </p:cNvSpPr>
          <p:nvPr>
            <p:ph type="body" sz="quarter" idx="28"/>
          </p:nvPr>
        </p:nvSpPr>
        <p:spPr/>
        <p:txBody>
          <a:bodyPr/>
          <a:lstStyle/>
          <a:p>
            <a:endParaRPr lang="en-US"/>
          </a:p>
        </p:txBody>
      </p:sp>
      <p:sp>
        <p:nvSpPr>
          <p:cNvPr id="27" name="Text Placeholder 2"/>
          <p:cNvSpPr txBox="1">
            <a:spLocks/>
          </p:cNvSpPr>
          <p:nvPr/>
        </p:nvSpPr>
        <p:spPr bwMode="gray">
          <a:xfrm>
            <a:off x="436578" y="1738695"/>
            <a:ext cx="1218492" cy="307777"/>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1000" b="1" dirty="0" smtClean="0">
                <a:solidFill>
                  <a:schemeClr val="tx1"/>
                </a:solidFill>
              </a:rPr>
              <a:t>Build Effective Governance </a:t>
            </a:r>
            <a:endParaRPr lang="en-US" sz="1000" b="1" dirty="0">
              <a:solidFill>
                <a:schemeClr val="tx1"/>
              </a:solidFill>
            </a:endParaRPr>
          </a:p>
        </p:txBody>
      </p:sp>
      <p:sp>
        <p:nvSpPr>
          <p:cNvPr id="30" name="Text Placeholder 2"/>
          <p:cNvSpPr txBox="1">
            <a:spLocks/>
          </p:cNvSpPr>
          <p:nvPr/>
        </p:nvSpPr>
        <p:spPr bwMode="gray">
          <a:xfrm>
            <a:off x="2427792" y="1738695"/>
            <a:ext cx="1566653" cy="307777"/>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1000" b="1" dirty="0" smtClean="0">
                <a:solidFill>
                  <a:schemeClr val="tx1"/>
                </a:solidFill>
              </a:rPr>
              <a:t>Prioritize Performance Improvement in 2018</a:t>
            </a:r>
            <a:endParaRPr lang="en-US" sz="1000" b="1" dirty="0">
              <a:solidFill>
                <a:schemeClr val="tx1"/>
              </a:solidFill>
            </a:endParaRPr>
          </a:p>
        </p:txBody>
      </p:sp>
      <p:sp>
        <p:nvSpPr>
          <p:cNvPr id="32" name="Text Placeholder 2"/>
          <p:cNvSpPr txBox="1">
            <a:spLocks/>
          </p:cNvSpPr>
          <p:nvPr/>
        </p:nvSpPr>
        <p:spPr bwMode="gray">
          <a:xfrm>
            <a:off x="4331956" y="1738695"/>
            <a:ext cx="1218492" cy="307777"/>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1000" b="1" dirty="0" smtClean="0">
                <a:solidFill>
                  <a:schemeClr val="tx1"/>
                </a:solidFill>
              </a:rPr>
              <a:t>Evaluate Future Path in QPP</a:t>
            </a:r>
            <a:endParaRPr lang="en-US" sz="1000" b="1" dirty="0">
              <a:solidFill>
                <a:schemeClr val="tx1"/>
              </a:solidFill>
            </a:endParaRPr>
          </a:p>
        </p:txBody>
      </p:sp>
      <p:sp>
        <p:nvSpPr>
          <p:cNvPr id="33" name="TextBox 32"/>
          <p:cNvSpPr txBox="1"/>
          <p:nvPr/>
        </p:nvSpPr>
        <p:spPr bwMode="gray">
          <a:xfrm>
            <a:off x="440818" y="1418435"/>
            <a:ext cx="128240" cy="276999"/>
          </a:xfrm>
          <a:prstGeom prst="rect">
            <a:avLst/>
          </a:prstGeom>
          <a:noFill/>
        </p:spPr>
        <p:txBody>
          <a:bodyPr wrap="none" lIns="0" tIns="0" rIns="0" bIns="0" rtlCol="0">
            <a:spAutoFit/>
          </a:bodyPr>
          <a:lstStyle/>
          <a:p>
            <a:r>
              <a:rPr lang="en-US" sz="1800" dirty="0" smtClean="0">
                <a:solidFill>
                  <a:schemeClr val="accent6"/>
                </a:solidFill>
              </a:rPr>
              <a:t>1</a:t>
            </a:r>
          </a:p>
        </p:txBody>
      </p:sp>
      <p:sp>
        <p:nvSpPr>
          <p:cNvPr id="36" name="TextBox 35"/>
          <p:cNvSpPr txBox="1"/>
          <p:nvPr/>
        </p:nvSpPr>
        <p:spPr bwMode="gray">
          <a:xfrm>
            <a:off x="2427793" y="1418435"/>
            <a:ext cx="128240" cy="276999"/>
          </a:xfrm>
          <a:prstGeom prst="rect">
            <a:avLst/>
          </a:prstGeom>
          <a:noFill/>
        </p:spPr>
        <p:txBody>
          <a:bodyPr wrap="none" lIns="0" tIns="0" rIns="0" bIns="0" rtlCol="0">
            <a:spAutoFit/>
          </a:bodyPr>
          <a:lstStyle/>
          <a:p>
            <a:r>
              <a:rPr lang="en-US" sz="1800" dirty="0" smtClean="0">
                <a:solidFill>
                  <a:schemeClr val="accent6"/>
                </a:solidFill>
              </a:rPr>
              <a:t>2</a:t>
            </a:r>
          </a:p>
        </p:txBody>
      </p:sp>
      <p:sp>
        <p:nvSpPr>
          <p:cNvPr id="39" name="TextBox 38"/>
          <p:cNvSpPr txBox="1"/>
          <p:nvPr/>
        </p:nvSpPr>
        <p:spPr bwMode="gray">
          <a:xfrm>
            <a:off x="4340582" y="1418435"/>
            <a:ext cx="128240" cy="276999"/>
          </a:xfrm>
          <a:prstGeom prst="rect">
            <a:avLst/>
          </a:prstGeom>
          <a:noFill/>
        </p:spPr>
        <p:txBody>
          <a:bodyPr wrap="none" lIns="0" tIns="0" rIns="0" bIns="0" rtlCol="0">
            <a:spAutoFit/>
          </a:bodyPr>
          <a:lstStyle/>
          <a:p>
            <a:r>
              <a:rPr lang="en-US" sz="1800" dirty="0" smtClean="0">
                <a:solidFill>
                  <a:schemeClr val="accent6"/>
                </a:solidFill>
              </a:rPr>
              <a:t>3</a:t>
            </a:r>
          </a:p>
        </p:txBody>
      </p:sp>
      <p:sp>
        <p:nvSpPr>
          <p:cNvPr id="40" name="Freeform 39"/>
          <p:cNvSpPr/>
          <p:nvPr/>
        </p:nvSpPr>
        <p:spPr bwMode="gray">
          <a:xfrm rot="5400000">
            <a:off x="57148" y="1562469"/>
            <a:ext cx="2233555" cy="1714781"/>
          </a:xfrm>
          <a:custGeom>
            <a:avLst/>
            <a:gdLst>
              <a:gd name="connsiteX0" fmla="*/ 0 w 2300990"/>
              <a:gd name="connsiteY0" fmla="*/ 0 h 2300990"/>
              <a:gd name="connsiteX1" fmla="*/ 1150495 w 2300990"/>
              <a:gd name="connsiteY1" fmla="*/ 0 h 2300990"/>
              <a:gd name="connsiteX2" fmla="*/ 1150495 w 2300990"/>
              <a:gd name="connsiteY2" fmla="*/ 1150495 h 2300990"/>
              <a:gd name="connsiteX3" fmla="*/ 2300990 w 2300990"/>
              <a:gd name="connsiteY3" fmla="*/ 1150495 h 2300990"/>
              <a:gd name="connsiteX4" fmla="*/ 2300990 w 2300990"/>
              <a:gd name="connsiteY4" fmla="*/ 2300990 h 2300990"/>
              <a:gd name="connsiteX5" fmla="*/ 0 w 2300990"/>
              <a:gd name="connsiteY5" fmla="*/ 2300990 h 2300990"/>
              <a:gd name="connsiteX6" fmla="*/ 0 w 2300990"/>
              <a:gd name="connsiteY6" fmla="*/ 0 h 2300990"/>
              <a:gd name="connsiteX0" fmla="*/ 0 w 2300990"/>
              <a:gd name="connsiteY0" fmla="*/ 0 h 2300990"/>
              <a:gd name="connsiteX1" fmla="*/ 1150495 w 2300990"/>
              <a:gd name="connsiteY1" fmla="*/ 0 h 2300990"/>
              <a:gd name="connsiteX2" fmla="*/ 1139253 w 2300990"/>
              <a:gd name="connsiteY2" fmla="*/ 0 h 2300990"/>
              <a:gd name="connsiteX3" fmla="*/ 1150495 w 2300990"/>
              <a:gd name="connsiteY3" fmla="*/ 1150495 h 2300990"/>
              <a:gd name="connsiteX4" fmla="*/ 2300990 w 2300990"/>
              <a:gd name="connsiteY4" fmla="*/ 1150495 h 2300990"/>
              <a:gd name="connsiteX5" fmla="*/ 2300990 w 2300990"/>
              <a:gd name="connsiteY5" fmla="*/ 2300990 h 2300990"/>
              <a:gd name="connsiteX6" fmla="*/ 0 w 2300990"/>
              <a:gd name="connsiteY6" fmla="*/ 2300990 h 2300990"/>
              <a:gd name="connsiteX7" fmla="*/ 0 w 2300990"/>
              <a:gd name="connsiteY7" fmla="*/ 0 h 2300990"/>
              <a:gd name="connsiteX0" fmla="*/ 0 w 2300990"/>
              <a:gd name="connsiteY0" fmla="*/ 0 h 2300990"/>
              <a:gd name="connsiteX1" fmla="*/ 1150495 w 2300990"/>
              <a:gd name="connsiteY1" fmla="*/ 0 h 2300990"/>
              <a:gd name="connsiteX2" fmla="*/ 1150495 w 2300990"/>
              <a:gd name="connsiteY2" fmla="*/ 1150495 h 2300990"/>
              <a:gd name="connsiteX3" fmla="*/ 2300990 w 2300990"/>
              <a:gd name="connsiteY3" fmla="*/ 1150495 h 2300990"/>
              <a:gd name="connsiteX4" fmla="*/ 2300990 w 2300990"/>
              <a:gd name="connsiteY4" fmla="*/ 2300990 h 2300990"/>
              <a:gd name="connsiteX5" fmla="*/ 0 w 2300990"/>
              <a:gd name="connsiteY5" fmla="*/ 2300990 h 2300990"/>
              <a:gd name="connsiteX6" fmla="*/ 0 w 2300990"/>
              <a:gd name="connsiteY6" fmla="*/ 0 h 2300990"/>
              <a:gd name="connsiteX0" fmla="*/ 2300990 w 2300990"/>
              <a:gd name="connsiteY0" fmla="*/ 1150495 h 2300990"/>
              <a:gd name="connsiteX1" fmla="*/ 2300990 w 2300990"/>
              <a:gd name="connsiteY1" fmla="*/ 2300990 h 2300990"/>
              <a:gd name="connsiteX2" fmla="*/ 0 w 2300990"/>
              <a:gd name="connsiteY2" fmla="*/ 2300990 h 2300990"/>
              <a:gd name="connsiteX3" fmla="*/ 0 w 2300990"/>
              <a:gd name="connsiteY3" fmla="*/ 0 h 2300990"/>
              <a:gd name="connsiteX4" fmla="*/ 1150495 w 2300990"/>
              <a:gd name="connsiteY4" fmla="*/ 0 h 2300990"/>
              <a:gd name="connsiteX5" fmla="*/ 1241935 w 2300990"/>
              <a:gd name="connsiteY5" fmla="*/ 1241935 h 2300990"/>
              <a:gd name="connsiteX0" fmla="*/ 2300990 w 2300990"/>
              <a:gd name="connsiteY0" fmla="*/ 1150495 h 2300990"/>
              <a:gd name="connsiteX1" fmla="*/ 2300990 w 2300990"/>
              <a:gd name="connsiteY1" fmla="*/ 2300990 h 2300990"/>
              <a:gd name="connsiteX2" fmla="*/ 0 w 2300990"/>
              <a:gd name="connsiteY2" fmla="*/ 2300990 h 2300990"/>
              <a:gd name="connsiteX3" fmla="*/ 0 w 2300990"/>
              <a:gd name="connsiteY3" fmla="*/ 0 h 2300990"/>
              <a:gd name="connsiteX4" fmla="*/ 1150495 w 2300990"/>
              <a:gd name="connsiteY4" fmla="*/ 0 h 2300990"/>
              <a:gd name="connsiteX0" fmla="*/ 2300990 w 2300990"/>
              <a:gd name="connsiteY0" fmla="*/ 1150495 h 2300990"/>
              <a:gd name="connsiteX1" fmla="*/ 2300990 w 2300990"/>
              <a:gd name="connsiteY1" fmla="*/ 2300990 h 2300990"/>
              <a:gd name="connsiteX2" fmla="*/ 0 w 2300990"/>
              <a:gd name="connsiteY2" fmla="*/ 2300990 h 2300990"/>
              <a:gd name="connsiteX3" fmla="*/ 0 w 2300990"/>
              <a:gd name="connsiteY3" fmla="*/ 0 h 2300990"/>
              <a:gd name="connsiteX0" fmla="*/ 2300990 w 2300990"/>
              <a:gd name="connsiteY0" fmla="*/ 2300990 h 2300990"/>
              <a:gd name="connsiteX1" fmla="*/ 0 w 2300990"/>
              <a:gd name="connsiteY1" fmla="*/ 2300990 h 2300990"/>
              <a:gd name="connsiteX2" fmla="*/ 0 w 2300990"/>
              <a:gd name="connsiteY2" fmla="*/ 0 h 2300990"/>
            </a:gdLst>
            <a:ahLst/>
            <a:cxnLst>
              <a:cxn ang="0">
                <a:pos x="connsiteX0" y="connsiteY0"/>
              </a:cxn>
              <a:cxn ang="0">
                <a:pos x="connsiteX1" y="connsiteY1"/>
              </a:cxn>
              <a:cxn ang="0">
                <a:pos x="connsiteX2" y="connsiteY2"/>
              </a:cxn>
            </a:cxnLst>
            <a:rect l="l" t="t" r="r" b="b"/>
            <a:pathLst>
              <a:path w="2300990" h="2300990">
                <a:moveTo>
                  <a:pt x="2300990" y="2300990"/>
                </a:moveTo>
                <a:lnTo>
                  <a:pt x="0" y="2300990"/>
                </a:lnTo>
                <a:lnTo>
                  <a:pt x="0" y="0"/>
                </a:lnTo>
              </a:path>
            </a:pathLst>
          </a:custGeom>
          <a:noFill/>
          <a:ln w="6350" cap="flat" cmpd="sng" algn="ctr">
            <a:solidFill>
              <a:schemeClr val="accent3"/>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1000" dirty="0" smtClean="0">
              <a:latin typeface="+mn-lt"/>
            </a:endParaRPr>
          </a:p>
        </p:txBody>
      </p:sp>
      <p:sp>
        <p:nvSpPr>
          <p:cNvPr id="41" name="Freeform 40"/>
          <p:cNvSpPr/>
          <p:nvPr/>
        </p:nvSpPr>
        <p:spPr bwMode="gray">
          <a:xfrm rot="5400000">
            <a:off x="2014145" y="1610683"/>
            <a:ext cx="2205134" cy="1619099"/>
          </a:xfrm>
          <a:custGeom>
            <a:avLst/>
            <a:gdLst>
              <a:gd name="connsiteX0" fmla="*/ 0 w 2300990"/>
              <a:gd name="connsiteY0" fmla="*/ 0 h 2300990"/>
              <a:gd name="connsiteX1" fmla="*/ 1150495 w 2300990"/>
              <a:gd name="connsiteY1" fmla="*/ 0 h 2300990"/>
              <a:gd name="connsiteX2" fmla="*/ 1150495 w 2300990"/>
              <a:gd name="connsiteY2" fmla="*/ 1150495 h 2300990"/>
              <a:gd name="connsiteX3" fmla="*/ 2300990 w 2300990"/>
              <a:gd name="connsiteY3" fmla="*/ 1150495 h 2300990"/>
              <a:gd name="connsiteX4" fmla="*/ 2300990 w 2300990"/>
              <a:gd name="connsiteY4" fmla="*/ 2300990 h 2300990"/>
              <a:gd name="connsiteX5" fmla="*/ 0 w 2300990"/>
              <a:gd name="connsiteY5" fmla="*/ 2300990 h 2300990"/>
              <a:gd name="connsiteX6" fmla="*/ 0 w 2300990"/>
              <a:gd name="connsiteY6" fmla="*/ 0 h 2300990"/>
              <a:gd name="connsiteX0" fmla="*/ 0 w 2300990"/>
              <a:gd name="connsiteY0" fmla="*/ 0 h 2300990"/>
              <a:gd name="connsiteX1" fmla="*/ 1150495 w 2300990"/>
              <a:gd name="connsiteY1" fmla="*/ 0 h 2300990"/>
              <a:gd name="connsiteX2" fmla="*/ 1139253 w 2300990"/>
              <a:gd name="connsiteY2" fmla="*/ 0 h 2300990"/>
              <a:gd name="connsiteX3" fmla="*/ 1150495 w 2300990"/>
              <a:gd name="connsiteY3" fmla="*/ 1150495 h 2300990"/>
              <a:gd name="connsiteX4" fmla="*/ 2300990 w 2300990"/>
              <a:gd name="connsiteY4" fmla="*/ 1150495 h 2300990"/>
              <a:gd name="connsiteX5" fmla="*/ 2300990 w 2300990"/>
              <a:gd name="connsiteY5" fmla="*/ 2300990 h 2300990"/>
              <a:gd name="connsiteX6" fmla="*/ 0 w 2300990"/>
              <a:gd name="connsiteY6" fmla="*/ 2300990 h 2300990"/>
              <a:gd name="connsiteX7" fmla="*/ 0 w 2300990"/>
              <a:gd name="connsiteY7" fmla="*/ 0 h 2300990"/>
              <a:gd name="connsiteX0" fmla="*/ 0 w 2300990"/>
              <a:gd name="connsiteY0" fmla="*/ 0 h 2300990"/>
              <a:gd name="connsiteX1" fmla="*/ 1150495 w 2300990"/>
              <a:gd name="connsiteY1" fmla="*/ 0 h 2300990"/>
              <a:gd name="connsiteX2" fmla="*/ 1150495 w 2300990"/>
              <a:gd name="connsiteY2" fmla="*/ 1150495 h 2300990"/>
              <a:gd name="connsiteX3" fmla="*/ 2300990 w 2300990"/>
              <a:gd name="connsiteY3" fmla="*/ 1150495 h 2300990"/>
              <a:gd name="connsiteX4" fmla="*/ 2300990 w 2300990"/>
              <a:gd name="connsiteY4" fmla="*/ 2300990 h 2300990"/>
              <a:gd name="connsiteX5" fmla="*/ 0 w 2300990"/>
              <a:gd name="connsiteY5" fmla="*/ 2300990 h 2300990"/>
              <a:gd name="connsiteX6" fmla="*/ 0 w 2300990"/>
              <a:gd name="connsiteY6" fmla="*/ 0 h 2300990"/>
              <a:gd name="connsiteX0" fmla="*/ 2300990 w 2300990"/>
              <a:gd name="connsiteY0" fmla="*/ 1150495 h 2300990"/>
              <a:gd name="connsiteX1" fmla="*/ 2300990 w 2300990"/>
              <a:gd name="connsiteY1" fmla="*/ 2300990 h 2300990"/>
              <a:gd name="connsiteX2" fmla="*/ 0 w 2300990"/>
              <a:gd name="connsiteY2" fmla="*/ 2300990 h 2300990"/>
              <a:gd name="connsiteX3" fmla="*/ 0 w 2300990"/>
              <a:gd name="connsiteY3" fmla="*/ 0 h 2300990"/>
              <a:gd name="connsiteX4" fmla="*/ 1150495 w 2300990"/>
              <a:gd name="connsiteY4" fmla="*/ 0 h 2300990"/>
              <a:gd name="connsiteX5" fmla="*/ 1241935 w 2300990"/>
              <a:gd name="connsiteY5" fmla="*/ 1241935 h 2300990"/>
              <a:gd name="connsiteX0" fmla="*/ 2300990 w 2300990"/>
              <a:gd name="connsiteY0" fmla="*/ 1150495 h 2300990"/>
              <a:gd name="connsiteX1" fmla="*/ 2300990 w 2300990"/>
              <a:gd name="connsiteY1" fmla="*/ 2300990 h 2300990"/>
              <a:gd name="connsiteX2" fmla="*/ 0 w 2300990"/>
              <a:gd name="connsiteY2" fmla="*/ 2300990 h 2300990"/>
              <a:gd name="connsiteX3" fmla="*/ 0 w 2300990"/>
              <a:gd name="connsiteY3" fmla="*/ 0 h 2300990"/>
              <a:gd name="connsiteX4" fmla="*/ 1150495 w 2300990"/>
              <a:gd name="connsiteY4" fmla="*/ 0 h 2300990"/>
              <a:gd name="connsiteX0" fmla="*/ 2300990 w 2300990"/>
              <a:gd name="connsiteY0" fmla="*/ 1150495 h 2300990"/>
              <a:gd name="connsiteX1" fmla="*/ 2300990 w 2300990"/>
              <a:gd name="connsiteY1" fmla="*/ 2300990 h 2300990"/>
              <a:gd name="connsiteX2" fmla="*/ 0 w 2300990"/>
              <a:gd name="connsiteY2" fmla="*/ 2300990 h 2300990"/>
              <a:gd name="connsiteX3" fmla="*/ 0 w 2300990"/>
              <a:gd name="connsiteY3" fmla="*/ 0 h 2300990"/>
              <a:gd name="connsiteX0" fmla="*/ 2300990 w 2300990"/>
              <a:gd name="connsiteY0" fmla="*/ 2300990 h 2300990"/>
              <a:gd name="connsiteX1" fmla="*/ 0 w 2300990"/>
              <a:gd name="connsiteY1" fmla="*/ 2300990 h 2300990"/>
              <a:gd name="connsiteX2" fmla="*/ 0 w 2300990"/>
              <a:gd name="connsiteY2" fmla="*/ 0 h 2300990"/>
            </a:gdLst>
            <a:ahLst/>
            <a:cxnLst>
              <a:cxn ang="0">
                <a:pos x="connsiteX0" y="connsiteY0"/>
              </a:cxn>
              <a:cxn ang="0">
                <a:pos x="connsiteX1" y="connsiteY1"/>
              </a:cxn>
              <a:cxn ang="0">
                <a:pos x="connsiteX2" y="connsiteY2"/>
              </a:cxn>
            </a:cxnLst>
            <a:rect l="l" t="t" r="r" b="b"/>
            <a:pathLst>
              <a:path w="2300990" h="2300990">
                <a:moveTo>
                  <a:pt x="2300990" y="2300990"/>
                </a:moveTo>
                <a:lnTo>
                  <a:pt x="0" y="2300990"/>
                </a:lnTo>
                <a:lnTo>
                  <a:pt x="0" y="0"/>
                </a:lnTo>
              </a:path>
            </a:pathLst>
          </a:custGeom>
          <a:noFill/>
          <a:ln w="6350" cap="flat" cmpd="sng" algn="ctr">
            <a:solidFill>
              <a:schemeClr val="accent3"/>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1000" dirty="0" smtClean="0">
              <a:latin typeface="+mn-lt"/>
            </a:endParaRPr>
          </a:p>
        </p:txBody>
      </p:sp>
      <p:sp>
        <p:nvSpPr>
          <p:cNvPr id="42" name="Freeform 41"/>
          <p:cNvSpPr/>
          <p:nvPr/>
        </p:nvSpPr>
        <p:spPr bwMode="gray">
          <a:xfrm rot="5400000">
            <a:off x="3964215" y="1541371"/>
            <a:ext cx="2205134" cy="1757723"/>
          </a:xfrm>
          <a:custGeom>
            <a:avLst/>
            <a:gdLst>
              <a:gd name="connsiteX0" fmla="*/ 0 w 2300990"/>
              <a:gd name="connsiteY0" fmla="*/ 0 h 2300990"/>
              <a:gd name="connsiteX1" fmla="*/ 1150495 w 2300990"/>
              <a:gd name="connsiteY1" fmla="*/ 0 h 2300990"/>
              <a:gd name="connsiteX2" fmla="*/ 1150495 w 2300990"/>
              <a:gd name="connsiteY2" fmla="*/ 1150495 h 2300990"/>
              <a:gd name="connsiteX3" fmla="*/ 2300990 w 2300990"/>
              <a:gd name="connsiteY3" fmla="*/ 1150495 h 2300990"/>
              <a:gd name="connsiteX4" fmla="*/ 2300990 w 2300990"/>
              <a:gd name="connsiteY4" fmla="*/ 2300990 h 2300990"/>
              <a:gd name="connsiteX5" fmla="*/ 0 w 2300990"/>
              <a:gd name="connsiteY5" fmla="*/ 2300990 h 2300990"/>
              <a:gd name="connsiteX6" fmla="*/ 0 w 2300990"/>
              <a:gd name="connsiteY6" fmla="*/ 0 h 2300990"/>
              <a:gd name="connsiteX0" fmla="*/ 0 w 2300990"/>
              <a:gd name="connsiteY0" fmla="*/ 0 h 2300990"/>
              <a:gd name="connsiteX1" fmla="*/ 1150495 w 2300990"/>
              <a:gd name="connsiteY1" fmla="*/ 0 h 2300990"/>
              <a:gd name="connsiteX2" fmla="*/ 1139253 w 2300990"/>
              <a:gd name="connsiteY2" fmla="*/ 0 h 2300990"/>
              <a:gd name="connsiteX3" fmla="*/ 1150495 w 2300990"/>
              <a:gd name="connsiteY3" fmla="*/ 1150495 h 2300990"/>
              <a:gd name="connsiteX4" fmla="*/ 2300990 w 2300990"/>
              <a:gd name="connsiteY4" fmla="*/ 1150495 h 2300990"/>
              <a:gd name="connsiteX5" fmla="*/ 2300990 w 2300990"/>
              <a:gd name="connsiteY5" fmla="*/ 2300990 h 2300990"/>
              <a:gd name="connsiteX6" fmla="*/ 0 w 2300990"/>
              <a:gd name="connsiteY6" fmla="*/ 2300990 h 2300990"/>
              <a:gd name="connsiteX7" fmla="*/ 0 w 2300990"/>
              <a:gd name="connsiteY7" fmla="*/ 0 h 2300990"/>
              <a:gd name="connsiteX0" fmla="*/ 0 w 2300990"/>
              <a:gd name="connsiteY0" fmla="*/ 0 h 2300990"/>
              <a:gd name="connsiteX1" fmla="*/ 1150495 w 2300990"/>
              <a:gd name="connsiteY1" fmla="*/ 0 h 2300990"/>
              <a:gd name="connsiteX2" fmla="*/ 1150495 w 2300990"/>
              <a:gd name="connsiteY2" fmla="*/ 1150495 h 2300990"/>
              <a:gd name="connsiteX3" fmla="*/ 2300990 w 2300990"/>
              <a:gd name="connsiteY3" fmla="*/ 1150495 h 2300990"/>
              <a:gd name="connsiteX4" fmla="*/ 2300990 w 2300990"/>
              <a:gd name="connsiteY4" fmla="*/ 2300990 h 2300990"/>
              <a:gd name="connsiteX5" fmla="*/ 0 w 2300990"/>
              <a:gd name="connsiteY5" fmla="*/ 2300990 h 2300990"/>
              <a:gd name="connsiteX6" fmla="*/ 0 w 2300990"/>
              <a:gd name="connsiteY6" fmla="*/ 0 h 2300990"/>
              <a:gd name="connsiteX0" fmla="*/ 2300990 w 2300990"/>
              <a:gd name="connsiteY0" fmla="*/ 1150495 h 2300990"/>
              <a:gd name="connsiteX1" fmla="*/ 2300990 w 2300990"/>
              <a:gd name="connsiteY1" fmla="*/ 2300990 h 2300990"/>
              <a:gd name="connsiteX2" fmla="*/ 0 w 2300990"/>
              <a:gd name="connsiteY2" fmla="*/ 2300990 h 2300990"/>
              <a:gd name="connsiteX3" fmla="*/ 0 w 2300990"/>
              <a:gd name="connsiteY3" fmla="*/ 0 h 2300990"/>
              <a:gd name="connsiteX4" fmla="*/ 1150495 w 2300990"/>
              <a:gd name="connsiteY4" fmla="*/ 0 h 2300990"/>
              <a:gd name="connsiteX5" fmla="*/ 1241935 w 2300990"/>
              <a:gd name="connsiteY5" fmla="*/ 1241935 h 2300990"/>
              <a:gd name="connsiteX0" fmla="*/ 2300990 w 2300990"/>
              <a:gd name="connsiteY0" fmla="*/ 1150495 h 2300990"/>
              <a:gd name="connsiteX1" fmla="*/ 2300990 w 2300990"/>
              <a:gd name="connsiteY1" fmla="*/ 2300990 h 2300990"/>
              <a:gd name="connsiteX2" fmla="*/ 0 w 2300990"/>
              <a:gd name="connsiteY2" fmla="*/ 2300990 h 2300990"/>
              <a:gd name="connsiteX3" fmla="*/ 0 w 2300990"/>
              <a:gd name="connsiteY3" fmla="*/ 0 h 2300990"/>
              <a:gd name="connsiteX4" fmla="*/ 1150495 w 2300990"/>
              <a:gd name="connsiteY4" fmla="*/ 0 h 2300990"/>
              <a:gd name="connsiteX0" fmla="*/ 2300990 w 2300990"/>
              <a:gd name="connsiteY0" fmla="*/ 1150495 h 2300990"/>
              <a:gd name="connsiteX1" fmla="*/ 2300990 w 2300990"/>
              <a:gd name="connsiteY1" fmla="*/ 2300990 h 2300990"/>
              <a:gd name="connsiteX2" fmla="*/ 0 w 2300990"/>
              <a:gd name="connsiteY2" fmla="*/ 2300990 h 2300990"/>
              <a:gd name="connsiteX3" fmla="*/ 0 w 2300990"/>
              <a:gd name="connsiteY3" fmla="*/ 0 h 2300990"/>
              <a:gd name="connsiteX0" fmla="*/ 2300990 w 2300990"/>
              <a:gd name="connsiteY0" fmla="*/ 2300990 h 2300990"/>
              <a:gd name="connsiteX1" fmla="*/ 0 w 2300990"/>
              <a:gd name="connsiteY1" fmla="*/ 2300990 h 2300990"/>
              <a:gd name="connsiteX2" fmla="*/ 0 w 2300990"/>
              <a:gd name="connsiteY2" fmla="*/ 0 h 2300990"/>
            </a:gdLst>
            <a:ahLst/>
            <a:cxnLst>
              <a:cxn ang="0">
                <a:pos x="connsiteX0" y="connsiteY0"/>
              </a:cxn>
              <a:cxn ang="0">
                <a:pos x="connsiteX1" y="connsiteY1"/>
              </a:cxn>
              <a:cxn ang="0">
                <a:pos x="connsiteX2" y="connsiteY2"/>
              </a:cxn>
            </a:cxnLst>
            <a:rect l="l" t="t" r="r" b="b"/>
            <a:pathLst>
              <a:path w="2300990" h="2300990">
                <a:moveTo>
                  <a:pt x="2300990" y="2300990"/>
                </a:moveTo>
                <a:lnTo>
                  <a:pt x="0" y="2300990"/>
                </a:lnTo>
                <a:lnTo>
                  <a:pt x="0" y="0"/>
                </a:lnTo>
              </a:path>
            </a:pathLst>
          </a:custGeom>
          <a:noFill/>
          <a:ln w="6350" cap="flat" cmpd="sng" algn="ctr">
            <a:solidFill>
              <a:schemeClr val="accent3"/>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endParaRPr lang="en-US" sz="1000" dirty="0" smtClean="0">
              <a:latin typeface="+mn-lt"/>
            </a:endParaRPr>
          </a:p>
        </p:txBody>
      </p:sp>
      <p:sp>
        <p:nvSpPr>
          <p:cNvPr id="43" name="Text Placeholder 1"/>
          <p:cNvSpPr txBox="1">
            <a:spLocks/>
          </p:cNvSpPr>
          <p:nvPr/>
        </p:nvSpPr>
        <p:spPr bwMode="gray">
          <a:xfrm>
            <a:off x="440818" y="2124979"/>
            <a:ext cx="1590499" cy="1051570"/>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dirty="0" smtClean="0">
                <a:solidFill>
                  <a:srgbClr val="38454E"/>
                </a:solidFill>
              </a:rPr>
              <a:t>Establish your QPP “dream team”</a:t>
            </a:r>
            <a:endParaRPr lang="en-US" dirty="0">
              <a:solidFill>
                <a:srgbClr val="38454E"/>
              </a:solidFill>
            </a:endParaRPr>
          </a:p>
          <a:p>
            <a:r>
              <a:rPr lang="en-US" dirty="0" smtClean="0">
                <a:solidFill>
                  <a:srgbClr val="38454E"/>
                </a:solidFill>
              </a:rPr>
              <a:t>Break down department-specific siloes</a:t>
            </a:r>
          </a:p>
          <a:p>
            <a:r>
              <a:rPr lang="en-US" dirty="0" smtClean="0">
                <a:solidFill>
                  <a:srgbClr val="38454E"/>
                </a:solidFill>
              </a:rPr>
              <a:t>Monitor changes regularly to refine QPP strategy </a:t>
            </a:r>
            <a:endParaRPr lang="en-US" dirty="0">
              <a:solidFill>
                <a:srgbClr val="38454E"/>
              </a:solidFill>
            </a:endParaRPr>
          </a:p>
        </p:txBody>
      </p:sp>
      <p:sp>
        <p:nvSpPr>
          <p:cNvPr id="44" name="Text Placeholder 1"/>
          <p:cNvSpPr txBox="1">
            <a:spLocks/>
          </p:cNvSpPr>
          <p:nvPr/>
        </p:nvSpPr>
        <p:spPr bwMode="gray">
          <a:xfrm>
            <a:off x="2424034" y="2150477"/>
            <a:ext cx="1502228" cy="1051570"/>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dirty="0" smtClean="0">
                <a:solidFill>
                  <a:srgbClr val="38454E"/>
                </a:solidFill>
              </a:rPr>
              <a:t>Focus on Quality and Cost performance </a:t>
            </a:r>
          </a:p>
          <a:p>
            <a:r>
              <a:rPr lang="en-US" dirty="0" smtClean="0">
                <a:solidFill>
                  <a:srgbClr val="38454E"/>
                </a:solidFill>
              </a:rPr>
              <a:t>Determine which ACI measure set to report</a:t>
            </a:r>
            <a:endParaRPr lang="en-US" dirty="0">
              <a:solidFill>
                <a:srgbClr val="38454E"/>
              </a:solidFill>
            </a:endParaRPr>
          </a:p>
          <a:p>
            <a:r>
              <a:rPr lang="en-US" dirty="0" smtClean="0">
                <a:solidFill>
                  <a:srgbClr val="38454E"/>
                </a:solidFill>
              </a:rPr>
              <a:t>Maximize available bonus points in MIPS</a:t>
            </a:r>
          </a:p>
        </p:txBody>
      </p:sp>
      <p:sp>
        <p:nvSpPr>
          <p:cNvPr id="45" name="Text Placeholder 1"/>
          <p:cNvSpPr txBox="1">
            <a:spLocks/>
          </p:cNvSpPr>
          <p:nvPr/>
        </p:nvSpPr>
        <p:spPr bwMode="gray">
          <a:xfrm>
            <a:off x="4340581" y="2150477"/>
            <a:ext cx="1605063" cy="1423467"/>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dirty="0" smtClean="0"/>
              <a:t>Plan for policies expected to begin in 2019	</a:t>
            </a:r>
          </a:p>
          <a:p>
            <a:r>
              <a:rPr lang="en-US" dirty="0"/>
              <a:t>Submit public comment on forthcoming rulemaking</a:t>
            </a:r>
          </a:p>
          <a:p>
            <a:r>
              <a:rPr lang="en-US" dirty="0" smtClean="0"/>
              <a:t>Recalibrate </a:t>
            </a:r>
            <a:r>
              <a:rPr lang="en-US" dirty="0"/>
              <a:t>strategy per legislative and regulatory changes</a:t>
            </a:r>
          </a:p>
          <a:p>
            <a:endParaRPr lang="en-US" dirty="0"/>
          </a:p>
        </p:txBody>
      </p:sp>
      <p:cxnSp>
        <p:nvCxnSpPr>
          <p:cNvPr id="24" name="Straight Arrow Connector 23"/>
          <p:cNvCxnSpPr/>
          <p:nvPr/>
        </p:nvCxnSpPr>
        <p:spPr bwMode="gray">
          <a:xfrm>
            <a:off x="317500" y="3912602"/>
            <a:ext cx="4522347" cy="0"/>
          </a:xfrm>
          <a:prstGeom prst="straightConnector1">
            <a:avLst/>
          </a:prstGeom>
          <a:solidFill>
            <a:schemeClr val="accent1"/>
          </a:solidFill>
          <a:ln w="12700" cap="flat" cmpd="sng" algn="ctr">
            <a:solidFill>
              <a:schemeClr val="accent4"/>
            </a:solidFill>
            <a:prstDash val="solid"/>
            <a:miter lim="800000"/>
            <a:headEnd type="none" w="med" len="med"/>
            <a:tailEnd type="triangle"/>
          </a:ln>
          <a:effectLst/>
        </p:spPr>
      </p:cxnSp>
      <p:cxnSp>
        <p:nvCxnSpPr>
          <p:cNvPr id="25" name="Straight Arrow Connector 24"/>
          <p:cNvCxnSpPr/>
          <p:nvPr/>
        </p:nvCxnSpPr>
        <p:spPr bwMode="gray">
          <a:xfrm>
            <a:off x="317500" y="4069881"/>
            <a:ext cx="5152661" cy="0"/>
          </a:xfrm>
          <a:prstGeom prst="straightConnector1">
            <a:avLst/>
          </a:prstGeom>
          <a:solidFill>
            <a:schemeClr val="accent1"/>
          </a:solidFill>
          <a:ln w="12700" cap="flat" cmpd="sng" algn="ctr">
            <a:solidFill>
              <a:schemeClr val="accent6"/>
            </a:solidFill>
            <a:prstDash val="solid"/>
            <a:miter lim="800000"/>
            <a:headEnd type="none" w="med" len="med"/>
            <a:tailEnd type="triangle"/>
          </a:ln>
          <a:effectLst/>
        </p:spPr>
      </p:cxnSp>
      <p:cxnSp>
        <p:nvCxnSpPr>
          <p:cNvPr id="26" name="Straight Arrow Connector 25"/>
          <p:cNvCxnSpPr/>
          <p:nvPr/>
        </p:nvCxnSpPr>
        <p:spPr bwMode="gray">
          <a:xfrm>
            <a:off x="317499" y="4218874"/>
            <a:ext cx="5659306" cy="0"/>
          </a:xfrm>
          <a:prstGeom prst="straightConnector1">
            <a:avLst/>
          </a:prstGeom>
          <a:solidFill>
            <a:schemeClr val="accent1"/>
          </a:solidFill>
          <a:ln w="12700" cap="flat" cmpd="sng" algn="ctr">
            <a:solidFill>
              <a:schemeClr val="tx2"/>
            </a:solidFill>
            <a:prstDash val="solid"/>
            <a:miter lim="800000"/>
            <a:headEnd type="none" w="med" len="med"/>
            <a:tailEnd type="triangle"/>
          </a:ln>
          <a:effectLst/>
        </p:spPr>
      </p:cxnSp>
      <p:sp>
        <p:nvSpPr>
          <p:cNvPr id="23" name="TextBox 22"/>
          <p:cNvSpPr txBox="1"/>
          <p:nvPr/>
        </p:nvSpPr>
        <p:spPr bwMode="gray">
          <a:xfrm>
            <a:off x="-1203729" y="156320"/>
            <a:ext cx="1045788" cy="161583"/>
          </a:xfrm>
          <a:prstGeom prst="rect">
            <a:avLst/>
          </a:prstGeom>
          <a:solidFill>
            <a:srgbClr val="FFFF00"/>
          </a:solidFill>
        </p:spPr>
        <p:txBody>
          <a:bodyPr wrap="square" lIns="0" tIns="0" rIns="0" bIns="0" rtlCol="0">
            <a:spAutoFit/>
          </a:bodyPr>
          <a:lstStyle/>
          <a:p>
            <a:pPr>
              <a:spcBef>
                <a:spcPts val="500"/>
              </a:spcBef>
            </a:pPr>
            <a:r>
              <a:rPr lang="en-US" sz="1050" b="1" dirty="0" smtClean="0"/>
              <a:t>BBA - updated</a:t>
            </a:r>
            <a:endParaRPr lang="en-US" sz="1050" b="1" dirty="0"/>
          </a:p>
        </p:txBody>
      </p:sp>
    </p:spTree>
    <p:extLst>
      <p:ext uri="{BB962C8B-B14F-4D97-AF65-F5344CB8AC3E}">
        <p14:creationId xmlns:p14="http://schemas.microsoft.com/office/powerpoint/2010/main" val="23185303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Quality Reporting Is a Team Sport</a:t>
            </a:r>
            <a:endParaRPr lang="en-US" dirty="0"/>
          </a:p>
        </p:txBody>
      </p:sp>
      <p:sp>
        <p:nvSpPr>
          <p:cNvPr id="3" name="Text Placeholder 2"/>
          <p:cNvSpPr>
            <a:spLocks noGrp="1"/>
          </p:cNvSpPr>
          <p:nvPr>
            <p:ph type="body" sz="quarter" idx="25"/>
          </p:nvPr>
        </p:nvSpPr>
        <p:spPr/>
        <p:txBody>
          <a:bodyPr/>
          <a:lstStyle/>
          <a:p>
            <a:r>
              <a:rPr lang="en-US" dirty="0" smtClean="0"/>
              <a:t>Collaboration Required to Drive Quality Reporting Success</a:t>
            </a:r>
            <a:endParaRPr lang="en-US" dirty="0"/>
          </a:p>
        </p:txBody>
      </p:sp>
      <p:sp>
        <p:nvSpPr>
          <p:cNvPr id="6" name="Text Placeholder 5"/>
          <p:cNvSpPr>
            <a:spLocks noGrp="1"/>
          </p:cNvSpPr>
          <p:nvPr>
            <p:ph type="body" sz="quarter" idx="26"/>
          </p:nvPr>
        </p:nvSpPr>
        <p:spPr/>
        <p:txBody>
          <a:bodyPr/>
          <a:lstStyle/>
          <a:p>
            <a:r>
              <a:rPr lang="en-US" smtClean="0"/>
              <a:t>1. Build Effective Governance </a:t>
            </a:r>
            <a:endParaRPr lang="en-US" dirty="0"/>
          </a:p>
        </p:txBody>
      </p:sp>
      <p:sp>
        <p:nvSpPr>
          <p:cNvPr id="5" name="Text Placeholder 4"/>
          <p:cNvSpPr>
            <a:spLocks noGrp="1"/>
          </p:cNvSpPr>
          <p:nvPr>
            <p:ph type="body" sz="quarter" idx="27"/>
          </p:nvPr>
        </p:nvSpPr>
        <p:spPr>
          <a:xfrm>
            <a:off x="5041490" y="4619012"/>
            <a:ext cx="1359310" cy="181588"/>
          </a:xfrm>
        </p:spPr>
        <p:txBody>
          <a:bodyPr/>
          <a:lstStyle/>
          <a:p>
            <a:pPr lvl="0"/>
            <a:r>
              <a:rPr lang="en-US" dirty="0" smtClean="0"/>
              <a:t>Source: Advisory Board research and analysis.</a:t>
            </a:r>
            <a:endParaRPr lang="en-US" dirty="0"/>
          </a:p>
        </p:txBody>
      </p:sp>
      <p:cxnSp>
        <p:nvCxnSpPr>
          <p:cNvPr id="7" name="Straight Connector 6"/>
          <p:cNvCxnSpPr/>
          <p:nvPr/>
        </p:nvCxnSpPr>
        <p:spPr bwMode="gray">
          <a:xfrm flipV="1">
            <a:off x="3198526" y="1530330"/>
            <a:ext cx="0" cy="2834640"/>
          </a:xfrm>
          <a:prstGeom prst="line">
            <a:avLst/>
          </a:prstGeom>
          <a:ln w="12700">
            <a:solidFill>
              <a:schemeClr val="accent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bwMode="gray">
          <a:xfrm>
            <a:off x="457200" y="2843647"/>
            <a:ext cx="5486400" cy="0"/>
          </a:xfrm>
          <a:prstGeom prst="line">
            <a:avLst/>
          </a:prstGeom>
          <a:ln w="12700">
            <a:solidFill>
              <a:schemeClr val="accent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bwMode="gray">
          <a:xfrm>
            <a:off x="320675" y="1149713"/>
            <a:ext cx="4051814" cy="169277"/>
          </a:xfrm>
          <a:prstGeom prst="rect">
            <a:avLst/>
          </a:prstGeom>
          <a:noFill/>
        </p:spPr>
        <p:txBody>
          <a:bodyPr wrap="square" lIns="0" tIns="0" rIns="0" bIns="0" rtlCol="0">
            <a:spAutoFit/>
          </a:bodyPr>
          <a:lstStyle/>
          <a:p>
            <a:r>
              <a:rPr lang="en-US" sz="1100" b="1" dirty="0" smtClean="0"/>
              <a:t>Key Players in Quality Reporting Governance Structure</a:t>
            </a:r>
          </a:p>
        </p:txBody>
      </p:sp>
      <p:sp>
        <p:nvSpPr>
          <p:cNvPr id="18" name="TextBox 17"/>
          <p:cNvSpPr txBox="1"/>
          <p:nvPr/>
        </p:nvSpPr>
        <p:spPr bwMode="gray">
          <a:xfrm>
            <a:off x="3894428" y="3083603"/>
            <a:ext cx="1985861" cy="307777"/>
          </a:xfrm>
          <a:prstGeom prst="rect">
            <a:avLst/>
          </a:prstGeom>
          <a:noFill/>
        </p:spPr>
        <p:txBody>
          <a:bodyPr wrap="square" lIns="0" tIns="0" rIns="0" bIns="0" rtlCol="0">
            <a:spAutoFit/>
          </a:bodyPr>
          <a:lstStyle/>
          <a:p>
            <a:pPr>
              <a:spcBef>
                <a:spcPts val="500"/>
              </a:spcBef>
            </a:pPr>
            <a:r>
              <a:rPr lang="en-US" sz="1000" b="1" dirty="0" smtClean="0"/>
              <a:t>Finance and Health Information Management</a:t>
            </a:r>
          </a:p>
        </p:txBody>
      </p:sp>
      <p:sp>
        <p:nvSpPr>
          <p:cNvPr id="22" name="Text Placeholder 1"/>
          <p:cNvSpPr txBox="1">
            <a:spLocks/>
          </p:cNvSpPr>
          <p:nvPr/>
        </p:nvSpPr>
        <p:spPr bwMode="gray">
          <a:xfrm>
            <a:off x="3894428" y="3461887"/>
            <a:ext cx="1936097" cy="630942"/>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a:spcBef>
                <a:spcPts val="600"/>
              </a:spcBef>
            </a:pPr>
            <a:r>
              <a:rPr lang="en-US" sz="900" dirty="0" smtClean="0"/>
              <a:t>Understand and forecast reimbursement implications </a:t>
            </a:r>
          </a:p>
          <a:p>
            <a:pPr>
              <a:spcBef>
                <a:spcPts val="600"/>
              </a:spcBef>
            </a:pPr>
            <a:r>
              <a:rPr lang="en-US" sz="900" dirty="0" smtClean="0"/>
              <a:t>Optimize coding practices to support accurate documentation</a:t>
            </a:r>
            <a:endParaRPr lang="en-US" sz="900" dirty="0"/>
          </a:p>
        </p:txBody>
      </p:sp>
      <p:sp>
        <p:nvSpPr>
          <p:cNvPr id="15" name="TextBox 14"/>
          <p:cNvSpPr txBox="1"/>
          <p:nvPr/>
        </p:nvSpPr>
        <p:spPr bwMode="gray">
          <a:xfrm>
            <a:off x="996113" y="1519418"/>
            <a:ext cx="1324280" cy="153888"/>
          </a:xfrm>
          <a:prstGeom prst="rect">
            <a:avLst/>
          </a:prstGeom>
          <a:noFill/>
        </p:spPr>
        <p:txBody>
          <a:bodyPr wrap="square" lIns="0" tIns="0" rIns="0" bIns="0" rtlCol="0">
            <a:spAutoFit/>
          </a:bodyPr>
          <a:lstStyle/>
          <a:p>
            <a:pPr>
              <a:spcBef>
                <a:spcPts val="500"/>
              </a:spcBef>
            </a:pPr>
            <a:r>
              <a:rPr lang="en-US" sz="1000" b="1" dirty="0" smtClean="0"/>
              <a:t>Policy Experts</a:t>
            </a:r>
          </a:p>
        </p:txBody>
      </p:sp>
      <p:sp>
        <p:nvSpPr>
          <p:cNvPr id="21" name="Text Placeholder 1"/>
          <p:cNvSpPr txBox="1">
            <a:spLocks/>
          </p:cNvSpPr>
          <p:nvPr/>
        </p:nvSpPr>
        <p:spPr bwMode="gray">
          <a:xfrm>
            <a:off x="996113" y="1748669"/>
            <a:ext cx="1864067" cy="769441"/>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a:spcBef>
                <a:spcPts val="600"/>
              </a:spcBef>
            </a:pPr>
            <a:r>
              <a:rPr lang="en-US" sz="900" dirty="0" smtClean="0"/>
              <a:t>Monitor regulatory changes and determine strategic and operational implications</a:t>
            </a:r>
            <a:endParaRPr lang="en-US" sz="900" dirty="0"/>
          </a:p>
          <a:p>
            <a:pPr>
              <a:spcBef>
                <a:spcPts val="600"/>
              </a:spcBef>
            </a:pPr>
            <a:r>
              <a:rPr lang="en-US" sz="900" dirty="0" smtClean="0"/>
              <a:t>Educate leadership and front-line staff on relevant policies</a:t>
            </a:r>
            <a:endParaRPr lang="en-US" sz="900" dirty="0"/>
          </a:p>
        </p:txBody>
      </p:sp>
      <p:pic>
        <p:nvPicPr>
          <p:cNvPr id="1026" name="Picture 2" descr="C:\Users\panjamat\Downloads\capito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276" y="1481759"/>
            <a:ext cx="316992" cy="36576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anjamat\Downloads\math.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6268" y="3068804"/>
            <a:ext cx="281635" cy="32004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panjamat\Downloads\Process_circula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6268" y="1519418"/>
            <a:ext cx="358445" cy="36576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bwMode="gray">
          <a:xfrm>
            <a:off x="3894428" y="1519418"/>
            <a:ext cx="2030707" cy="153888"/>
          </a:xfrm>
          <a:prstGeom prst="rect">
            <a:avLst/>
          </a:prstGeom>
          <a:noFill/>
        </p:spPr>
        <p:txBody>
          <a:bodyPr wrap="square" lIns="0" tIns="0" rIns="0" bIns="0" rtlCol="0">
            <a:spAutoFit/>
          </a:bodyPr>
          <a:lstStyle/>
          <a:p>
            <a:pPr>
              <a:spcBef>
                <a:spcPts val="500"/>
              </a:spcBef>
            </a:pPr>
            <a:r>
              <a:rPr lang="en-US" sz="1000" b="1" dirty="0" smtClean="0"/>
              <a:t>Clinical and Operational Leaders</a:t>
            </a:r>
          </a:p>
        </p:txBody>
      </p:sp>
      <p:sp>
        <p:nvSpPr>
          <p:cNvPr id="19" name="Text Placeholder 1"/>
          <p:cNvSpPr txBox="1">
            <a:spLocks/>
          </p:cNvSpPr>
          <p:nvPr/>
        </p:nvSpPr>
        <p:spPr bwMode="gray">
          <a:xfrm>
            <a:off x="3894428" y="1748669"/>
            <a:ext cx="2081913" cy="984885"/>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a:spcBef>
                <a:spcPts val="600"/>
              </a:spcBef>
            </a:pPr>
            <a:r>
              <a:rPr lang="en-US" sz="900" dirty="0" smtClean="0"/>
              <a:t>Provide input to measure selection and clinical workflows</a:t>
            </a:r>
          </a:p>
          <a:p>
            <a:pPr>
              <a:spcBef>
                <a:spcPts val="600"/>
              </a:spcBef>
            </a:pPr>
            <a:r>
              <a:rPr lang="en-US" sz="900" dirty="0" smtClean="0"/>
              <a:t>Communicate performance to all relevant stakeholders</a:t>
            </a:r>
          </a:p>
          <a:p>
            <a:pPr>
              <a:spcBef>
                <a:spcPts val="600"/>
              </a:spcBef>
            </a:pPr>
            <a:r>
              <a:rPr lang="en-US" sz="900" dirty="0" smtClean="0"/>
              <a:t>Develop strategies to improve performance and drive staff adoption </a:t>
            </a:r>
            <a:endParaRPr lang="en-US" sz="900" dirty="0"/>
          </a:p>
        </p:txBody>
      </p:sp>
      <p:pic>
        <p:nvPicPr>
          <p:cNvPr id="1028" name="Picture 4" descr="C:\Users\panjamat\Downloads\Stethoscop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4965" y="1621186"/>
            <a:ext cx="181051" cy="18288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bwMode="gray">
          <a:xfrm>
            <a:off x="996113" y="3089735"/>
            <a:ext cx="1324280" cy="153888"/>
          </a:xfrm>
          <a:prstGeom prst="rect">
            <a:avLst/>
          </a:prstGeom>
          <a:noFill/>
        </p:spPr>
        <p:txBody>
          <a:bodyPr wrap="square" lIns="0" tIns="0" rIns="0" bIns="0" rtlCol="0">
            <a:spAutoFit/>
          </a:bodyPr>
          <a:lstStyle/>
          <a:p>
            <a:pPr>
              <a:spcBef>
                <a:spcPts val="500"/>
              </a:spcBef>
            </a:pPr>
            <a:r>
              <a:rPr lang="en-US" sz="1000" b="1" dirty="0" smtClean="0"/>
              <a:t>IT Department</a:t>
            </a:r>
          </a:p>
        </p:txBody>
      </p:sp>
      <p:sp>
        <p:nvSpPr>
          <p:cNvPr id="20" name="Text Placeholder 1"/>
          <p:cNvSpPr txBox="1">
            <a:spLocks/>
          </p:cNvSpPr>
          <p:nvPr/>
        </p:nvSpPr>
        <p:spPr bwMode="gray">
          <a:xfrm>
            <a:off x="996113" y="3318986"/>
            <a:ext cx="1984758" cy="984885"/>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a:spcBef>
                <a:spcPts val="600"/>
              </a:spcBef>
            </a:pPr>
            <a:r>
              <a:rPr lang="en-US" sz="900" dirty="0" smtClean="0"/>
              <a:t>Implement and configure IT systems to optimize data collection</a:t>
            </a:r>
            <a:endParaRPr lang="en-US" sz="900" dirty="0"/>
          </a:p>
          <a:p>
            <a:pPr>
              <a:spcBef>
                <a:spcPts val="600"/>
              </a:spcBef>
            </a:pPr>
            <a:r>
              <a:rPr lang="en-US" sz="900" dirty="0" smtClean="0"/>
              <a:t>Support data extraction, mapping, consolidation, and reporting</a:t>
            </a:r>
          </a:p>
          <a:p>
            <a:pPr>
              <a:spcBef>
                <a:spcPts val="600"/>
              </a:spcBef>
            </a:pPr>
            <a:r>
              <a:rPr lang="en-US" sz="900" dirty="0" smtClean="0"/>
              <a:t>Provide technical guidance on performance reports</a:t>
            </a:r>
            <a:endParaRPr lang="en-US" sz="900" dirty="0"/>
          </a:p>
        </p:txBody>
      </p:sp>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bwMode="gray">
          <a:xfrm>
            <a:off x="457200" y="3083603"/>
            <a:ext cx="387145" cy="320040"/>
          </a:xfrm>
          <a:prstGeom prst="rect">
            <a:avLst/>
          </a:prstGeom>
        </p:spPr>
      </p:pic>
    </p:spTree>
    <p:extLst>
      <p:ext uri="{BB962C8B-B14F-4D97-AF65-F5344CB8AC3E}">
        <p14:creationId xmlns:p14="http://schemas.microsoft.com/office/powerpoint/2010/main" val="30277408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Detailed Resources Available in Appendix</a:t>
            </a:r>
            <a:endParaRPr lang="en-US" dirty="0"/>
          </a:p>
        </p:txBody>
      </p:sp>
      <p:sp>
        <p:nvSpPr>
          <p:cNvPr id="3" name="Text Placeholder 2"/>
          <p:cNvSpPr>
            <a:spLocks noGrp="1"/>
          </p:cNvSpPr>
          <p:nvPr>
            <p:ph type="body" sz="quarter" idx="25"/>
          </p:nvPr>
        </p:nvSpPr>
        <p:spPr/>
        <p:txBody>
          <a:bodyPr/>
          <a:lstStyle/>
          <a:p>
            <a:r>
              <a:rPr lang="en-US" smtClean="0"/>
              <a:t>Included in Today’s Presentation Slides</a:t>
            </a:r>
            <a:endParaRPr lang="en-US" dirty="0"/>
          </a:p>
        </p:txBody>
      </p:sp>
      <p:cxnSp>
        <p:nvCxnSpPr>
          <p:cNvPr id="21" name="Straight Connector 20"/>
          <p:cNvCxnSpPr/>
          <p:nvPr/>
        </p:nvCxnSpPr>
        <p:spPr bwMode="gray">
          <a:xfrm>
            <a:off x="3435002" y="1205708"/>
            <a:ext cx="0" cy="3185900"/>
          </a:xfrm>
          <a:prstGeom prst="line">
            <a:avLst/>
          </a:prstGeom>
          <a:ln w="12700" cap="rnd">
            <a:solidFill>
              <a:schemeClr val="accent4"/>
            </a:solidFill>
            <a:prstDash val="sysDot"/>
            <a:round/>
            <a:headEnd type="none"/>
            <a:tailEnd type="non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bwMode="gray">
          <a:xfrm>
            <a:off x="4199517" y="2212305"/>
            <a:ext cx="1572616" cy="307777"/>
          </a:xfrm>
          <a:prstGeom prst="rect">
            <a:avLst/>
          </a:prstGeom>
          <a:noFill/>
        </p:spPr>
        <p:txBody>
          <a:bodyPr wrap="square" lIns="0" tIns="0" rIns="0" bIns="0" rtlCol="0">
            <a:spAutoFit/>
          </a:bodyPr>
          <a:lstStyle/>
          <a:p>
            <a:pPr>
              <a:spcBef>
                <a:spcPts val="500"/>
              </a:spcBef>
            </a:pPr>
            <a:r>
              <a:rPr lang="en-US" sz="1000" dirty="0" smtClean="0"/>
              <a:t>2018 MIPS Performance Category Guides</a:t>
            </a:r>
          </a:p>
        </p:txBody>
      </p:sp>
      <p:pic>
        <p:nvPicPr>
          <p:cNvPr id="36" name="Picture 5" descr="C:\Users\levinthn\Documents\ABC Art and Templates\Magnify_glas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4896" y="2229543"/>
            <a:ext cx="254491" cy="25449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descr="C:\Users\levinthn\Documents\ABC Art and Templates\Maz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4896" y="3417604"/>
            <a:ext cx="292608" cy="29260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7" descr="C:\Users\levinthn\Documents\ABC Art and Templates\Combind_Icons_Continuum_of_Car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4896" y="4028924"/>
            <a:ext cx="312988" cy="303751"/>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bwMode="gray">
          <a:xfrm>
            <a:off x="4199517" y="4036510"/>
            <a:ext cx="1646947" cy="307777"/>
          </a:xfrm>
          <a:prstGeom prst="rect">
            <a:avLst/>
          </a:prstGeom>
          <a:noFill/>
        </p:spPr>
        <p:txBody>
          <a:bodyPr wrap="square" lIns="0" tIns="0" rIns="0" bIns="0" rtlCol="0">
            <a:spAutoFit/>
          </a:bodyPr>
          <a:lstStyle/>
          <a:p>
            <a:pPr>
              <a:spcBef>
                <a:spcPts val="500"/>
              </a:spcBef>
            </a:pPr>
            <a:r>
              <a:rPr lang="en-US" sz="1000" dirty="0" smtClean="0"/>
              <a:t>Updated MIPS APM Reporting Requirements</a:t>
            </a:r>
            <a:endParaRPr lang="en-US" sz="1000" dirty="0"/>
          </a:p>
        </p:txBody>
      </p:sp>
      <p:cxnSp>
        <p:nvCxnSpPr>
          <p:cNvPr id="8" name="Straight Connector 7"/>
          <p:cNvCxnSpPr/>
          <p:nvPr/>
        </p:nvCxnSpPr>
        <p:spPr bwMode="gray">
          <a:xfrm>
            <a:off x="714465" y="3332413"/>
            <a:ext cx="457200" cy="0"/>
          </a:xfrm>
          <a:prstGeom prst="line">
            <a:avLst/>
          </a:prstGeom>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bwMode="gray">
          <a:xfrm>
            <a:off x="4199517" y="2769077"/>
            <a:ext cx="1572616" cy="307777"/>
          </a:xfrm>
          <a:prstGeom prst="rect">
            <a:avLst/>
          </a:prstGeom>
          <a:noFill/>
        </p:spPr>
        <p:txBody>
          <a:bodyPr wrap="square" lIns="0" tIns="0" rIns="0" bIns="0" rtlCol="0">
            <a:spAutoFit/>
          </a:bodyPr>
          <a:lstStyle/>
          <a:p>
            <a:pPr>
              <a:spcBef>
                <a:spcPts val="500"/>
              </a:spcBef>
            </a:pPr>
            <a:r>
              <a:rPr lang="en-US" sz="1000" dirty="0" smtClean="0"/>
              <a:t>Quality and Cost Improvement Scoring</a:t>
            </a:r>
          </a:p>
        </p:txBody>
      </p:sp>
      <p:pic>
        <p:nvPicPr>
          <p:cNvPr id="1028" name="Picture 4" descr="http://abco.advisory.com/DSS/abc-icons/forecastin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4896" y="2731161"/>
            <a:ext cx="342900" cy="329184"/>
          </a:xfrm>
          <a:prstGeom prst="rect">
            <a:avLst/>
          </a:prstGeom>
          <a:noFill/>
          <a:extLst>
            <a:ext uri="{909E8E84-426E-40DD-AFC4-6F175D3DCCD1}">
              <a14:hiddenFill xmlns:a14="http://schemas.microsoft.com/office/drawing/2010/main">
                <a:solidFill>
                  <a:srgbClr val="FFFFFF"/>
                </a:solidFill>
              </a14:hiddenFill>
            </a:ext>
          </a:extLst>
        </p:spPr>
      </p:pic>
      <p:sp>
        <p:nvSpPr>
          <p:cNvPr id="24" name="Text Placeholder 7"/>
          <p:cNvSpPr txBox="1">
            <a:spLocks/>
          </p:cNvSpPr>
          <p:nvPr/>
        </p:nvSpPr>
        <p:spPr>
          <a:xfrm>
            <a:off x="732279" y="2833930"/>
            <a:ext cx="1754325" cy="169277"/>
          </a:xfrm>
          <a:prstGeom prst="rect">
            <a:avLst/>
          </a:prstGeom>
        </p:spPr>
        <p:txBody>
          <a:bodyPr vert="horz" wrap="square" lIns="0" tIns="0" rIns="0" bIns="0" rtlCol="0">
            <a:spAutoFit/>
          </a:bodyPr>
          <a:lstStyle>
            <a:lvl1pPr indent="0">
              <a:spcBef>
                <a:spcPts val="0"/>
              </a:spcBef>
              <a:buFont typeface="Arial" pitchFamily="34" charset="0"/>
              <a:buNone/>
              <a:defRPr sz="1400">
                <a:solidFill>
                  <a:schemeClr val="accent3"/>
                </a:solidFill>
              </a:defRPr>
            </a:lvl1pPr>
            <a:lvl2pPr marL="114300" indent="0">
              <a:spcBef>
                <a:spcPts val="0"/>
              </a:spcBef>
              <a:buFont typeface="Arial" pitchFamily="34" charset="0"/>
              <a:buNone/>
              <a:defRPr sz="1400">
                <a:solidFill>
                  <a:schemeClr val="accent3"/>
                </a:solidFill>
              </a:defRPr>
            </a:lvl2pPr>
            <a:lvl3pPr marL="228600" indent="0">
              <a:spcBef>
                <a:spcPts val="0"/>
              </a:spcBef>
              <a:buFont typeface="Arial" pitchFamily="34" charset="0"/>
              <a:buNone/>
              <a:defRPr sz="1400">
                <a:solidFill>
                  <a:schemeClr val="accent3"/>
                </a:solidFill>
              </a:defRPr>
            </a:lvl3pPr>
            <a:lvl4pPr marL="342900" indent="0">
              <a:spcBef>
                <a:spcPts val="0"/>
              </a:spcBef>
              <a:buFont typeface="Arial" pitchFamily="34" charset="0"/>
              <a:buNone/>
              <a:defRPr sz="1400">
                <a:solidFill>
                  <a:schemeClr val="accent3"/>
                </a:solidFill>
              </a:defRPr>
            </a:lvl4pPr>
            <a:lvl5pPr marL="457200" indent="0">
              <a:spcBef>
                <a:spcPts val="0"/>
              </a:spcBef>
              <a:buFont typeface="Arial" pitchFamily="34" charset="0"/>
              <a:buNone/>
              <a:defRPr sz="1400" baseline="0">
                <a:solidFill>
                  <a:schemeClr val="accent3"/>
                </a:solidFill>
              </a:defRPr>
            </a:lvl5pPr>
            <a:lvl6pPr marL="685800" indent="-114300">
              <a:spcBef>
                <a:spcPts val="500"/>
              </a:spcBef>
              <a:buFont typeface="Arial" pitchFamily="34" charset="0"/>
              <a:buChar char="–"/>
              <a:defRPr sz="1000"/>
            </a:lvl6pPr>
            <a:lvl7pPr marL="800100" indent="-114300">
              <a:spcBef>
                <a:spcPts val="500"/>
              </a:spcBef>
              <a:buFont typeface="Arial" pitchFamily="34" charset="0"/>
              <a:buChar char="•"/>
              <a:defRPr sz="1000"/>
            </a:lvl7pPr>
            <a:lvl8pPr marL="914400" indent="-114300">
              <a:spcBef>
                <a:spcPts val="500"/>
              </a:spcBef>
              <a:buFont typeface="Arial" pitchFamily="34" charset="0"/>
              <a:buChar char="–"/>
              <a:defRPr sz="1000"/>
            </a:lvl8pPr>
            <a:lvl9pPr marL="1028700" indent="-114300">
              <a:spcBef>
                <a:spcPts val="500"/>
              </a:spcBef>
              <a:buFont typeface="Arial" pitchFamily="34" charset="0"/>
              <a:buChar char="•"/>
              <a:defRPr sz="1000" baseline="0"/>
            </a:lvl9pPr>
          </a:lstStyle>
          <a:p>
            <a:r>
              <a:rPr lang="en-US" sz="1100" dirty="0"/>
              <a:t>2018 </a:t>
            </a:r>
            <a:r>
              <a:rPr lang="en-US" sz="1100" dirty="0" smtClean="0"/>
              <a:t>QPP Final Rule</a:t>
            </a:r>
          </a:p>
        </p:txBody>
      </p:sp>
      <p:sp>
        <p:nvSpPr>
          <p:cNvPr id="25" name="TextBox 24"/>
          <p:cNvSpPr txBox="1"/>
          <p:nvPr/>
        </p:nvSpPr>
        <p:spPr bwMode="gray">
          <a:xfrm>
            <a:off x="4199517" y="1655533"/>
            <a:ext cx="1651626" cy="307777"/>
          </a:xfrm>
          <a:prstGeom prst="rect">
            <a:avLst/>
          </a:prstGeom>
          <a:noFill/>
        </p:spPr>
        <p:txBody>
          <a:bodyPr wrap="square" lIns="0" tIns="0" rIns="0" bIns="0" rtlCol="0">
            <a:spAutoFit/>
          </a:bodyPr>
          <a:lstStyle/>
          <a:p>
            <a:pPr>
              <a:spcBef>
                <a:spcPts val="500"/>
              </a:spcBef>
            </a:pPr>
            <a:r>
              <a:rPr lang="en-US" sz="1000" dirty="0" smtClean="0"/>
              <a:t>Other Payer Advanced </a:t>
            </a:r>
            <a:r>
              <a:rPr lang="en-US" sz="1000" dirty="0"/>
              <a:t>APM </a:t>
            </a:r>
            <a:r>
              <a:rPr lang="en-US" sz="1000" dirty="0" smtClean="0"/>
              <a:t>Determination Guides</a:t>
            </a:r>
          </a:p>
        </p:txBody>
      </p:sp>
      <p:pic>
        <p:nvPicPr>
          <p:cNvPr id="2050" name="Picture 2" descr="http://abco.advisory.com/DSS/abc-icons/Insurance_card.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4896" y="1697862"/>
            <a:ext cx="365760" cy="221894"/>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bwMode="gray">
          <a:xfrm>
            <a:off x="4199517" y="1252650"/>
            <a:ext cx="1310638" cy="153888"/>
          </a:xfrm>
          <a:prstGeom prst="rect">
            <a:avLst/>
          </a:prstGeom>
          <a:noFill/>
        </p:spPr>
        <p:txBody>
          <a:bodyPr wrap="square" lIns="0" tIns="0" rIns="0" bIns="0" rtlCol="0">
            <a:spAutoFit/>
          </a:bodyPr>
          <a:lstStyle/>
          <a:p>
            <a:pPr>
              <a:spcBef>
                <a:spcPts val="500"/>
              </a:spcBef>
            </a:pPr>
            <a:r>
              <a:rPr lang="en-US" sz="1000" dirty="0" smtClean="0"/>
              <a:t>Acronyms List</a:t>
            </a:r>
            <a:endParaRPr lang="en-US" sz="1000" dirty="0"/>
          </a:p>
        </p:txBody>
      </p:sp>
      <p:pic>
        <p:nvPicPr>
          <p:cNvPr id="30" name="Picture 3" descr="C:\Users\levinthn\Documents\ABC Art and Templates\Building_Blocks.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4896" y="1182849"/>
            <a:ext cx="359015" cy="33159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199517" y="3325849"/>
            <a:ext cx="1478032" cy="461665"/>
          </a:xfrm>
          <a:prstGeom prst="rect">
            <a:avLst/>
          </a:prstGeom>
          <a:noFill/>
        </p:spPr>
        <p:txBody>
          <a:bodyPr wrap="square" lIns="0" tIns="0" rIns="0" bIns="0" rtlCol="0">
            <a:spAutoFit/>
          </a:bodyPr>
          <a:lstStyle/>
          <a:p>
            <a:pPr>
              <a:spcBef>
                <a:spcPts val="500"/>
              </a:spcBef>
            </a:pPr>
            <a:r>
              <a:rPr lang="en-US" sz="1000" dirty="0" smtClean="0"/>
              <a:t>Pocket </a:t>
            </a:r>
            <a:r>
              <a:rPr lang="en-US" sz="1000" dirty="0"/>
              <a:t>Guides for </a:t>
            </a:r>
            <a:r>
              <a:rPr lang="en-US" sz="1000" dirty="0" smtClean="0"/>
              <a:t>2017 and 2018 MIPS </a:t>
            </a:r>
            <a:r>
              <a:rPr lang="en-US" sz="1000" dirty="0"/>
              <a:t>ACI Measures</a:t>
            </a:r>
          </a:p>
        </p:txBody>
      </p:sp>
      <p:sp>
        <p:nvSpPr>
          <p:cNvPr id="14" name="Text Placeholder 13"/>
          <p:cNvSpPr>
            <a:spLocks noGrp="1"/>
          </p:cNvSpPr>
          <p:nvPr>
            <p:ph type="body" sz="quarter" idx="26"/>
          </p:nvPr>
        </p:nvSpPr>
        <p:spPr/>
        <p:txBody>
          <a:bodyPr/>
          <a:lstStyle/>
          <a:p>
            <a:endParaRPr lang="en-US"/>
          </a:p>
        </p:txBody>
      </p:sp>
      <p:sp>
        <p:nvSpPr>
          <p:cNvPr id="31" name="Text Placeholder 7"/>
          <p:cNvSpPr txBox="1">
            <a:spLocks/>
          </p:cNvSpPr>
          <p:nvPr/>
        </p:nvSpPr>
        <p:spPr>
          <a:xfrm>
            <a:off x="732279" y="2566754"/>
            <a:ext cx="1754325" cy="230832"/>
          </a:xfrm>
          <a:prstGeom prst="rect">
            <a:avLst/>
          </a:prstGeom>
        </p:spPr>
        <p:txBody>
          <a:bodyPr vert="horz" wrap="square" lIns="0" tIns="0" rIns="0" bIns="0" rtlCol="0">
            <a:spAutoFit/>
          </a:bodyPr>
          <a:lstStyle>
            <a:lvl1pPr indent="0">
              <a:spcBef>
                <a:spcPts val="0"/>
              </a:spcBef>
              <a:buFont typeface="Arial" pitchFamily="34" charset="0"/>
              <a:buNone/>
              <a:defRPr sz="1400">
                <a:solidFill>
                  <a:schemeClr val="accent3"/>
                </a:solidFill>
              </a:defRPr>
            </a:lvl1pPr>
            <a:lvl2pPr marL="114300" indent="0">
              <a:spcBef>
                <a:spcPts val="0"/>
              </a:spcBef>
              <a:buFont typeface="Arial" pitchFamily="34" charset="0"/>
              <a:buNone/>
              <a:defRPr sz="1400">
                <a:solidFill>
                  <a:schemeClr val="accent3"/>
                </a:solidFill>
              </a:defRPr>
            </a:lvl2pPr>
            <a:lvl3pPr marL="228600" indent="0">
              <a:spcBef>
                <a:spcPts val="0"/>
              </a:spcBef>
              <a:buFont typeface="Arial" pitchFamily="34" charset="0"/>
              <a:buNone/>
              <a:defRPr sz="1400">
                <a:solidFill>
                  <a:schemeClr val="accent3"/>
                </a:solidFill>
              </a:defRPr>
            </a:lvl3pPr>
            <a:lvl4pPr marL="342900" indent="0">
              <a:spcBef>
                <a:spcPts val="0"/>
              </a:spcBef>
              <a:buFont typeface="Arial" pitchFamily="34" charset="0"/>
              <a:buNone/>
              <a:defRPr sz="1400">
                <a:solidFill>
                  <a:schemeClr val="accent3"/>
                </a:solidFill>
              </a:defRPr>
            </a:lvl4pPr>
            <a:lvl5pPr marL="457200" indent="0">
              <a:spcBef>
                <a:spcPts val="0"/>
              </a:spcBef>
              <a:buFont typeface="Arial" pitchFamily="34" charset="0"/>
              <a:buNone/>
              <a:defRPr sz="1400" baseline="0">
                <a:solidFill>
                  <a:schemeClr val="accent3"/>
                </a:solidFill>
              </a:defRPr>
            </a:lvl5pPr>
            <a:lvl6pPr marL="685800" indent="-114300">
              <a:spcBef>
                <a:spcPts val="500"/>
              </a:spcBef>
              <a:buFont typeface="Arial" pitchFamily="34" charset="0"/>
              <a:buChar char="–"/>
              <a:defRPr sz="1000"/>
            </a:lvl6pPr>
            <a:lvl7pPr marL="800100" indent="-114300">
              <a:spcBef>
                <a:spcPts val="500"/>
              </a:spcBef>
              <a:buFont typeface="Arial" pitchFamily="34" charset="0"/>
              <a:buChar char="•"/>
              <a:defRPr sz="1000"/>
            </a:lvl7pPr>
            <a:lvl8pPr marL="914400" indent="-114300">
              <a:spcBef>
                <a:spcPts val="500"/>
              </a:spcBef>
              <a:buFont typeface="Arial" pitchFamily="34" charset="0"/>
              <a:buChar char="–"/>
              <a:defRPr sz="1000"/>
            </a:lvl8pPr>
            <a:lvl9pPr marL="1028700" indent="-114300">
              <a:spcBef>
                <a:spcPts val="500"/>
              </a:spcBef>
              <a:buFont typeface="Arial" pitchFamily="34" charset="0"/>
              <a:buChar char="•"/>
              <a:defRPr sz="1000" baseline="0"/>
            </a:lvl9pPr>
          </a:lstStyle>
          <a:p>
            <a:r>
              <a:rPr lang="en-US" sz="1500" dirty="0" smtClean="0">
                <a:solidFill>
                  <a:schemeClr val="tx1"/>
                </a:solidFill>
              </a:rPr>
              <a:t>Appendix</a:t>
            </a:r>
          </a:p>
        </p:txBody>
      </p:sp>
      <p:pic>
        <p:nvPicPr>
          <p:cNvPr id="32" name="Picture 31"/>
          <p:cNvPicPr/>
          <p:nvPr/>
        </p:nvPicPr>
        <p:blipFill>
          <a:blip r:embed="rId9">
            <a:extLst>
              <a:ext uri="{28A0092B-C50C-407E-A947-70E740481C1C}">
                <a14:useLocalDpi xmlns:a14="http://schemas.microsoft.com/office/drawing/2010/main" val="0"/>
              </a:ext>
            </a:extLst>
          </a:blip>
          <a:stretch>
            <a:fillRect/>
          </a:stretch>
        </p:blipFill>
        <p:spPr bwMode="gray">
          <a:xfrm>
            <a:off x="732279" y="1959517"/>
            <a:ext cx="1073709" cy="299230"/>
          </a:xfrm>
          <a:prstGeom prst="rect">
            <a:avLst/>
          </a:prstGeom>
        </p:spPr>
      </p:pic>
    </p:spTree>
    <p:extLst>
      <p:ext uri="{BB962C8B-B14F-4D97-AF65-F5344CB8AC3E}">
        <p14:creationId xmlns:p14="http://schemas.microsoft.com/office/powerpoint/2010/main" val="21631453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Key Determinants of High-Performing ECs</a:t>
            </a:r>
            <a:endParaRPr lang="en-US" dirty="0"/>
          </a:p>
        </p:txBody>
      </p:sp>
      <p:sp>
        <p:nvSpPr>
          <p:cNvPr id="8" name="Text Placeholder 7"/>
          <p:cNvSpPr>
            <a:spLocks noGrp="1"/>
          </p:cNvSpPr>
          <p:nvPr>
            <p:ph type="body" sz="quarter" idx="25"/>
          </p:nvPr>
        </p:nvSpPr>
        <p:spPr/>
        <p:txBody>
          <a:bodyPr/>
          <a:lstStyle/>
          <a:p>
            <a:r>
              <a:rPr lang="en-US" smtClean="0"/>
              <a:t>Together, Quality and Cost Account for 60% of MIPS Final Score in 2018</a:t>
            </a:r>
            <a:endParaRPr lang="en-US" dirty="0"/>
          </a:p>
        </p:txBody>
      </p:sp>
      <p:sp>
        <p:nvSpPr>
          <p:cNvPr id="4" name="Text Placeholder 3"/>
          <p:cNvSpPr>
            <a:spLocks noGrp="1"/>
          </p:cNvSpPr>
          <p:nvPr>
            <p:ph type="body" sz="quarter" idx="26"/>
          </p:nvPr>
        </p:nvSpPr>
        <p:spPr/>
        <p:txBody>
          <a:bodyPr/>
          <a:lstStyle/>
          <a:p>
            <a:r>
              <a:rPr lang="en-US" dirty="0" smtClean="0"/>
              <a:t>2. Prioritize Performance Improvement in 2018</a:t>
            </a:r>
            <a:endParaRPr lang="en-US" dirty="0"/>
          </a:p>
        </p:txBody>
      </p:sp>
      <p:sp>
        <p:nvSpPr>
          <p:cNvPr id="23" name="Text Placeholder 22"/>
          <p:cNvSpPr>
            <a:spLocks noGrp="1"/>
          </p:cNvSpPr>
          <p:nvPr>
            <p:ph type="body" sz="quarter" idx="28"/>
          </p:nvPr>
        </p:nvSpPr>
        <p:spPr/>
        <p:txBody>
          <a:bodyPr/>
          <a:lstStyle/>
          <a:p>
            <a:endParaRPr lang="en-US"/>
          </a:p>
        </p:txBody>
      </p:sp>
      <p:cxnSp>
        <p:nvCxnSpPr>
          <p:cNvPr id="9" name="Straight Connector 8"/>
          <p:cNvCxnSpPr/>
          <p:nvPr/>
        </p:nvCxnSpPr>
        <p:spPr bwMode="gray">
          <a:xfrm flipH="1">
            <a:off x="3438411" y="1956331"/>
            <a:ext cx="2560320" cy="0"/>
          </a:xfrm>
          <a:prstGeom prst="line">
            <a:avLst/>
          </a:prstGeom>
          <a:ln w="2857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 Placeholder 3"/>
          <p:cNvSpPr txBox="1">
            <a:spLocks/>
          </p:cNvSpPr>
          <p:nvPr/>
        </p:nvSpPr>
        <p:spPr bwMode="gray">
          <a:xfrm>
            <a:off x="479865" y="1645062"/>
            <a:ext cx="2341704" cy="176972"/>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500"/>
              </a:spcBef>
              <a:buNone/>
            </a:pPr>
            <a:r>
              <a:rPr lang="en-US" sz="1150" b="1" dirty="0" smtClean="0">
                <a:solidFill>
                  <a:schemeClr val="tx1"/>
                </a:solidFill>
              </a:rPr>
              <a:t>Quality Assessment Intensifies</a:t>
            </a:r>
            <a:endParaRPr lang="en-US" sz="1150" b="1" dirty="0">
              <a:solidFill>
                <a:schemeClr val="tx1"/>
              </a:solidFill>
            </a:endParaRPr>
          </a:p>
        </p:txBody>
      </p:sp>
      <p:sp>
        <p:nvSpPr>
          <p:cNvPr id="11" name="Text Placeholder 4"/>
          <p:cNvSpPr txBox="1">
            <a:spLocks/>
          </p:cNvSpPr>
          <p:nvPr/>
        </p:nvSpPr>
        <p:spPr bwMode="gray">
          <a:xfrm>
            <a:off x="4112372" y="1645062"/>
            <a:ext cx="2110811" cy="176972"/>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500"/>
              </a:spcBef>
              <a:buNone/>
            </a:pPr>
            <a:r>
              <a:rPr lang="en-US" sz="1150" b="1" dirty="0" smtClean="0">
                <a:solidFill>
                  <a:schemeClr val="tx1"/>
                </a:solidFill>
              </a:rPr>
              <a:t>Cost Measurement Begins</a:t>
            </a:r>
            <a:endParaRPr lang="en-US" sz="1150" b="1" dirty="0">
              <a:solidFill>
                <a:schemeClr val="tx1"/>
              </a:solidFill>
            </a:endParaRPr>
          </a:p>
        </p:txBody>
      </p:sp>
      <p:cxnSp>
        <p:nvCxnSpPr>
          <p:cNvPr id="13" name="Straight Connector 12"/>
          <p:cNvCxnSpPr/>
          <p:nvPr/>
        </p:nvCxnSpPr>
        <p:spPr bwMode="gray">
          <a:xfrm flipH="1">
            <a:off x="459387" y="1956331"/>
            <a:ext cx="2514600" cy="0"/>
          </a:xfrm>
          <a:prstGeom prst="line">
            <a:avLst/>
          </a:prstGeom>
          <a:ln w="28575">
            <a:solidFill>
              <a:schemeClr val="accent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 Placeholder 1"/>
          <p:cNvSpPr txBox="1">
            <a:spLocks/>
          </p:cNvSpPr>
          <p:nvPr/>
        </p:nvSpPr>
        <p:spPr bwMode="gray">
          <a:xfrm>
            <a:off x="479865" y="2068266"/>
            <a:ext cx="1791346" cy="1513235"/>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dirty="0" smtClean="0"/>
              <a:t>Reporting </a:t>
            </a:r>
            <a:r>
              <a:rPr lang="en-US" dirty="0"/>
              <a:t>period </a:t>
            </a:r>
            <a:r>
              <a:rPr lang="en-US" dirty="0" smtClean="0"/>
              <a:t>increases to a </a:t>
            </a:r>
            <a:r>
              <a:rPr lang="en-US" b="1" dirty="0" smtClean="0"/>
              <a:t>full calendar year</a:t>
            </a:r>
          </a:p>
          <a:p>
            <a:r>
              <a:rPr lang="en-US" dirty="0" smtClean="0"/>
              <a:t>Data completeness threshold increases to </a:t>
            </a:r>
            <a:r>
              <a:rPr lang="en-US" b="1" dirty="0" smtClean="0"/>
              <a:t>60% </a:t>
            </a:r>
            <a:r>
              <a:rPr lang="en-US" dirty="0" smtClean="0"/>
              <a:t>for EHR, Qualified Registry, QCDR, and claims reporting methods</a:t>
            </a:r>
          </a:p>
          <a:p>
            <a:r>
              <a:rPr lang="en-US" dirty="0" smtClean="0"/>
              <a:t>Performance score for six highly topped-out measures capped at </a:t>
            </a:r>
            <a:r>
              <a:rPr lang="en-US" b="1" dirty="0" smtClean="0"/>
              <a:t>7 points</a:t>
            </a:r>
            <a:endParaRPr lang="en-US" b="1" dirty="0"/>
          </a:p>
        </p:txBody>
      </p:sp>
      <p:sp>
        <p:nvSpPr>
          <p:cNvPr id="15" name="Text Placeholder 1"/>
          <p:cNvSpPr txBox="1">
            <a:spLocks/>
          </p:cNvSpPr>
          <p:nvPr/>
        </p:nvSpPr>
        <p:spPr bwMode="gray">
          <a:xfrm>
            <a:off x="4112373" y="2068266"/>
            <a:ext cx="1880642" cy="1513235"/>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dirty="0" smtClean="0"/>
              <a:t>Performance based on </a:t>
            </a:r>
            <a:r>
              <a:rPr lang="en-US" b="1" dirty="0" smtClean="0"/>
              <a:t>full calendar year</a:t>
            </a:r>
            <a:r>
              <a:rPr lang="en-US" dirty="0" smtClean="0"/>
              <a:t> </a:t>
            </a:r>
            <a:r>
              <a:rPr lang="en-US" dirty="0"/>
              <a:t>claims </a:t>
            </a:r>
            <a:r>
              <a:rPr lang="en-US" dirty="0" smtClean="0"/>
              <a:t>data; </a:t>
            </a:r>
            <a:r>
              <a:rPr lang="en-US" dirty="0"/>
              <a:t>no additional reporting required </a:t>
            </a:r>
          </a:p>
          <a:p>
            <a:r>
              <a:rPr lang="en-US" dirty="0" smtClean="0"/>
              <a:t>Includes </a:t>
            </a:r>
            <a:r>
              <a:rPr lang="en-US" b="1" dirty="0" smtClean="0"/>
              <a:t>two measures</a:t>
            </a:r>
            <a:r>
              <a:rPr lang="en-US" dirty="0" smtClean="0"/>
              <a:t>: Medicare </a:t>
            </a:r>
            <a:r>
              <a:rPr lang="en-US" dirty="0"/>
              <a:t>Spending per Beneficiary </a:t>
            </a:r>
            <a:r>
              <a:rPr lang="en-US" dirty="0" smtClean="0"/>
              <a:t>and Total Per Capital Cost</a:t>
            </a:r>
          </a:p>
          <a:p>
            <a:r>
              <a:rPr lang="en-US" dirty="0" smtClean="0"/>
              <a:t>Evaluates </a:t>
            </a:r>
            <a:r>
              <a:rPr lang="en-US" b="1" dirty="0" smtClean="0"/>
              <a:t>Medicare Part A and Part B </a:t>
            </a:r>
            <a:r>
              <a:rPr lang="en-US" dirty="0" smtClean="0"/>
              <a:t>costs</a:t>
            </a:r>
          </a:p>
        </p:txBody>
      </p:sp>
      <p:grpSp>
        <p:nvGrpSpPr>
          <p:cNvPr id="16" name="Group 15"/>
          <p:cNvGrpSpPr/>
          <p:nvPr/>
        </p:nvGrpSpPr>
        <p:grpSpPr bwMode="gray">
          <a:xfrm>
            <a:off x="2434392" y="1517100"/>
            <a:ext cx="1532017" cy="1326812"/>
            <a:chOff x="3003550" y="1223963"/>
            <a:chExt cx="2773363" cy="2401888"/>
          </a:xfrm>
        </p:grpSpPr>
        <p:sp>
          <p:nvSpPr>
            <p:cNvPr id="17" name="Freeform 5"/>
            <p:cNvSpPr>
              <a:spLocks/>
            </p:cNvSpPr>
            <p:nvPr/>
          </p:nvSpPr>
          <p:spPr bwMode="gray">
            <a:xfrm>
              <a:off x="3003550" y="3525838"/>
              <a:ext cx="2773363" cy="100013"/>
            </a:xfrm>
            <a:custGeom>
              <a:avLst/>
              <a:gdLst>
                <a:gd name="T0" fmla="*/ 2721 w 2903"/>
                <a:gd name="T1" fmla="*/ 0 h 104"/>
                <a:gd name="T2" fmla="*/ 2721 w 2903"/>
                <a:gd name="T3" fmla="*/ 0 h 104"/>
                <a:gd name="T4" fmla="*/ 181 w 2903"/>
                <a:gd name="T5" fmla="*/ 0 h 104"/>
                <a:gd name="T6" fmla="*/ 0 w 2903"/>
                <a:gd name="T7" fmla="*/ 104 h 104"/>
                <a:gd name="T8" fmla="*/ 2903 w 2903"/>
                <a:gd name="T9" fmla="*/ 104 h 104"/>
                <a:gd name="T10" fmla="*/ 2721 w 2903"/>
                <a:gd name="T11" fmla="*/ 0 h 104"/>
              </a:gdLst>
              <a:ahLst/>
              <a:cxnLst>
                <a:cxn ang="0">
                  <a:pos x="T0" y="T1"/>
                </a:cxn>
                <a:cxn ang="0">
                  <a:pos x="T2" y="T3"/>
                </a:cxn>
                <a:cxn ang="0">
                  <a:pos x="T4" y="T5"/>
                </a:cxn>
                <a:cxn ang="0">
                  <a:pos x="T6" y="T7"/>
                </a:cxn>
                <a:cxn ang="0">
                  <a:pos x="T8" y="T9"/>
                </a:cxn>
                <a:cxn ang="0">
                  <a:pos x="T10" y="T11"/>
                </a:cxn>
              </a:cxnLst>
              <a:rect l="0" t="0" r="r" b="b"/>
              <a:pathLst>
                <a:path w="2903" h="104">
                  <a:moveTo>
                    <a:pt x="2721" y="0"/>
                  </a:moveTo>
                  <a:lnTo>
                    <a:pt x="2721" y="0"/>
                  </a:lnTo>
                  <a:lnTo>
                    <a:pt x="181" y="0"/>
                  </a:lnTo>
                  <a:lnTo>
                    <a:pt x="0" y="104"/>
                  </a:lnTo>
                  <a:lnTo>
                    <a:pt x="2903" y="104"/>
                  </a:lnTo>
                  <a:lnTo>
                    <a:pt x="2721"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6"/>
            <p:cNvSpPr>
              <a:spLocks/>
            </p:cNvSpPr>
            <p:nvPr/>
          </p:nvSpPr>
          <p:spPr bwMode="gray">
            <a:xfrm>
              <a:off x="3003550" y="1223963"/>
              <a:ext cx="1385888" cy="2401888"/>
            </a:xfrm>
            <a:custGeom>
              <a:avLst/>
              <a:gdLst>
                <a:gd name="T0" fmla="*/ 181 w 1451"/>
                <a:gd name="T1" fmla="*/ 2410 h 2514"/>
                <a:gd name="T2" fmla="*/ 181 w 1451"/>
                <a:gd name="T3" fmla="*/ 2410 h 2514"/>
                <a:gd name="T4" fmla="*/ 1451 w 1451"/>
                <a:gd name="T5" fmla="*/ 211 h 2514"/>
                <a:gd name="T6" fmla="*/ 1451 w 1451"/>
                <a:gd name="T7" fmla="*/ 0 h 2514"/>
                <a:gd name="T8" fmla="*/ 0 w 1451"/>
                <a:gd name="T9" fmla="*/ 2514 h 2514"/>
                <a:gd name="T10" fmla="*/ 181 w 1451"/>
                <a:gd name="T11" fmla="*/ 2410 h 2514"/>
              </a:gdLst>
              <a:ahLst/>
              <a:cxnLst>
                <a:cxn ang="0">
                  <a:pos x="T0" y="T1"/>
                </a:cxn>
                <a:cxn ang="0">
                  <a:pos x="T2" y="T3"/>
                </a:cxn>
                <a:cxn ang="0">
                  <a:pos x="T4" y="T5"/>
                </a:cxn>
                <a:cxn ang="0">
                  <a:pos x="T6" y="T7"/>
                </a:cxn>
                <a:cxn ang="0">
                  <a:pos x="T8" y="T9"/>
                </a:cxn>
                <a:cxn ang="0">
                  <a:pos x="T10" y="T11"/>
                </a:cxn>
              </a:cxnLst>
              <a:rect l="0" t="0" r="r" b="b"/>
              <a:pathLst>
                <a:path w="1451" h="2514">
                  <a:moveTo>
                    <a:pt x="181" y="2410"/>
                  </a:moveTo>
                  <a:lnTo>
                    <a:pt x="181" y="2410"/>
                  </a:lnTo>
                  <a:lnTo>
                    <a:pt x="1451" y="211"/>
                  </a:lnTo>
                  <a:lnTo>
                    <a:pt x="1451" y="0"/>
                  </a:lnTo>
                  <a:lnTo>
                    <a:pt x="0" y="2514"/>
                  </a:lnTo>
                  <a:lnTo>
                    <a:pt x="181" y="24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7"/>
            <p:cNvSpPr>
              <a:spLocks/>
            </p:cNvSpPr>
            <p:nvPr/>
          </p:nvSpPr>
          <p:spPr bwMode="gray">
            <a:xfrm>
              <a:off x="4389438" y="1223963"/>
              <a:ext cx="1387475" cy="2401888"/>
            </a:xfrm>
            <a:custGeom>
              <a:avLst/>
              <a:gdLst>
                <a:gd name="T0" fmla="*/ 0 w 1452"/>
                <a:gd name="T1" fmla="*/ 0 h 2514"/>
                <a:gd name="T2" fmla="*/ 0 w 1452"/>
                <a:gd name="T3" fmla="*/ 0 h 2514"/>
                <a:gd name="T4" fmla="*/ 0 w 1452"/>
                <a:gd name="T5" fmla="*/ 211 h 2514"/>
                <a:gd name="T6" fmla="*/ 1270 w 1452"/>
                <a:gd name="T7" fmla="*/ 2410 h 2514"/>
                <a:gd name="T8" fmla="*/ 1452 w 1452"/>
                <a:gd name="T9" fmla="*/ 2514 h 2514"/>
                <a:gd name="T10" fmla="*/ 0 w 1452"/>
                <a:gd name="T11" fmla="*/ 0 h 2514"/>
              </a:gdLst>
              <a:ahLst/>
              <a:cxnLst>
                <a:cxn ang="0">
                  <a:pos x="T0" y="T1"/>
                </a:cxn>
                <a:cxn ang="0">
                  <a:pos x="T2" y="T3"/>
                </a:cxn>
                <a:cxn ang="0">
                  <a:pos x="T4" y="T5"/>
                </a:cxn>
                <a:cxn ang="0">
                  <a:pos x="T6" y="T7"/>
                </a:cxn>
                <a:cxn ang="0">
                  <a:pos x="T8" y="T9"/>
                </a:cxn>
                <a:cxn ang="0">
                  <a:pos x="T10" y="T11"/>
                </a:cxn>
              </a:cxnLst>
              <a:rect l="0" t="0" r="r" b="b"/>
              <a:pathLst>
                <a:path w="1452" h="2514">
                  <a:moveTo>
                    <a:pt x="0" y="0"/>
                  </a:moveTo>
                  <a:lnTo>
                    <a:pt x="0" y="0"/>
                  </a:lnTo>
                  <a:lnTo>
                    <a:pt x="0" y="211"/>
                  </a:lnTo>
                  <a:lnTo>
                    <a:pt x="1270" y="2410"/>
                  </a:lnTo>
                  <a:lnTo>
                    <a:pt x="1452" y="2514"/>
                  </a:lnTo>
                  <a:lnTo>
                    <a:pt x="0" y="0"/>
                  </a:ln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7533" y="1966666"/>
            <a:ext cx="465734" cy="731520"/>
          </a:xfrm>
          <a:prstGeom prst="rect">
            <a:avLst/>
          </a:prstGeom>
        </p:spPr>
      </p:pic>
      <p:sp>
        <p:nvSpPr>
          <p:cNvPr id="20" name="Text Placeholder 20"/>
          <p:cNvSpPr>
            <a:spLocks noGrp="1"/>
          </p:cNvSpPr>
          <p:nvPr>
            <p:ph type="body" sz="quarter" idx="27"/>
          </p:nvPr>
        </p:nvSpPr>
        <p:spPr>
          <a:xfrm>
            <a:off x="4389120" y="4695956"/>
            <a:ext cx="2011680" cy="104644"/>
          </a:xfrm>
        </p:spPr>
        <p:txBody>
          <a:bodyPr/>
          <a:lstStyle/>
          <a:p>
            <a:pPr lvl="0"/>
            <a:r>
              <a:rPr lang="en-US" dirty="0"/>
              <a:t>Source: Advisory Board research and analysis</a:t>
            </a:r>
            <a:r>
              <a:rPr lang="en-US" dirty="0" smtClean="0"/>
              <a:t>.</a:t>
            </a:r>
            <a:endParaRPr lang="en-US" dirty="0"/>
          </a:p>
        </p:txBody>
      </p:sp>
    </p:spTree>
    <p:extLst>
      <p:ext uri="{BB962C8B-B14F-4D97-AF65-F5344CB8AC3E}">
        <p14:creationId xmlns:p14="http://schemas.microsoft.com/office/powerpoint/2010/main" val="39104331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Reassess Quality Strategy Against 2018 Changes </a:t>
            </a:r>
            <a:endParaRPr lang="en-US" dirty="0"/>
          </a:p>
        </p:txBody>
      </p:sp>
      <p:sp>
        <p:nvSpPr>
          <p:cNvPr id="3" name="Text Placeholder 2"/>
          <p:cNvSpPr>
            <a:spLocks noGrp="1"/>
          </p:cNvSpPr>
          <p:nvPr>
            <p:ph type="body" sz="quarter" idx="25"/>
          </p:nvPr>
        </p:nvSpPr>
        <p:spPr/>
        <p:txBody>
          <a:bodyPr/>
          <a:lstStyle/>
          <a:p>
            <a:r>
              <a:rPr lang="en-US" smtClean="0"/>
              <a:t>Stay the Course with ACI and IA Reporting Approach</a:t>
            </a:r>
            <a:endParaRPr lang="en-US" dirty="0"/>
          </a:p>
        </p:txBody>
      </p:sp>
      <p:sp>
        <p:nvSpPr>
          <p:cNvPr id="11" name="Text Placeholder 10"/>
          <p:cNvSpPr>
            <a:spLocks noGrp="1"/>
          </p:cNvSpPr>
          <p:nvPr>
            <p:ph type="body" sz="quarter" idx="26"/>
          </p:nvPr>
        </p:nvSpPr>
        <p:spPr/>
        <p:txBody>
          <a:bodyPr/>
          <a:lstStyle/>
          <a:p>
            <a:endParaRPr lang="en-US"/>
          </a:p>
        </p:txBody>
      </p:sp>
      <p:sp>
        <p:nvSpPr>
          <p:cNvPr id="5" name="Text Placeholder 4"/>
          <p:cNvSpPr>
            <a:spLocks noGrp="1"/>
          </p:cNvSpPr>
          <p:nvPr>
            <p:ph type="body" sz="quarter" idx="27"/>
          </p:nvPr>
        </p:nvSpPr>
        <p:spPr>
          <a:xfrm>
            <a:off x="5038724" y="4619012"/>
            <a:ext cx="1362075" cy="181588"/>
          </a:xfrm>
        </p:spPr>
        <p:txBody>
          <a:bodyPr/>
          <a:lstStyle/>
          <a:p>
            <a:r>
              <a:rPr lang="en-US" dirty="0" smtClean="0"/>
              <a:t>Source: Advisory Board research and analysis.</a:t>
            </a:r>
            <a:endParaRPr lang="en-US" dirty="0"/>
          </a:p>
        </p:txBody>
      </p:sp>
      <p:sp>
        <p:nvSpPr>
          <p:cNvPr id="7" name="Text Placeholder 6"/>
          <p:cNvSpPr>
            <a:spLocks noGrp="1"/>
          </p:cNvSpPr>
          <p:nvPr>
            <p:ph type="body" sz="quarter" idx="28"/>
          </p:nvPr>
        </p:nvSpPr>
        <p:spPr>
          <a:xfrm>
            <a:off x="0" y="4544011"/>
            <a:ext cx="2052396" cy="76944"/>
          </a:xfrm>
        </p:spPr>
        <p:txBody>
          <a:bodyPr/>
          <a:lstStyle/>
          <a:p>
            <a:r>
              <a:rPr lang="en-US" dirty="0" smtClean="0"/>
              <a:t>All payer data required for EHR, Qualified Registry, and QCDR.</a:t>
            </a:r>
            <a:endParaRPr lang="en-US" dirty="0"/>
          </a:p>
        </p:txBody>
      </p:sp>
      <p:sp>
        <p:nvSpPr>
          <p:cNvPr id="22" name="Text Placeholder 1"/>
          <p:cNvSpPr txBox="1">
            <a:spLocks/>
          </p:cNvSpPr>
          <p:nvPr/>
        </p:nvSpPr>
        <p:spPr bwMode="gray">
          <a:xfrm>
            <a:off x="325157" y="1899002"/>
            <a:ext cx="1645992" cy="2128788"/>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11125" indent="-111125"/>
            <a:r>
              <a:rPr lang="en-US" dirty="0" smtClean="0"/>
              <a:t>Assess whether to report full-year data in 2017 to prepare for 2018 requirement</a:t>
            </a:r>
            <a:endParaRPr lang="en-US" dirty="0"/>
          </a:p>
          <a:p>
            <a:pPr marL="111125" indent="-111125"/>
            <a:r>
              <a:rPr lang="en-US" dirty="0"/>
              <a:t>Maximize your </a:t>
            </a:r>
            <a:r>
              <a:rPr lang="en-US" dirty="0" smtClean="0"/>
              <a:t>potential positive payment adjustment by improving performance </a:t>
            </a:r>
          </a:p>
          <a:p>
            <a:pPr marL="111125" indent="-111125"/>
            <a:r>
              <a:rPr lang="en-US" dirty="0" smtClean="0"/>
              <a:t>Satisfy data completeness requirement; threshold increases to 60% for EHR, Qualified Registry, QCDR, and claims submission</a:t>
            </a:r>
            <a:r>
              <a:rPr lang="en-US" baseline="30000" dirty="0"/>
              <a:t>1</a:t>
            </a:r>
          </a:p>
        </p:txBody>
      </p:sp>
      <p:sp>
        <p:nvSpPr>
          <p:cNvPr id="23" name="Text Placeholder 1"/>
          <p:cNvSpPr txBox="1">
            <a:spLocks/>
          </p:cNvSpPr>
          <p:nvPr/>
        </p:nvSpPr>
        <p:spPr bwMode="gray">
          <a:xfrm>
            <a:off x="2412475" y="1899002"/>
            <a:ext cx="1600841" cy="1974900"/>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11125" indent="-111125"/>
            <a:r>
              <a:rPr lang="en-US" dirty="0" smtClean="0"/>
              <a:t>Review topped-out measures annually</a:t>
            </a:r>
            <a:endParaRPr lang="en-US" dirty="0"/>
          </a:p>
          <a:p>
            <a:pPr marL="111125" indent="-111125"/>
            <a:r>
              <a:rPr lang="en-US" dirty="0" smtClean="0"/>
              <a:t>Replace measures subject to capped score in</a:t>
            </a:r>
            <a:br>
              <a:rPr lang="en-US" dirty="0" smtClean="0"/>
            </a:br>
            <a:r>
              <a:rPr lang="en-US" dirty="0" smtClean="0"/>
              <a:t>2018 immediately (best</a:t>
            </a:r>
            <a:br>
              <a:rPr lang="en-US" dirty="0" smtClean="0"/>
            </a:br>
            <a:r>
              <a:rPr lang="en-US" dirty="0" smtClean="0"/>
              <a:t>long-term approach) </a:t>
            </a:r>
            <a:endParaRPr lang="en-US" dirty="0"/>
          </a:p>
          <a:p>
            <a:pPr marL="111125" indent="-111125"/>
            <a:r>
              <a:rPr lang="en-US" dirty="0" smtClean="0"/>
              <a:t>Consider alternative reporting mechanism if measure is designated as topped-out with existing mechanism (potential</a:t>
            </a:r>
            <a:br>
              <a:rPr lang="en-US" dirty="0" smtClean="0"/>
            </a:br>
            <a:r>
              <a:rPr lang="en-US" dirty="0" smtClean="0"/>
              <a:t>short-term approach)</a:t>
            </a:r>
            <a:endParaRPr lang="en-US" dirty="0"/>
          </a:p>
        </p:txBody>
      </p:sp>
      <p:sp>
        <p:nvSpPr>
          <p:cNvPr id="24" name="Text Placeholder 1"/>
          <p:cNvSpPr txBox="1">
            <a:spLocks/>
          </p:cNvSpPr>
          <p:nvPr/>
        </p:nvSpPr>
        <p:spPr bwMode="gray">
          <a:xfrm>
            <a:off x="4426017" y="1899002"/>
            <a:ext cx="1649878" cy="1667123"/>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111125" indent="-111125"/>
            <a:r>
              <a:rPr lang="en-US" dirty="0" smtClean="0"/>
              <a:t>Meet minimum reporting requirements in 2018 to earn improvement score</a:t>
            </a:r>
            <a:endParaRPr lang="en-US" dirty="0"/>
          </a:p>
          <a:p>
            <a:pPr marL="111125" indent="-111125"/>
            <a:r>
              <a:rPr lang="en-US" dirty="0" smtClean="0"/>
              <a:t>Boost performance to increase measure achievement score and receive improvement score</a:t>
            </a:r>
          </a:p>
          <a:p>
            <a:pPr marL="111125" indent="-111125"/>
            <a:r>
              <a:rPr lang="en-US" dirty="0" smtClean="0"/>
              <a:t>Build clinician performance improvement incentives into MIPS strategy</a:t>
            </a:r>
            <a:endParaRPr lang="en-US" dirty="0"/>
          </a:p>
        </p:txBody>
      </p:sp>
      <p:sp>
        <p:nvSpPr>
          <p:cNvPr id="29" name="TextBox 28"/>
          <p:cNvSpPr txBox="1"/>
          <p:nvPr/>
        </p:nvSpPr>
        <p:spPr bwMode="gray">
          <a:xfrm>
            <a:off x="325157" y="1497517"/>
            <a:ext cx="1037112" cy="307777"/>
          </a:xfrm>
          <a:prstGeom prst="rect">
            <a:avLst/>
          </a:prstGeom>
          <a:noFill/>
        </p:spPr>
        <p:txBody>
          <a:bodyPr wrap="square" lIns="0" tIns="0" rIns="0" bIns="0" rtlCol="0">
            <a:spAutoFit/>
          </a:bodyPr>
          <a:lstStyle/>
          <a:p>
            <a:pPr>
              <a:spcBef>
                <a:spcPts val="500"/>
              </a:spcBef>
            </a:pPr>
            <a:r>
              <a:rPr lang="en-US" sz="1000" b="1" dirty="0" smtClean="0"/>
              <a:t>Report Full-Year Quality Data</a:t>
            </a:r>
          </a:p>
        </p:txBody>
      </p:sp>
      <p:sp>
        <p:nvSpPr>
          <p:cNvPr id="30" name="TextBox 29"/>
          <p:cNvSpPr txBox="1"/>
          <p:nvPr/>
        </p:nvSpPr>
        <p:spPr bwMode="gray">
          <a:xfrm>
            <a:off x="2412475" y="1497517"/>
            <a:ext cx="1260230" cy="307777"/>
          </a:xfrm>
          <a:prstGeom prst="rect">
            <a:avLst/>
          </a:prstGeom>
          <a:noFill/>
        </p:spPr>
        <p:txBody>
          <a:bodyPr wrap="square" lIns="0" tIns="0" rIns="0" bIns="0" rtlCol="0">
            <a:spAutoFit/>
          </a:bodyPr>
          <a:lstStyle/>
          <a:p>
            <a:pPr>
              <a:spcBef>
                <a:spcPts val="500"/>
              </a:spcBef>
            </a:pPr>
            <a:r>
              <a:rPr lang="en-US" sz="1000" b="1" dirty="0" smtClean="0"/>
              <a:t>Reassess </a:t>
            </a:r>
            <a:r>
              <a:rPr lang="en-US" sz="1000" b="1" dirty="0"/>
              <a:t>Topped-out </a:t>
            </a:r>
            <a:r>
              <a:rPr lang="en-US" sz="1000" b="1" dirty="0" smtClean="0"/>
              <a:t>Measures</a:t>
            </a:r>
            <a:endParaRPr lang="en-US" sz="1000" b="1" dirty="0"/>
          </a:p>
        </p:txBody>
      </p:sp>
      <p:sp>
        <p:nvSpPr>
          <p:cNvPr id="31" name="TextBox 30"/>
          <p:cNvSpPr txBox="1"/>
          <p:nvPr/>
        </p:nvSpPr>
        <p:spPr bwMode="gray">
          <a:xfrm>
            <a:off x="4426017" y="1497517"/>
            <a:ext cx="1316291" cy="307777"/>
          </a:xfrm>
          <a:prstGeom prst="rect">
            <a:avLst/>
          </a:prstGeom>
          <a:noFill/>
        </p:spPr>
        <p:txBody>
          <a:bodyPr wrap="square" lIns="0" tIns="0" rIns="0" bIns="0" rtlCol="0">
            <a:spAutoFit/>
          </a:bodyPr>
          <a:lstStyle/>
          <a:p>
            <a:pPr>
              <a:spcBef>
                <a:spcPts val="500"/>
              </a:spcBef>
            </a:pPr>
            <a:r>
              <a:rPr lang="en-US" sz="1000" b="1" dirty="0" smtClean="0"/>
              <a:t>Earn Year-over-Year </a:t>
            </a:r>
            <a:r>
              <a:rPr lang="en-US" sz="1000" b="1" dirty="0"/>
              <a:t>Improvement Score</a:t>
            </a:r>
          </a:p>
        </p:txBody>
      </p:sp>
      <p:sp>
        <p:nvSpPr>
          <p:cNvPr id="33" name="Oval 32"/>
          <p:cNvSpPr/>
          <p:nvPr/>
        </p:nvSpPr>
        <p:spPr bwMode="gray">
          <a:xfrm>
            <a:off x="315913" y="1216819"/>
            <a:ext cx="216694" cy="216694"/>
          </a:xfrm>
          <a:prstGeom prst="ellipse">
            <a:avLst/>
          </a:prstGeom>
          <a:solidFill>
            <a:schemeClr val="accent3"/>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000" b="1" dirty="0" smtClean="0">
                <a:solidFill>
                  <a:schemeClr val="bg1"/>
                </a:solidFill>
              </a:rPr>
              <a:t>1</a:t>
            </a:r>
          </a:p>
        </p:txBody>
      </p:sp>
      <p:sp>
        <p:nvSpPr>
          <p:cNvPr id="35" name="Oval 34"/>
          <p:cNvSpPr/>
          <p:nvPr/>
        </p:nvSpPr>
        <p:spPr bwMode="gray">
          <a:xfrm>
            <a:off x="2412475" y="1216819"/>
            <a:ext cx="216694" cy="216694"/>
          </a:xfrm>
          <a:prstGeom prst="ellipse">
            <a:avLst/>
          </a:prstGeom>
          <a:solidFill>
            <a:schemeClr val="accent3"/>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000" b="1" dirty="0">
                <a:solidFill>
                  <a:schemeClr val="bg1"/>
                </a:solidFill>
              </a:rPr>
              <a:t>2</a:t>
            </a:r>
            <a:endParaRPr lang="en-US" sz="1000" b="1" dirty="0" smtClean="0">
              <a:solidFill>
                <a:schemeClr val="bg1"/>
              </a:solidFill>
            </a:endParaRPr>
          </a:p>
        </p:txBody>
      </p:sp>
      <p:sp>
        <p:nvSpPr>
          <p:cNvPr id="37" name="Oval 36"/>
          <p:cNvSpPr/>
          <p:nvPr/>
        </p:nvSpPr>
        <p:spPr bwMode="gray">
          <a:xfrm>
            <a:off x="4426017" y="1216819"/>
            <a:ext cx="216694" cy="216694"/>
          </a:xfrm>
          <a:prstGeom prst="ellipse">
            <a:avLst/>
          </a:prstGeom>
          <a:solidFill>
            <a:schemeClr val="accent3"/>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000" b="1" dirty="0">
                <a:solidFill>
                  <a:schemeClr val="bg1"/>
                </a:solidFill>
              </a:rPr>
              <a:t>3</a:t>
            </a:r>
            <a:endParaRPr lang="en-US" sz="1000" b="1" dirty="0" smtClean="0">
              <a:solidFill>
                <a:schemeClr val="bg1"/>
              </a:solidFill>
            </a:endParaRPr>
          </a:p>
        </p:txBody>
      </p:sp>
      <p:cxnSp>
        <p:nvCxnSpPr>
          <p:cNvPr id="38" name="Straight Connector 37"/>
          <p:cNvCxnSpPr/>
          <p:nvPr/>
        </p:nvCxnSpPr>
        <p:spPr bwMode="gray">
          <a:xfrm flipV="1">
            <a:off x="2154109" y="1890112"/>
            <a:ext cx="0" cy="2137678"/>
          </a:xfrm>
          <a:prstGeom prst="line">
            <a:avLst/>
          </a:prstGeom>
          <a:noFill/>
          <a:ln w="15875" cap="rnd">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40" name="Right Arrow 39"/>
          <p:cNvSpPr/>
          <p:nvPr/>
        </p:nvSpPr>
        <p:spPr bwMode="gray">
          <a:xfrm>
            <a:off x="1535569" y="1549996"/>
            <a:ext cx="203356" cy="203356"/>
          </a:xfrm>
          <a:prstGeom prst="rightArrow">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smtClean="0">
              <a:solidFill>
                <a:schemeClr val="bg2"/>
              </a:solidFill>
              <a:latin typeface="+mj-lt"/>
            </a:endParaRPr>
          </a:p>
        </p:txBody>
      </p:sp>
      <p:cxnSp>
        <p:nvCxnSpPr>
          <p:cNvPr id="42" name="Straight Connector 41"/>
          <p:cNvCxnSpPr/>
          <p:nvPr/>
        </p:nvCxnSpPr>
        <p:spPr bwMode="gray">
          <a:xfrm flipV="1">
            <a:off x="4219666" y="1890112"/>
            <a:ext cx="0" cy="2137678"/>
          </a:xfrm>
          <a:prstGeom prst="line">
            <a:avLst/>
          </a:prstGeom>
          <a:noFill/>
          <a:ln w="15875" cap="rnd">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43" name="Right Arrow 42"/>
          <p:cNvSpPr/>
          <p:nvPr/>
        </p:nvSpPr>
        <p:spPr bwMode="gray">
          <a:xfrm>
            <a:off x="3672705" y="1549996"/>
            <a:ext cx="203356" cy="203356"/>
          </a:xfrm>
          <a:prstGeom prst="rightArrow">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smtClean="0">
              <a:solidFill>
                <a:schemeClr val="bg2"/>
              </a:solidFill>
              <a:latin typeface="+mj-lt"/>
            </a:endParaRPr>
          </a:p>
        </p:txBody>
      </p:sp>
    </p:spTree>
    <p:extLst>
      <p:ext uri="{BB962C8B-B14F-4D97-AF65-F5344CB8AC3E}">
        <p14:creationId xmlns:p14="http://schemas.microsoft.com/office/powerpoint/2010/main" val="7226509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bwMode="gray">
          <a:xfrm>
            <a:off x="494058" y="1510674"/>
            <a:ext cx="0" cy="335133"/>
          </a:xfrm>
          <a:prstGeom prst="line">
            <a:avLst/>
          </a:prstGeom>
          <a:solidFill>
            <a:schemeClr val="accent1"/>
          </a:solidFill>
          <a:ln w="12700" cap="flat" cmpd="sng" algn="ctr">
            <a:solidFill>
              <a:schemeClr val="accent3"/>
            </a:solidFill>
            <a:prstDash val="solid"/>
            <a:miter lim="800000"/>
            <a:headEnd type="none" w="med" len="med"/>
            <a:tailEnd type="none"/>
          </a:ln>
          <a:effectLst/>
        </p:spPr>
      </p:cxnSp>
      <p:cxnSp>
        <p:nvCxnSpPr>
          <p:cNvPr id="24" name="Straight Connector 23"/>
          <p:cNvCxnSpPr/>
          <p:nvPr/>
        </p:nvCxnSpPr>
        <p:spPr bwMode="gray">
          <a:xfrm>
            <a:off x="1901492" y="1510674"/>
            <a:ext cx="0" cy="335133"/>
          </a:xfrm>
          <a:prstGeom prst="line">
            <a:avLst/>
          </a:prstGeom>
          <a:solidFill>
            <a:schemeClr val="accent1"/>
          </a:solidFill>
          <a:ln w="12700" cap="flat" cmpd="sng" algn="ctr">
            <a:solidFill>
              <a:schemeClr val="accent3"/>
            </a:solidFill>
            <a:prstDash val="solid"/>
            <a:miter lim="800000"/>
            <a:headEnd type="none" w="med" len="med"/>
            <a:tailEnd type="none"/>
          </a:ln>
          <a:effectLst/>
        </p:spPr>
      </p:cxnSp>
      <p:sp>
        <p:nvSpPr>
          <p:cNvPr id="2" name="Title 1"/>
          <p:cNvSpPr>
            <a:spLocks noGrp="1"/>
          </p:cNvSpPr>
          <p:nvPr>
            <p:ph type="title"/>
          </p:nvPr>
        </p:nvSpPr>
        <p:spPr/>
        <p:txBody>
          <a:bodyPr/>
          <a:lstStyle/>
          <a:p>
            <a:r>
              <a:rPr lang="en-US" dirty="0" smtClean="0"/>
              <a:t>Topped-out, Then Phased-out Quality Measures</a:t>
            </a:r>
            <a:endParaRPr lang="en-US" dirty="0"/>
          </a:p>
        </p:txBody>
      </p:sp>
      <p:sp>
        <p:nvSpPr>
          <p:cNvPr id="3" name="Text Placeholder 2"/>
          <p:cNvSpPr>
            <a:spLocks noGrp="1"/>
          </p:cNvSpPr>
          <p:nvPr>
            <p:ph type="body" sz="quarter" idx="25"/>
          </p:nvPr>
        </p:nvSpPr>
        <p:spPr/>
        <p:txBody>
          <a:bodyPr/>
          <a:lstStyle/>
          <a:p>
            <a:r>
              <a:rPr lang="en-US" dirty="0" smtClean="0"/>
              <a:t>Four-Year Timeline for Capped Scoring and Removal</a:t>
            </a:r>
            <a:r>
              <a:rPr lang="en-US" baseline="30000" dirty="0" smtClean="0"/>
              <a:t>1</a:t>
            </a:r>
            <a:endParaRPr lang="en-US" baseline="30000" dirty="0"/>
          </a:p>
        </p:txBody>
      </p:sp>
      <p:sp>
        <p:nvSpPr>
          <p:cNvPr id="23" name="Text Placeholder 22"/>
          <p:cNvSpPr>
            <a:spLocks noGrp="1"/>
          </p:cNvSpPr>
          <p:nvPr>
            <p:ph type="body" sz="quarter" idx="26"/>
          </p:nvPr>
        </p:nvSpPr>
        <p:spPr/>
        <p:txBody>
          <a:bodyPr/>
          <a:lstStyle/>
          <a:p>
            <a:endParaRPr lang="en-US"/>
          </a:p>
        </p:txBody>
      </p:sp>
      <p:sp>
        <p:nvSpPr>
          <p:cNvPr id="5" name="Text Placeholder 4"/>
          <p:cNvSpPr>
            <a:spLocks noGrp="1"/>
          </p:cNvSpPr>
          <p:nvPr>
            <p:ph type="body" sz="quarter" idx="27"/>
          </p:nvPr>
        </p:nvSpPr>
        <p:spPr>
          <a:xfrm>
            <a:off x="4859250" y="4695956"/>
            <a:ext cx="1541550" cy="104644"/>
          </a:xfrm>
        </p:spPr>
        <p:txBody>
          <a:bodyPr/>
          <a:lstStyle/>
          <a:p>
            <a:r>
              <a:rPr lang="en-US" dirty="0" smtClean="0"/>
              <a:t>Source: CMS; Advisory Board research and analysis.</a:t>
            </a:r>
            <a:endParaRPr lang="en-US" dirty="0"/>
          </a:p>
        </p:txBody>
      </p:sp>
      <p:sp>
        <p:nvSpPr>
          <p:cNvPr id="6" name="Text Placeholder 5"/>
          <p:cNvSpPr>
            <a:spLocks noGrp="1"/>
          </p:cNvSpPr>
          <p:nvPr>
            <p:ph type="body" sz="quarter" idx="28"/>
          </p:nvPr>
        </p:nvSpPr>
        <p:spPr>
          <a:xfrm>
            <a:off x="0" y="4031050"/>
            <a:ext cx="5728996" cy="589905"/>
          </a:xfrm>
        </p:spPr>
        <p:txBody>
          <a:bodyPr/>
          <a:lstStyle/>
          <a:p>
            <a:endParaRPr lang="en-US" dirty="0" smtClean="0"/>
          </a:p>
          <a:p>
            <a:r>
              <a:rPr lang="en-US" dirty="0" smtClean="0"/>
              <a:t>Topped-out measure policies do not apply to CMS Web Interface measures.</a:t>
            </a:r>
          </a:p>
          <a:p>
            <a:r>
              <a:rPr lang="en-US" dirty="0" smtClean="0"/>
              <a:t>“Highly topped-out” is defined as: measures with no difference between decile 3 through decile 10; process measures only; MIPS measures only (i.e., not QCDR-specific measures); topped-out for all reporting methods; in a specialty set with at least 10 measures.</a:t>
            </a:r>
          </a:p>
          <a:p>
            <a:r>
              <a:rPr lang="en-US" dirty="0" smtClean="0"/>
              <a:t>For highly-topped-out measures, timeline applies starting with 2017 benchmarks as Year 1; for all other topped-out measures, timeline applies starting with 2018 benchmarks as Year 1, and so forth. If the measure benchmark is not topped out during one of the first  three consecutive years , then the lifecycle would stop and start again at year 1 the next time the measure benchmark is topped out.</a:t>
            </a:r>
          </a:p>
          <a:p>
            <a:r>
              <a:rPr lang="en-US" dirty="0" smtClean="0"/>
              <a:t>Based on 2015 historic benchmark data.</a:t>
            </a:r>
            <a:endParaRPr lang="en-US" dirty="0"/>
          </a:p>
        </p:txBody>
      </p:sp>
      <p:sp>
        <p:nvSpPr>
          <p:cNvPr id="7" name="TextBox 6"/>
          <p:cNvSpPr txBox="1"/>
          <p:nvPr/>
        </p:nvSpPr>
        <p:spPr bwMode="gray">
          <a:xfrm>
            <a:off x="331108" y="2115356"/>
            <a:ext cx="2339729" cy="415498"/>
          </a:xfrm>
          <a:prstGeom prst="rect">
            <a:avLst/>
          </a:prstGeom>
          <a:noFill/>
        </p:spPr>
        <p:txBody>
          <a:bodyPr wrap="square" lIns="0" tIns="0" rIns="0" bIns="0" rtlCol="0">
            <a:spAutoFit/>
          </a:bodyPr>
          <a:lstStyle/>
          <a:p>
            <a:r>
              <a:rPr lang="en-US" sz="900" b="1" dirty="0" smtClean="0">
                <a:solidFill>
                  <a:schemeClr val="accent6"/>
                </a:solidFill>
              </a:rPr>
              <a:t>Scoring Cap Begins in 2018 </a:t>
            </a:r>
            <a:r>
              <a:rPr lang="en-US" sz="900" b="1" dirty="0" smtClean="0"/>
              <a:t>for Six</a:t>
            </a:r>
            <a:r>
              <a:rPr lang="en-US" sz="900" b="1" dirty="0" smtClean="0">
                <a:solidFill>
                  <a:schemeClr val="accent6"/>
                </a:solidFill>
              </a:rPr>
              <a:t/>
            </a:r>
            <a:br>
              <a:rPr lang="en-US" sz="900" b="1" dirty="0" smtClean="0">
                <a:solidFill>
                  <a:schemeClr val="accent6"/>
                </a:solidFill>
              </a:rPr>
            </a:br>
            <a:r>
              <a:rPr lang="en-US" sz="900" b="1" dirty="0" smtClean="0"/>
              <a:t>“Highly Topped-out”</a:t>
            </a:r>
            <a:r>
              <a:rPr lang="en-US" sz="900" b="1" baseline="30000" dirty="0"/>
              <a:t>2</a:t>
            </a:r>
            <a:r>
              <a:rPr lang="en-US" sz="900" b="1" dirty="0" smtClean="0"/>
              <a:t> Measures</a:t>
            </a:r>
            <a:br>
              <a:rPr lang="en-US" sz="900" b="1" dirty="0" smtClean="0"/>
            </a:br>
            <a:endParaRPr lang="en-US" sz="900" b="1" dirty="0"/>
          </a:p>
        </p:txBody>
      </p:sp>
      <p:cxnSp>
        <p:nvCxnSpPr>
          <p:cNvPr id="9" name="Straight Connector 8"/>
          <p:cNvCxnSpPr/>
          <p:nvPr/>
        </p:nvCxnSpPr>
        <p:spPr bwMode="gray">
          <a:xfrm>
            <a:off x="3261663" y="1510674"/>
            <a:ext cx="0" cy="335133"/>
          </a:xfrm>
          <a:prstGeom prst="line">
            <a:avLst/>
          </a:prstGeom>
          <a:solidFill>
            <a:schemeClr val="accent1"/>
          </a:solidFill>
          <a:ln w="12700" cap="flat" cmpd="sng" algn="ctr">
            <a:solidFill>
              <a:schemeClr val="accent3"/>
            </a:solidFill>
            <a:prstDash val="solid"/>
            <a:miter lim="800000"/>
            <a:headEnd type="none" w="med" len="med"/>
            <a:tailEnd type="none"/>
          </a:ln>
          <a:effectLst/>
        </p:spPr>
      </p:cxnSp>
      <p:cxnSp>
        <p:nvCxnSpPr>
          <p:cNvPr id="10" name="Straight Connector 9"/>
          <p:cNvCxnSpPr/>
          <p:nvPr/>
        </p:nvCxnSpPr>
        <p:spPr bwMode="gray">
          <a:xfrm>
            <a:off x="4805347" y="1510674"/>
            <a:ext cx="0" cy="335133"/>
          </a:xfrm>
          <a:prstGeom prst="line">
            <a:avLst/>
          </a:prstGeom>
          <a:solidFill>
            <a:schemeClr val="accent1"/>
          </a:solidFill>
          <a:ln w="12700" cap="flat" cmpd="sng" algn="ctr">
            <a:solidFill>
              <a:schemeClr val="accent3"/>
            </a:solidFill>
            <a:prstDash val="solid"/>
            <a:miter lim="800000"/>
            <a:headEnd type="none" w="med" len="med"/>
            <a:tailEnd type="none"/>
          </a:ln>
          <a:effectLst/>
        </p:spPr>
      </p:cxnSp>
      <p:sp>
        <p:nvSpPr>
          <p:cNvPr id="11" name="TextBox 10"/>
          <p:cNvSpPr txBox="1"/>
          <p:nvPr/>
        </p:nvSpPr>
        <p:spPr bwMode="gray">
          <a:xfrm>
            <a:off x="758057" y="1066421"/>
            <a:ext cx="940801" cy="654025"/>
          </a:xfrm>
          <a:prstGeom prst="rect">
            <a:avLst/>
          </a:prstGeom>
          <a:noFill/>
        </p:spPr>
        <p:txBody>
          <a:bodyPr wrap="square" lIns="0" tIns="0" rIns="0" bIns="0" rtlCol="0">
            <a:spAutoFit/>
          </a:bodyPr>
          <a:lstStyle/>
          <a:p>
            <a:pPr>
              <a:spcBef>
                <a:spcPts val="300"/>
              </a:spcBef>
            </a:pPr>
            <a:r>
              <a:rPr lang="en-US" sz="800" b="1" dirty="0" smtClean="0">
                <a:latin typeface="+mj-lt"/>
              </a:rPr>
              <a:t>Identification</a:t>
            </a:r>
          </a:p>
          <a:p>
            <a:pPr>
              <a:spcBef>
                <a:spcPts val="300"/>
              </a:spcBef>
            </a:pPr>
            <a:r>
              <a:rPr lang="en-US" sz="800" dirty="0" smtClean="0">
                <a:latin typeface="+mj-lt"/>
              </a:rPr>
              <a:t>First year a measure is deemed topped-out, same scoring as other measures</a:t>
            </a:r>
            <a:endParaRPr lang="en-US" sz="800" dirty="0">
              <a:latin typeface="+mj-lt"/>
            </a:endParaRPr>
          </a:p>
        </p:txBody>
      </p:sp>
      <p:sp>
        <p:nvSpPr>
          <p:cNvPr id="14" name="TextBox 13"/>
          <p:cNvSpPr txBox="1"/>
          <p:nvPr/>
        </p:nvSpPr>
        <p:spPr bwMode="gray">
          <a:xfrm>
            <a:off x="2152131" y="1066421"/>
            <a:ext cx="938081" cy="654025"/>
          </a:xfrm>
          <a:prstGeom prst="rect">
            <a:avLst/>
          </a:prstGeom>
          <a:noFill/>
        </p:spPr>
        <p:txBody>
          <a:bodyPr wrap="square" lIns="0" tIns="0" rIns="0" bIns="0" rtlCol="0">
            <a:spAutoFit/>
          </a:bodyPr>
          <a:lstStyle/>
          <a:p>
            <a:pPr>
              <a:spcBef>
                <a:spcPts val="300"/>
              </a:spcBef>
            </a:pPr>
            <a:r>
              <a:rPr lang="en-US" sz="800" b="1" dirty="0" smtClean="0">
                <a:latin typeface="+mj-lt"/>
              </a:rPr>
              <a:t>Scoring Capped</a:t>
            </a:r>
            <a:endParaRPr lang="en-US" sz="800" b="1" baseline="30000" dirty="0" smtClean="0">
              <a:latin typeface="+mj-lt"/>
            </a:endParaRPr>
          </a:p>
          <a:p>
            <a:pPr>
              <a:spcBef>
                <a:spcPts val="300"/>
              </a:spcBef>
            </a:pPr>
            <a:r>
              <a:rPr lang="en-US" sz="800" dirty="0" smtClean="0">
                <a:latin typeface="+mj-lt"/>
              </a:rPr>
              <a:t>Measure capped at 7 points in the second year of topped-out status</a:t>
            </a:r>
            <a:endParaRPr lang="en-US" sz="800" dirty="0">
              <a:latin typeface="+mj-lt"/>
            </a:endParaRPr>
          </a:p>
        </p:txBody>
      </p:sp>
      <p:sp>
        <p:nvSpPr>
          <p:cNvPr id="15" name="TextBox 14"/>
          <p:cNvSpPr txBox="1"/>
          <p:nvPr/>
        </p:nvSpPr>
        <p:spPr bwMode="gray">
          <a:xfrm>
            <a:off x="3533379" y="1066421"/>
            <a:ext cx="1025242" cy="654025"/>
          </a:xfrm>
          <a:prstGeom prst="rect">
            <a:avLst/>
          </a:prstGeom>
          <a:noFill/>
        </p:spPr>
        <p:txBody>
          <a:bodyPr wrap="square" lIns="0" tIns="0" rIns="0" bIns="0" rtlCol="0">
            <a:spAutoFit/>
          </a:bodyPr>
          <a:lstStyle/>
          <a:p>
            <a:pPr>
              <a:spcBef>
                <a:spcPts val="300"/>
              </a:spcBef>
            </a:pPr>
            <a:r>
              <a:rPr lang="en-US" sz="800" b="1" dirty="0" smtClean="0">
                <a:latin typeface="+mj-lt"/>
              </a:rPr>
              <a:t>Removal Considered</a:t>
            </a:r>
          </a:p>
          <a:p>
            <a:pPr>
              <a:spcBef>
                <a:spcPts val="300"/>
              </a:spcBef>
            </a:pPr>
            <a:r>
              <a:rPr lang="en-US" sz="800" dirty="0" smtClean="0">
                <a:latin typeface="+mj-lt"/>
              </a:rPr>
              <a:t>Capped scoring continues, may be proposed for future removal</a:t>
            </a:r>
            <a:endParaRPr lang="en-US" sz="800" dirty="0">
              <a:latin typeface="+mj-lt"/>
            </a:endParaRPr>
          </a:p>
        </p:txBody>
      </p:sp>
      <p:sp>
        <p:nvSpPr>
          <p:cNvPr id="16" name="Right Arrow 15"/>
          <p:cNvSpPr/>
          <p:nvPr/>
        </p:nvSpPr>
        <p:spPr bwMode="gray">
          <a:xfrm>
            <a:off x="320675" y="1641835"/>
            <a:ext cx="5759450" cy="457200"/>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noAutofit/>
          </a:bodyPr>
          <a:lstStyle/>
          <a:p>
            <a:pPr algn="l" defTabSz="1463675"/>
            <a:endParaRPr lang="en-US" sz="900" dirty="0" smtClean="0">
              <a:solidFill>
                <a:schemeClr val="bg2"/>
              </a:solidFill>
              <a:latin typeface="+mj-lt"/>
            </a:endParaRPr>
          </a:p>
        </p:txBody>
      </p:sp>
      <p:sp>
        <p:nvSpPr>
          <p:cNvPr id="17" name="TextBox 16"/>
          <p:cNvSpPr txBox="1"/>
          <p:nvPr/>
        </p:nvSpPr>
        <p:spPr bwMode="gray">
          <a:xfrm>
            <a:off x="510138" y="1801186"/>
            <a:ext cx="1188720" cy="138499"/>
          </a:xfrm>
          <a:prstGeom prst="rect">
            <a:avLst/>
          </a:prstGeom>
          <a:noFill/>
        </p:spPr>
        <p:txBody>
          <a:bodyPr wrap="square" lIns="0" tIns="0" rIns="0" bIns="0" rtlCol="0">
            <a:spAutoFit/>
          </a:bodyPr>
          <a:lstStyle/>
          <a:p>
            <a:r>
              <a:rPr lang="en-US" sz="900" b="1" dirty="0" smtClean="0">
                <a:latin typeface="+mj-lt"/>
              </a:rPr>
              <a:t>Year 1</a:t>
            </a:r>
          </a:p>
        </p:txBody>
      </p:sp>
      <p:sp>
        <p:nvSpPr>
          <p:cNvPr id="18" name="TextBox 17"/>
          <p:cNvSpPr txBox="1"/>
          <p:nvPr/>
        </p:nvSpPr>
        <p:spPr bwMode="gray">
          <a:xfrm>
            <a:off x="1901492" y="1801186"/>
            <a:ext cx="1188720" cy="138499"/>
          </a:xfrm>
          <a:prstGeom prst="rect">
            <a:avLst/>
          </a:prstGeom>
          <a:noFill/>
        </p:spPr>
        <p:txBody>
          <a:bodyPr wrap="square" lIns="0" tIns="0" rIns="0" bIns="0" rtlCol="0">
            <a:spAutoFit/>
          </a:bodyPr>
          <a:lstStyle/>
          <a:p>
            <a:r>
              <a:rPr lang="en-US" sz="900" b="1" dirty="0" smtClean="0">
                <a:latin typeface="+mj-lt"/>
              </a:rPr>
              <a:t>Year 2</a:t>
            </a:r>
            <a:endParaRPr lang="en-US" sz="900" b="1" dirty="0">
              <a:latin typeface="+mj-lt"/>
            </a:endParaRPr>
          </a:p>
        </p:txBody>
      </p:sp>
      <p:sp>
        <p:nvSpPr>
          <p:cNvPr id="19" name="TextBox 18"/>
          <p:cNvSpPr txBox="1"/>
          <p:nvPr/>
        </p:nvSpPr>
        <p:spPr bwMode="gray">
          <a:xfrm>
            <a:off x="3292846" y="1801186"/>
            <a:ext cx="1188720" cy="138499"/>
          </a:xfrm>
          <a:prstGeom prst="rect">
            <a:avLst/>
          </a:prstGeom>
          <a:noFill/>
        </p:spPr>
        <p:txBody>
          <a:bodyPr wrap="square" lIns="0" tIns="0" rIns="0" bIns="0" rtlCol="0">
            <a:spAutoFit/>
          </a:bodyPr>
          <a:lstStyle/>
          <a:p>
            <a:r>
              <a:rPr lang="en-US" sz="900" b="1" dirty="0" smtClean="0">
                <a:latin typeface="+mj-lt"/>
              </a:rPr>
              <a:t>Year 3</a:t>
            </a:r>
            <a:endParaRPr lang="en-US" sz="900" b="1" dirty="0">
              <a:latin typeface="+mj-lt"/>
            </a:endParaRPr>
          </a:p>
        </p:txBody>
      </p:sp>
      <p:sp>
        <p:nvSpPr>
          <p:cNvPr id="20" name="TextBox 19"/>
          <p:cNvSpPr txBox="1"/>
          <p:nvPr/>
        </p:nvSpPr>
        <p:spPr bwMode="gray">
          <a:xfrm>
            <a:off x="4859250" y="1801186"/>
            <a:ext cx="1188720" cy="138499"/>
          </a:xfrm>
          <a:prstGeom prst="rect">
            <a:avLst/>
          </a:prstGeom>
          <a:noFill/>
        </p:spPr>
        <p:txBody>
          <a:bodyPr wrap="square" lIns="0" tIns="0" rIns="0" bIns="0" rtlCol="0">
            <a:spAutoFit/>
          </a:bodyPr>
          <a:lstStyle/>
          <a:p>
            <a:r>
              <a:rPr lang="en-US" sz="900" b="1" dirty="0" smtClean="0">
                <a:latin typeface="+mj-lt"/>
              </a:rPr>
              <a:t>Year 4</a:t>
            </a:r>
            <a:endParaRPr lang="en-US" sz="900" b="1" dirty="0">
              <a:latin typeface="+mj-lt"/>
            </a:endParaRPr>
          </a:p>
        </p:txBody>
      </p:sp>
      <p:sp>
        <p:nvSpPr>
          <p:cNvPr id="25" name="TextBox 24"/>
          <p:cNvSpPr txBox="1"/>
          <p:nvPr/>
        </p:nvSpPr>
        <p:spPr bwMode="gray">
          <a:xfrm>
            <a:off x="4973633" y="1066421"/>
            <a:ext cx="929257" cy="654025"/>
          </a:xfrm>
          <a:prstGeom prst="rect">
            <a:avLst/>
          </a:prstGeom>
          <a:noFill/>
        </p:spPr>
        <p:txBody>
          <a:bodyPr wrap="square" lIns="0" tIns="0" rIns="0" bIns="0" rtlCol="0">
            <a:spAutoFit/>
          </a:bodyPr>
          <a:lstStyle/>
          <a:p>
            <a:pPr>
              <a:spcBef>
                <a:spcPts val="300"/>
              </a:spcBef>
            </a:pPr>
            <a:r>
              <a:rPr lang="en-US" sz="800" b="1" dirty="0" smtClean="0">
                <a:latin typeface="+mj-lt"/>
              </a:rPr>
              <a:t>Removed</a:t>
            </a:r>
          </a:p>
          <a:p>
            <a:pPr>
              <a:spcBef>
                <a:spcPts val="300"/>
              </a:spcBef>
            </a:pPr>
            <a:r>
              <a:rPr lang="en-US" sz="800" dirty="0" smtClean="0">
                <a:latin typeface="+mj-lt"/>
              </a:rPr>
              <a:t>If removal finalized in rulemaking , no </a:t>
            </a:r>
            <a:r>
              <a:rPr lang="en-US" sz="800" dirty="0">
                <a:latin typeface="+mj-lt"/>
              </a:rPr>
              <a:t>longer available </a:t>
            </a:r>
            <a:r>
              <a:rPr lang="en-US" sz="800" dirty="0" smtClean="0">
                <a:latin typeface="+mj-lt"/>
              </a:rPr>
              <a:t>for MIPS reporting</a:t>
            </a:r>
            <a:endParaRPr lang="en-US" sz="800" dirty="0">
              <a:latin typeface="+mj-lt"/>
            </a:endParaRPr>
          </a:p>
        </p:txBody>
      </p:sp>
      <p:sp>
        <p:nvSpPr>
          <p:cNvPr id="28" name="TextBox 27"/>
          <p:cNvSpPr txBox="1"/>
          <p:nvPr/>
        </p:nvSpPr>
        <p:spPr bwMode="gray">
          <a:xfrm>
            <a:off x="3545372" y="2471865"/>
            <a:ext cx="2534753" cy="1586546"/>
          </a:xfrm>
          <a:prstGeom prst="rect">
            <a:avLst/>
          </a:prstGeom>
          <a:solidFill>
            <a:schemeClr val="accent1"/>
          </a:solidFill>
          <a:ln w="6350">
            <a:solidFill>
              <a:schemeClr val="bg1"/>
            </a:solidFill>
          </a:ln>
        </p:spPr>
        <p:txBody>
          <a:bodyPr wrap="square" lIns="182880" tIns="274320" rIns="182880" bIns="0" rtlCol="0">
            <a:noAutofit/>
          </a:bodyPr>
          <a:lstStyle/>
          <a:p>
            <a:endParaRPr lang="en-US" sz="1000" b="1" dirty="0"/>
          </a:p>
        </p:txBody>
      </p:sp>
      <p:grpSp>
        <p:nvGrpSpPr>
          <p:cNvPr id="29" name="Group 28"/>
          <p:cNvGrpSpPr/>
          <p:nvPr/>
        </p:nvGrpSpPr>
        <p:grpSpPr bwMode="gray">
          <a:xfrm>
            <a:off x="3545369" y="2471864"/>
            <a:ext cx="319390" cy="218673"/>
            <a:chOff x="4454248" y="2003891"/>
            <a:chExt cx="319390" cy="218673"/>
          </a:xfrm>
        </p:grpSpPr>
        <p:sp>
          <p:nvSpPr>
            <p:cNvPr id="30" name="Freeform 29"/>
            <p:cNvSpPr/>
            <p:nvPr/>
          </p:nvSpPr>
          <p:spPr bwMode="gray">
            <a:xfrm flipH="1">
              <a:off x="4454248" y="2003891"/>
              <a:ext cx="319390" cy="218673"/>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679743 w 682433"/>
                <a:gd name="connsiteY3" fmla="*/ 248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cubicBezTo>
                    <a:pt x="681536" y="335798"/>
                    <a:pt x="680640" y="168023"/>
                    <a:pt x="679743" y="248"/>
                  </a:cubicBezTo>
                  <a:lnTo>
                    <a:pt x="0" y="0"/>
                  </a:lnTo>
                  <a:close/>
                </a:path>
              </a:pathLst>
            </a:custGeom>
            <a:solidFill>
              <a:schemeClr val="accent6"/>
            </a:solidFill>
            <a:ln w="63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1" name="Freeform 30"/>
            <p:cNvSpPr/>
            <p:nvPr/>
          </p:nvSpPr>
          <p:spPr bwMode="gray">
            <a:xfrm rot="1510923" flipV="1">
              <a:off x="4532332" y="2017279"/>
              <a:ext cx="84539" cy="176966"/>
            </a:xfrm>
            <a:custGeom>
              <a:avLst/>
              <a:gdLst>
                <a:gd name="connsiteX0" fmla="*/ 0 w 183356"/>
                <a:gd name="connsiteY0" fmla="*/ 45839 h 183356"/>
                <a:gd name="connsiteX1" fmla="*/ 45839 w 183356"/>
                <a:gd name="connsiteY1" fmla="*/ 45839 h 183356"/>
                <a:gd name="connsiteX2" fmla="*/ 45839 w 183356"/>
                <a:gd name="connsiteY2" fmla="*/ 0 h 183356"/>
                <a:gd name="connsiteX3" fmla="*/ 137517 w 183356"/>
                <a:gd name="connsiteY3" fmla="*/ 0 h 183356"/>
                <a:gd name="connsiteX4" fmla="*/ 137517 w 183356"/>
                <a:gd name="connsiteY4" fmla="*/ 45839 h 183356"/>
                <a:gd name="connsiteX5" fmla="*/ 183356 w 183356"/>
                <a:gd name="connsiteY5" fmla="*/ 45839 h 183356"/>
                <a:gd name="connsiteX6" fmla="*/ 183356 w 183356"/>
                <a:gd name="connsiteY6" fmla="*/ 137517 h 183356"/>
                <a:gd name="connsiteX7" fmla="*/ 137517 w 183356"/>
                <a:gd name="connsiteY7" fmla="*/ 137517 h 183356"/>
                <a:gd name="connsiteX8" fmla="*/ 137517 w 183356"/>
                <a:gd name="connsiteY8" fmla="*/ 183356 h 183356"/>
                <a:gd name="connsiteX9" fmla="*/ 45839 w 183356"/>
                <a:gd name="connsiteY9" fmla="*/ 183356 h 183356"/>
                <a:gd name="connsiteX10" fmla="*/ 45839 w 183356"/>
                <a:gd name="connsiteY10" fmla="*/ 137517 h 183356"/>
                <a:gd name="connsiteX11" fmla="*/ 0 w 183356"/>
                <a:gd name="connsiteY11" fmla="*/ 137517 h 183356"/>
                <a:gd name="connsiteX12" fmla="*/ 0 w 183356"/>
                <a:gd name="connsiteY12" fmla="*/ 45839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11" fmla="*/ 137279 w 183356"/>
                <a:gd name="connsiteY11" fmla="*/ 91440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47029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137517 w 183356"/>
                <a:gd name="connsiteY0" fmla="*/ 0 h 137517"/>
                <a:gd name="connsiteX1" fmla="*/ 183356 w 183356"/>
                <a:gd name="connsiteY1" fmla="*/ 0 h 137517"/>
                <a:gd name="connsiteX2" fmla="*/ 183356 w 183356"/>
                <a:gd name="connsiteY2" fmla="*/ 91678 h 137517"/>
                <a:gd name="connsiteX3" fmla="*/ 137517 w 183356"/>
                <a:gd name="connsiteY3" fmla="*/ 91678 h 137517"/>
                <a:gd name="connsiteX4" fmla="*/ 137517 w 183356"/>
                <a:gd name="connsiteY4" fmla="*/ 137517 h 137517"/>
                <a:gd name="connsiteX5" fmla="*/ 45839 w 183356"/>
                <a:gd name="connsiteY5" fmla="*/ 137517 h 137517"/>
                <a:gd name="connsiteX6" fmla="*/ 45839 w 183356"/>
                <a:gd name="connsiteY6" fmla="*/ 91678 h 137517"/>
                <a:gd name="connsiteX7" fmla="*/ 0 w 183356"/>
                <a:gd name="connsiteY7" fmla="*/ 91678 h 137517"/>
                <a:gd name="connsiteX8" fmla="*/ 0 w 183356"/>
                <a:gd name="connsiteY8" fmla="*/ 0 h 137517"/>
                <a:gd name="connsiteX9" fmla="*/ 45839 w 183356"/>
                <a:gd name="connsiteY9"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8" fmla="*/ 45839 w 183356"/>
                <a:gd name="connsiteY8"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0" fmla="*/ 183356 w 183356"/>
                <a:gd name="connsiteY0" fmla="*/ 91678 h 137517"/>
                <a:gd name="connsiteX1" fmla="*/ 137517 w 183356"/>
                <a:gd name="connsiteY1" fmla="*/ 91678 h 137517"/>
                <a:gd name="connsiteX2" fmla="*/ 137517 w 183356"/>
                <a:gd name="connsiteY2" fmla="*/ 137517 h 137517"/>
                <a:gd name="connsiteX3" fmla="*/ 45839 w 183356"/>
                <a:gd name="connsiteY3" fmla="*/ 137517 h 137517"/>
                <a:gd name="connsiteX4" fmla="*/ 45839 w 183356"/>
                <a:gd name="connsiteY4" fmla="*/ 91678 h 137517"/>
                <a:gd name="connsiteX5" fmla="*/ 0 w 183356"/>
                <a:gd name="connsiteY5" fmla="*/ 91678 h 137517"/>
                <a:gd name="connsiteX6" fmla="*/ 0 w 183356"/>
                <a:gd name="connsiteY6" fmla="*/ 0 h 137517"/>
                <a:gd name="connsiteX0" fmla="*/ 137517 w 137517"/>
                <a:gd name="connsiteY0" fmla="*/ 91678 h 137517"/>
                <a:gd name="connsiteX1" fmla="*/ 137517 w 137517"/>
                <a:gd name="connsiteY1" fmla="*/ 137517 h 137517"/>
                <a:gd name="connsiteX2" fmla="*/ 45839 w 137517"/>
                <a:gd name="connsiteY2" fmla="*/ 137517 h 137517"/>
                <a:gd name="connsiteX3" fmla="*/ 45839 w 137517"/>
                <a:gd name="connsiteY3" fmla="*/ 91678 h 137517"/>
                <a:gd name="connsiteX4" fmla="*/ 0 w 137517"/>
                <a:gd name="connsiteY4" fmla="*/ 91678 h 137517"/>
                <a:gd name="connsiteX5" fmla="*/ 0 w 137517"/>
                <a:gd name="connsiteY5" fmla="*/ 0 h 137517"/>
                <a:gd name="connsiteX0" fmla="*/ 93193 w 137517"/>
                <a:gd name="connsiteY0" fmla="*/ 197142 h 197142"/>
                <a:gd name="connsiteX1" fmla="*/ 137517 w 137517"/>
                <a:gd name="connsiteY1" fmla="*/ 137517 h 197142"/>
                <a:gd name="connsiteX2" fmla="*/ 45839 w 137517"/>
                <a:gd name="connsiteY2" fmla="*/ 137517 h 197142"/>
                <a:gd name="connsiteX3" fmla="*/ 45839 w 137517"/>
                <a:gd name="connsiteY3" fmla="*/ 91678 h 197142"/>
                <a:gd name="connsiteX4" fmla="*/ 0 w 137517"/>
                <a:gd name="connsiteY4" fmla="*/ 91678 h 197142"/>
                <a:gd name="connsiteX5" fmla="*/ 0 w 137517"/>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45839 w 96703"/>
                <a:gd name="connsiteY3" fmla="*/ 91678 h 197142"/>
                <a:gd name="connsiteX4" fmla="*/ 0 w 96703"/>
                <a:gd name="connsiteY4" fmla="*/ 91678 h 197142"/>
                <a:gd name="connsiteX5" fmla="*/ 0 w 96703"/>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57740 w 96703"/>
                <a:gd name="connsiteY3" fmla="*/ 55172 h 197142"/>
                <a:gd name="connsiteX4" fmla="*/ 0 w 96703"/>
                <a:gd name="connsiteY4" fmla="*/ 91678 h 197142"/>
                <a:gd name="connsiteX5" fmla="*/ 0 w 96703"/>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61793 w 100756"/>
                <a:gd name="connsiteY3" fmla="*/ 55172 h 197142"/>
                <a:gd name="connsiteX4" fmla="*/ 0 w 100756"/>
                <a:gd name="connsiteY4" fmla="*/ 100298 h 197142"/>
                <a:gd name="connsiteX5" fmla="*/ 4053 w 100756"/>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48235 w 100756"/>
                <a:gd name="connsiteY3" fmla="*/ 67217 h 197142"/>
                <a:gd name="connsiteX4" fmla="*/ 0 w 100756"/>
                <a:gd name="connsiteY4" fmla="*/ 100298 h 197142"/>
                <a:gd name="connsiteX5" fmla="*/ 4053 w 100756"/>
                <a:gd name="connsiteY5" fmla="*/ 0 h 197142"/>
                <a:gd name="connsiteX0" fmla="*/ 93321 w 100756"/>
                <a:gd name="connsiteY0" fmla="*/ 211084 h 211084"/>
                <a:gd name="connsiteX1" fmla="*/ 100756 w 100756"/>
                <a:gd name="connsiteY1" fmla="*/ 123589 h 211084"/>
                <a:gd name="connsiteX2" fmla="*/ 49892 w 100756"/>
                <a:gd name="connsiteY2" fmla="*/ 137517 h 211084"/>
                <a:gd name="connsiteX3" fmla="*/ 48235 w 100756"/>
                <a:gd name="connsiteY3" fmla="*/ 67217 h 211084"/>
                <a:gd name="connsiteX4" fmla="*/ 0 w 100756"/>
                <a:gd name="connsiteY4" fmla="*/ 100298 h 211084"/>
                <a:gd name="connsiteX5" fmla="*/ 4053 w 100756"/>
                <a:gd name="connsiteY5" fmla="*/ 0 h 21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56" h="211084">
                  <a:moveTo>
                    <a:pt x="93321" y="211084"/>
                  </a:moveTo>
                  <a:lnTo>
                    <a:pt x="100756" y="123589"/>
                  </a:lnTo>
                  <a:lnTo>
                    <a:pt x="49892" y="137517"/>
                  </a:lnTo>
                  <a:cubicBezTo>
                    <a:pt x="49340" y="114084"/>
                    <a:pt x="48787" y="90650"/>
                    <a:pt x="48235" y="67217"/>
                  </a:cubicBezTo>
                  <a:lnTo>
                    <a:pt x="0" y="100298"/>
                  </a:lnTo>
                  <a:lnTo>
                    <a:pt x="4053" y="0"/>
                  </a:lnTo>
                </a:path>
              </a:pathLst>
            </a:custGeom>
            <a:noFill/>
            <a:ln w="1905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463675"/>
              <a:endParaRPr lang="en-US" sz="1000" dirty="0" smtClean="0">
                <a:solidFill>
                  <a:schemeClr val="bg2"/>
                </a:solidFill>
                <a:latin typeface="+mj-lt"/>
              </a:endParaRPr>
            </a:p>
          </p:txBody>
        </p:sp>
      </p:grpSp>
      <p:sp>
        <p:nvSpPr>
          <p:cNvPr id="32" name="TextBox 31"/>
          <p:cNvSpPr txBox="1"/>
          <p:nvPr/>
        </p:nvSpPr>
        <p:spPr bwMode="gray">
          <a:xfrm>
            <a:off x="3753127" y="3815571"/>
            <a:ext cx="640080" cy="123111"/>
          </a:xfrm>
          <a:prstGeom prst="rect">
            <a:avLst/>
          </a:prstGeom>
          <a:noFill/>
        </p:spPr>
        <p:txBody>
          <a:bodyPr wrap="square" lIns="0" tIns="0" rIns="0" bIns="0" rtlCol="0">
            <a:spAutoFit/>
          </a:bodyPr>
          <a:lstStyle/>
          <a:p>
            <a:pPr>
              <a:spcBef>
                <a:spcPts val="500"/>
              </a:spcBef>
            </a:pPr>
            <a:r>
              <a:rPr lang="en-US" sz="800" dirty="0" smtClean="0"/>
              <a:t>Claims</a:t>
            </a:r>
            <a:endParaRPr lang="en-US" sz="800" dirty="0"/>
          </a:p>
        </p:txBody>
      </p:sp>
      <p:sp>
        <p:nvSpPr>
          <p:cNvPr id="33" name="TextBox 32"/>
          <p:cNvSpPr txBox="1"/>
          <p:nvPr/>
        </p:nvSpPr>
        <p:spPr bwMode="gray">
          <a:xfrm>
            <a:off x="3753129" y="3594576"/>
            <a:ext cx="548662" cy="215444"/>
          </a:xfrm>
          <a:prstGeom prst="rect">
            <a:avLst/>
          </a:prstGeom>
          <a:noFill/>
        </p:spPr>
        <p:txBody>
          <a:bodyPr wrap="square" lIns="0" tIns="0" rIns="0" bIns="0" rtlCol="0">
            <a:spAutoFit/>
          </a:bodyPr>
          <a:lstStyle/>
          <a:p>
            <a:r>
              <a:rPr lang="en-US" sz="1400" dirty="0" smtClean="0">
                <a:solidFill>
                  <a:schemeClr val="accent6"/>
                </a:solidFill>
              </a:rPr>
              <a:t>70%</a:t>
            </a:r>
          </a:p>
        </p:txBody>
      </p:sp>
      <p:sp>
        <p:nvSpPr>
          <p:cNvPr id="38" name="TextBox 37"/>
          <p:cNvSpPr txBox="1"/>
          <p:nvPr/>
        </p:nvSpPr>
        <p:spPr bwMode="gray">
          <a:xfrm>
            <a:off x="3755488" y="3405049"/>
            <a:ext cx="2265835" cy="138499"/>
          </a:xfrm>
          <a:prstGeom prst="rect">
            <a:avLst/>
          </a:prstGeom>
          <a:noFill/>
        </p:spPr>
        <p:txBody>
          <a:bodyPr wrap="square" lIns="0" tIns="0" rIns="0" bIns="0" rtlCol="0">
            <a:spAutoFit/>
          </a:bodyPr>
          <a:lstStyle/>
          <a:p>
            <a:pPr>
              <a:spcBef>
                <a:spcPts val="500"/>
              </a:spcBef>
            </a:pPr>
            <a:r>
              <a:rPr lang="en-US" sz="900" b="1" dirty="0" smtClean="0"/>
              <a:t>Variation </a:t>
            </a:r>
            <a:r>
              <a:rPr lang="en-US" sz="900" b="1" dirty="0"/>
              <a:t>by </a:t>
            </a:r>
            <a:r>
              <a:rPr lang="en-US" sz="900" b="1" dirty="0" smtClean="0"/>
              <a:t>Reporting Method</a:t>
            </a:r>
            <a:endParaRPr lang="en-US" sz="900" b="1" dirty="0"/>
          </a:p>
        </p:txBody>
      </p:sp>
      <p:sp>
        <p:nvSpPr>
          <p:cNvPr id="39" name="TextBox 38"/>
          <p:cNvSpPr txBox="1"/>
          <p:nvPr/>
        </p:nvSpPr>
        <p:spPr bwMode="gray">
          <a:xfrm>
            <a:off x="4423479" y="3815571"/>
            <a:ext cx="718962" cy="123111"/>
          </a:xfrm>
          <a:prstGeom prst="rect">
            <a:avLst/>
          </a:prstGeom>
          <a:noFill/>
        </p:spPr>
        <p:txBody>
          <a:bodyPr wrap="square" lIns="0" tIns="0" rIns="0" bIns="0" rtlCol="0">
            <a:spAutoFit/>
          </a:bodyPr>
          <a:lstStyle/>
          <a:p>
            <a:pPr>
              <a:spcBef>
                <a:spcPts val="500"/>
              </a:spcBef>
            </a:pPr>
            <a:r>
              <a:rPr lang="en-US" sz="800" dirty="0" smtClean="0"/>
              <a:t>Registry/QCDR</a:t>
            </a:r>
            <a:endParaRPr lang="en-US" sz="800" dirty="0"/>
          </a:p>
        </p:txBody>
      </p:sp>
      <p:sp>
        <p:nvSpPr>
          <p:cNvPr id="40" name="TextBox 39"/>
          <p:cNvSpPr txBox="1"/>
          <p:nvPr/>
        </p:nvSpPr>
        <p:spPr bwMode="gray">
          <a:xfrm>
            <a:off x="4423481" y="3594576"/>
            <a:ext cx="548662" cy="215444"/>
          </a:xfrm>
          <a:prstGeom prst="rect">
            <a:avLst/>
          </a:prstGeom>
          <a:noFill/>
        </p:spPr>
        <p:txBody>
          <a:bodyPr wrap="square" lIns="0" tIns="0" rIns="0" bIns="0" rtlCol="0">
            <a:spAutoFit/>
          </a:bodyPr>
          <a:lstStyle/>
          <a:p>
            <a:r>
              <a:rPr lang="en-US" sz="1400" dirty="0" smtClean="0">
                <a:solidFill>
                  <a:schemeClr val="accent6"/>
                </a:solidFill>
              </a:rPr>
              <a:t>45%</a:t>
            </a:r>
          </a:p>
        </p:txBody>
      </p:sp>
      <p:sp>
        <p:nvSpPr>
          <p:cNvPr id="41" name="TextBox 40"/>
          <p:cNvSpPr txBox="1"/>
          <p:nvPr/>
        </p:nvSpPr>
        <p:spPr bwMode="gray">
          <a:xfrm>
            <a:off x="5288446" y="3815571"/>
            <a:ext cx="640080" cy="123111"/>
          </a:xfrm>
          <a:prstGeom prst="rect">
            <a:avLst/>
          </a:prstGeom>
          <a:noFill/>
        </p:spPr>
        <p:txBody>
          <a:bodyPr wrap="square" lIns="0" tIns="0" rIns="0" bIns="0" rtlCol="0">
            <a:spAutoFit/>
          </a:bodyPr>
          <a:lstStyle/>
          <a:p>
            <a:pPr>
              <a:spcBef>
                <a:spcPts val="500"/>
              </a:spcBef>
            </a:pPr>
            <a:r>
              <a:rPr lang="en-US" sz="800" dirty="0" smtClean="0"/>
              <a:t>EHR</a:t>
            </a:r>
            <a:endParaRPr lang="en-US" sz="800" dirty="0"/>
          </a:p>
        </p:txBody>
      </p:sp>
      <p:sp>
        <p:nvSpPr>
          <p:cNvPr id="42" name="TextBox 41"/>
          <p:cNvSpPr txBox="1"/>
          <p:nvPr/>
        </p:nvSpPr>
        <p:spPr bwMode="gray">
          <a:xfrm>
            <a:off x="5288448" y="3594576"/>
            <a:ext cx="548662" cy="215444"/>
          </a:xfrm>
          <a:prstGeom prst="rect">
            <a:avLst/>
          </a:prstGeom>
          <a:noFill/>
        </p:spPr>
        <p:txBody>
          <a:bodyPr wrap="square" lIns="0" tIns="0" rIns="0" bIns="0" rtlCol="0">
            <a:spAutoFit/>
          </a:bodyPr>
          <a:lstStyle/>
          <a:p>
            <a:r>
              <a:rPr lang="en-US" sz="1400" dirty="0" smtClean="0">
                <a:solidFill>
                  <a:schemeClr val="accent6"/>
                </a:solidFill>
              </a:rPr>
              <a:t>10%</a:t>
            </a:r>
          </a:p>
        </p:txBody>
      </p:sp>
      <p:graphicFrame>
        <p:nvGraphicFramePr>
          <p:cNvPr id="44" name="Table 43"/>
          <p:cNvGraphicFramePr>
            <a:graphicFrameLocks noGrp="1"/>
          </p:cNvGraphicFramePr>
          <p:nvPr>
            <p:extLst>
              <p:ext uri="{D42A27DB-BD31-4B8C-83A1-F6EECF244321}">
                <p14:modId xmlns:p14="http://schemas.microsoft.com/office/powerpoint/2010/main" val="1722603925"/>
              </p:ext>
            </p:extLst>
          </p:nvPr>
        </p:nvGraphicFramePr>
        <p:xfrm>
          <a:off x="319523" y="2481117"/>
          <a:ext cx="3080025" cy="1569720"/>
        </p:xfrm>
        <a:graphic>
          <a:graphicData uri="http://schemas.openxmlformats.org/drawingml/2006/table">
            <a:tbl>
              <a:tblPr firstRow="1" bandRow="1">
                <a:tableStyleId>{1FECB4D8-DB02-4DC6-A0A2-4F2EBAE1DC90}</a:tableStyleId>
              </a:tblPr>
              <a:tblGrid>
                <a:gridCol w="3080025"/>
              </a:tblGrid>
              <a:tr h="0">
                <a:tc>
                  <a:txBody>
                    <a:bodyPr/>
                    <a:lstStyle/>
                    <a:p>
                      <a:r>
                        <a:rPr lang="en-US" sz="700" dirty="0" smtClean="0"/>
                        <a:t>Maximum</a:t>
                      </a:r>
                      <a:r>
                        <a:rPr lang="en-US" sz="700" baseline="0" dirty="0" smtClean="0"/>
                        <a:t> Score </a:t>
                      </a:r>
                      <a:r>
                        <a:rPr lang="en-US" sz="700" dirty="0" smtClean="0"/>
                        <a:t>Capped at 7 out of 10 Achievement Points</a:t>
                      </a:r>
                    </a:p>
                  </a:txBody>
                  <a:tcP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r>
              <a:tr h="0">
                <a:tc>
                  <a:txBody>
                    <a:bodyPr/>
                    <a:lstStyle/>
                    <a:p>
                      <a:pPr marL="112713" indent="-112713">
                        <a:buFont typeface="+mj-lt"/>
                        <a:buAutoNum type="arabicPeriod"/>
                      </a:pPr>
                      <a:r>
                        <a:rPr lang="en-US" sz="600" dirty="0" smtClean="0"/>
                        <a:t>Perioperative Care: Selection of Prophylactic Antibiotic - First or Second Generation Cephalosporin</a:t>
                      </a:r>
                      <a:endParaRPr lang="en-US" sz="600" dirty="0"/>
                    </a:p>
                  </a:txBody>
                  <a:tcP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r>
              <a:tr h="0">
                <a:tc>
                  <a:txBody>
                    <a:bodyPr/>
                    <a:lstStyle/>
                    <a:p>
                      <a:pPr marL="112713" indent="-112713">
                        <a:buFont typeface="+mj-lt"/>
                        <a:buAutoNum type="arabicPeriod" startAt="2"/>
                      </a:pPr>
                      <a:r>
                        <a:rPr lang="en-US" sz="600" dirty="0" smtClean="0"/>
                        <a:t>Melanoma: Overutilization of Imaging Studies in Melanoma</a:t>
                      </a:r>
                      <a:endParaRPr lang="en-US" sz="600" dirty="0"/>
                    </a:p>
                  </a:txBody>
                  <a:tcP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r>
              <a:tr h="0">
                <a:tc>
                  <a:txBody>
                    <a:bodyPr/>
                    <a:lstStyle/>
                    <a:p>
                      <a:pPr marL="112713" indent="-112713">
                        <a:buFont typeface="+mj-lt"/>
                        <a:buAutoNum type="arabicPeriod" startAt="3"/>
                      </a:pPr>
                      <a:r>
                        <a:rPr lang="en-US" sz="600" dirty="0" smtClean="0"/>
                        <a:t>Perioperative Care: Venous Thromboembolism (VTE) Prophylaxis (When Indicated in All Patients)</a:t>
                      </a:r>
                      <a:endParaRPr lang="en-US" sz="600" dirty="0"/>
                    </a:p>
                  </a:txBody>
                  <a:tcP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r>
              <a:tr h="0">
                <a:tc>
                  <a:txBody>
                    <a:bodyPr/>
                    <a:lstStyle/>
                    <a:p>
                      <a:pPr marL="112713" indent="-112713">
                        <a:buFont typeface="+mj-lt"/>
                        <a:buAutoNum type="arabicPeriod" startAt="4"/>
                      </a:pPr>
                      <a:r>
                        <a:rPr lang="en-US" sz="600" dirty="0" smtClean="0"/>
                        <a:t>Image Confirmation of Successful Excision of Image-Localized Breast Lesion</a:t>
                      </a:r>
                      <a:endParaRPr lang="en-US" sz="600" dirty="0"/>
                    </a:p>
                  </a:txBody>
                  <a:tcP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r>
              <a:tr h="0">
                <a:tc>
                  <a:txBody>
                    <a:bodyPr/>
                    <a:lstStyle/>
                    <a:p>
                      <a:pPr marL="112713" indent="-112713">
                        <a:buFont typeface="+mj-lt"/>
                        <a:buAutoNum type="arabicPeriod" startAt="5"/>
                      </a:pPr>
                      <a:r>
                        <a:rPr lang="en-US" sz="600" dirty="0" smtClean="0"/>
                        <a:t>Optimizing Patient Exposure to Ionizing Radiation: Utilization of a Standardized Nomenclature for Computerized Tomography (CT) Imaging Description</a:t>
                      </a:r>
                      <a:endParaRPr lang="en-US" sz="600" dirty="0"/>
                    </a:p>
                  </a:txBody>
                  <a:tcP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r>
              <a:tr h="0">
                <a:tc>
                  <a:txBody>
                    <a:bodyPr/>
                    <a:lstStyle/>
                    <a:p>
                      <a:pPr marL="112713" indent="-112713">
                        <a:buFont typeface="+mj-lt"/>
                        <a:buAutoNum type="arabicPeriod" startAt="6"/>
                      </a:pPr>
                      <a:r>
                        <a:rPr lang="en-US" sz="600" dirty="0" smtClean="0"/>
                        <a:t>Chronic Obstructive Pulmonary Disease (COPD): Inhaled Bronchodilator Therapy</a:t>
                      </a:r>
                      <a:endParaRPr lang="en-US" sz="600" dirty="0"/>
                    </a:p>
                  </a:txBody>
                  <a:tcP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r>
            </a:tbl>
          </a:graphicData>
        </a:graphic>
      </p:graphicFrame>
      <p:sp>
        <p:nvSpPr>
          <p:cNvPr id="47" name="TextBox 46"/>
          <p:cNvSpPr txBox="1"/>
          <p:nvPr/>
        </p:nvSpPr>
        <p:spPr bwMode="gray">
          <a:xfrm>
            <a:off x="3549564" y="2115356"/>
            <a:ext cx="2420001" cy="276999"/>
          </a:xfrm>
          <a:prstGeom prst="rect">
            <a:avLst/>
          </a:prstGeom>
          <a:noFill/>
        </p:spPr>
        <p:txBody>
          <a:bodyPr wrap="square" lIns="0" tIns="0" rIns="0" bIns="0" rtlCol="0">
            <a:spAutoFit/>
          </a:bodyPr>
          <a:lstStyle/>
          <a:p>
            <a:r>
              <a:rPr lang="en-US" sz="900" b="1" dirty="0" smtClean="0"/>
              <a:t>Scoring Cap Applies to </a:t>
            </a:r>
            <a:r>
              <a:rPr lang="en-US" sz="900" b="1" dirty="0" smtClean="0">
                <a:solidFill>
                  <a:schemeClr val="accent6"/>
                </a:solidFill>
              </a:rPr>
              <a:t>All Topped-out </a:t>
            </a:r>
            <a:r>
              <a:rPr lang="en-US" sz="900" b="1" dirty="0" smtClean="0"/>
              <a:t>Measures Starting 2019, per Timeline</a:t>
            </a:r>
            <a:r>
              <a:rPr lang="en-US" sz="900" b="1" baseline="30000" dirty="0"/>
              <a:t>3</a:t>
            </a:r>
          </a:p>
        </p:txBody>
      </p:sp>
      <p:pic>
        <p:nvPicPr>
          <p:cNvPr id="48" name="Picture 2" descr="http://abco.advisory.com/DSS/abc-icons/garbage_ca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0838" y="1104468"/>
            <a:ext cx="205740" cy="27432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C:\Users\levinthn\Documents\ABC Art and Templates\Scorecard_chec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445" y="1104468"/>
            <a:ext cx="315386" cy="2743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abco.advisory.com/DSS/abc-icons/plateau_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9567" y="1104468"/>
            <a:ext cx="282804" cy="27432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abco.advisory.com/DSS/abc-icons/warning_yield.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6982" y="1104468"/>
            <a:ext cx="311727" cy="274320"/>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p:cNvSpPr txBox="1"/>
          <p:nvPr/>
        </p:nvSpPr>
        <p:spPr bwMode="gray">
          <a:xfrm>
            <a:off x="4334950" y="2852618"/>
            <a:ext cx="1593501" cy="369332"/>
          </a:xfrm>
          <a:prstGeom prst="rect">
            <a:avLst/>
          </a:prstGeom>
          <a:noFill/>
        </p:spPr>
        <p:txBody>
          <a:bodyPr wrap="square" lIns="0" tIns="91440" rIns="0" bIns="0" rtlCol="0">
            <a:spAutoFit/>
          </a:bodyPr>
          <a:lstStyle/>
          <a:p>
            <a:pPr>
              <a:spcBef>
                <a:spcPts val="500"/>
              </a:spcBef>
            </a:pPr>
            <a:r>
              <a:rPr lang="en-US" sz="900" dirty="0" smtClean="0"/>
              <a:t>Approximate percent of quality measures currently topped-out</a:t>
            </a:r>
            <a:r>
              <a:rPr lang="en-US" sz="900" baseline="30000" dirty="0"/>
              <a:t>4</a:t>
            </a:r>
          </a:p>
        </p:txBody>
      </p:sp>
      <p:sp>
        <p:nvSpPr>
          <p:cNvPr id="56" name="TextBox 55"/>
          <p:cNvSpPr txBox="1"/>
          <p:nvPr/>
        </p:nvSpPr>
        <p:spPr bwMode="gray">
          <a:xfrm>
            <a:off x="3755489" y="2915682"/>
            <a:ext cx="602525" cy="307777"/>
          </a:xfrm>
          <a:prstGeom prst="rect">
            <a:avLst/>
          </a:prstGeom>
          <a:noFill/>
        </p:spPr>
        <p:txBody>
          <a:bodyPr wrap="square" lIns="0" tIns="0" rIns="0" bIns="0" rtlCol="0">
            <a:spAutoFit/>
          </a:bodyPr>
          <a:lstStyle/>
          <a:p>
            <a:r>
              <a:rPr lang="en-US" sz="2000" dirty="0" smtClean="0">
                <a:solidFill>
                  <a:schemeClr val="accent6"/>
                </a:solidFill>
              </a:rPr>
              <a:t>45%</a:t>
            </a:r>
          </a:p>
        </p:txBody>
      </p:sp>
      <p:sp>
        <p:nvSpPr>
          <p:cNvPr id="57" name="TextBox 56"/>
          <p:cNvSpPr txBox="1"/>
          <p:nvPr/>
        </p:nvSpPr>
        <p:spPr bwMode="gray">
          <a:xfrm>
            <a:off x="3755488" y="2718817"/>
            <a:ext cx="2265835" cy="138499"/>
          </a:xfrm>
          <a:prstGeom prst="rect">
            <a:avLst/>
          </a:prstGeom>
          <a:noFill/>
        </p:spPr>
        <p:txBody>
          <a:bodyPr wrap="square" lIns="0" tIns="0" rIns="0" bIns="0" rtlCol="0">
            <a:spAutoFit/>
          </a:bodyPr>
          <a:lstStyle/>
          <a:p>
            <a:pPr>
              <a:spcBef>
                <a:spcPts val="500"/>
              </a:spcBef>
            </a:pPr>
            <a:r>
              <a:rPr lang="en-US" sz="900" b="1" dirty="0" smtClean="0"/>
              <a:t>Percentage of Topped-out Measures</a:t>
            </a:r>
            <a:endParaRPr lang="en-US" sz="900" b="1" dirty="0"/>
          </a:p>
        </p:txBody>
      </p:sp>
    </p:spTree>
    <p:extLst>
      <p:ext uri="{BB962C8B-B14F-4D97-AF65-F5344CB8AC3E}">
        <p14:creationId xmlns:p14="http://schemas.microsoft.com/office/powerpoint/2010/main" val="7138067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p:cNvSpPr/>
          <p:nvPr/>
        </p:nvSpPr>
        <p:spPr bwMode="gray">
          <a:xfrm>
            <a:off x="317500" y="2887404"/>
            <a:ext cx="5758322" cy="1188720"/>
          </a:xfrm>
          <a:prstGeom prst="rect">
            <a:avLst/>
          </a:prstGeom>
          <a:solidFill>
            <a:schemeClr val="accent2">
              <a:lumMod val="20000"/>
              <a:lumOff val="80000"/>
            </a:schemeClr>
          </a:solidFill>
          <a:ln w="19050">
            <a:solidFill>
              <a:schemeClr val="accent2">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58" name="Rectangle 57"/>
          <p:cNvSpPr/>
          <p:nvPr/>
        </p:nvSpPr>
        <p:spPr bwMode="gray">
          <a:xfrm>
            <a:off x="317499" y="1399615"/>
            <a:ext cx="5758323" cy="1188720"/>
          </a:xfrm>
          <a:prstGeom prst="rect">
            <a:avLst/>
          </a:prstGeom>
          <a:solidFill>
            <a:schemeClr val="accent2">
              <a:lumMod val="20000"/>
              <a:lumOff val="80000"/>
            </a:schemeClr>
          </a:solidFill>
          <a:ln w="19050">
            <a:solidFill>
              <a:schemeClr val="accent2">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 name="Title 1"/>
          <p:cNvSpPr>
            <a:spLocks noGrp="1"/>
          </p:cNvSpPr>
          <p:nvPr>
            <p:ph type="title"/>
          </p:nvPr>
        </p:nvSpPr>
        <p:spPr/>
        <p:txBody>
          <a:bodyPr/>
          <a:lstStyle/>
          <a:p>
            <a:r>
              <a:rPr lang="en-US" dirty="0" smtClean="0"/>
              <a:t>Year-Over-Year Improvement Further Boosts Score</a:t>
            </a:r>
            <a:endParaRPr lang="en-US" dirty="0"/>
          </a:p>
        </p:txBody>
      </p:sp>
      <p:sp>
        <p:nvSpPr>
          <p:cNvPr id="3" name="Text Placeholder 2"/>
          <p:cNvSpPr>
            <a:spLocks noGrp="1"/>
          </p:cNvSpPr>
          <p:nvPr>
            <p:ph type="body" sz="quarter" idx="25"/>
          </p:nvPr>
        </p:nvSpPr>
        <p:spPr>
          <a:xfrm>
            <a:off x="320675" y="718356"/>
            <a:ext cx="5760720" cy="215444"/>
          </a:xfrm>
        </p:spPr>
        <p:txBody>
          <a:bodyPr/>
          <a:lstStyle/>
          <a:p>
            <a:r>
              <a:rPr lang="en-US" dirty="0" smtClean="0"/>
              <a:t>Improvement </a:t>
            </a:r>
            <a:r>
              <a:rPr lang="en-US" dirty="0"/>
              <a:t>Scoring </a:t>
            </a:r>
            <a:r>
              <a:rPr lang="en-US" dirty="0" smtClean="0"/>
              <a:t>Component Finalized for </a:t>
            </a:r>
            <a:r>
              <a:rPr lang="en-US" dirty="0"/>
              <a:t>Quality and </a:t>
            </a:r>
            <a:r>
              <a:rPr lang="en-US" dirty="0" smtClean="0"/>
              <a:t>Cost</a:t>
            </a:r>
          </a:p>
        </p:txBody>
      </p:sp>
      <p:sp>
        <p:nvSpPr>
          <p:cNvPr id="5" name="Text Placeholder 4"/>
          <p:cNvSpPr>
            <a:spLocks noGrp="1"/>
          </p:cNvSpPr>
          <p:nvPr>
            <p:ph type="body" sz="quarter" idx="27"/>
          </p:nvPr>
        </p:nvSpPr>
        <p:spPr>
          <a:xfrm>
            <a:off x="4846622" y="4695956"/>
            <a:ext cx="1554178" cy="104644"/>
          </a:xfrm>
        </p:spPr>
        <p:txBody>
          <a:bodyPr/>
          <a:lstStyle/>
          <a:p>
            <a:r>
              <a:rPr lang="en-US" dirty="0" smtClean="0"/>
              <a:t>Source: CMS; Advisory Board research and analysis.</a:t>
            </a:r>
            <a:endParaRPr lang="en-US" dirty="0"/>
          </a:p>
        </p:txBody>
      </p:sp>
      <p:sp>
        <p:nvSpPr>
          <p:cNvPr id="6" name="Text Placeholder 5"/>
          <p:cNvSpPr>
            <a:spLocks noGrp="1"/>
          </p:cNvSpPr>
          <p:nvPr>
            <p:ph type="body" sz="quarter" idx="28"/>
          </p:nvPr>
        </p:nvSpPr>
        <p:spPr/>
        <p:txBody>
          <a:bodyPr/>
          <a:lstStyle/>
          <a:p>
            <a:endParaRPr lang="en-US"/>
          </a:p>
        </p:txBody>
      </p:sp>
      <p:cxnSp>
        <p:nvCxnSpPr>
          <p:cNvPr id="23" name="Straight Connector 22"/>
          <p:cNvCxnSpPr/>
          <p:nvPr/>
        </p:nvCxnSpPr>
        <p:spPr bwMode="gray">
          <a:xfrm flipV="1">
            <a:off x="1351268" y="2788375"/>
            <a:ext cx="0" cy="215294"/>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gray">
          <a:xfrm flipV="1">
            <a:off x="2413777" y="2788375"/>
            <a:ext cx="0" cy="215294"/>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gray">
          <a:xfrm flipV="1">
            <a:off x="3639839" y="2788375"/>
            <a:ext cx="0" cy="215294"/>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gray">
          <a:xfrm flipV="1">
            <a:off x="1351268" y="2458334"/>
            <a:ext cx="0" cy="215294"/>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gray">
          <a:xfrm flipV="1">
            <a:off x="2413777" y="2458334"/>
            <a:ext cx="0" cy="215294"/>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gray">
          <a:xfrm flipV="1">
            <a:off x="3639839" y="2458334"/>
            <a:ext cx="0" cy="215294"/>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bwMode="gray">
          <a:xfrm>
            <a:off x="1319833" y="1906915"/>
            <a:ext cx="1132840" cy="415498"/>
          </a:xfrm>
          <a:prstGeom prst="rect">
            <a:avLst/>
          </a:prstGeom>
          <a:noFill/>
        </p:spPr>
        <p:txBody>
          <a:bodyPr wrap="square" lIns="0" tIns="0" rIns="0" bIns="0" rtlCol="0">
            <a:spAutoFit/>
          </a:bodyPr>
          <a:lstStyle/>
          <a:p>
            <a:pPr>
              <a:spcBef>
                <a:spcPts val="300"/>
              </a:spcBef>
            </a:pPr>
            <a:r>
              <a:rPr lang="en-US" sz="900" dirty="0" smtClean="0"/>
              <a:t>Improvement measured at the </a:t>
            </a:r>
            <a:r>
              <a:rPr lang="en-US" sz="900" b="1" dirty="0" smtClean="0"/>
              <a:t>category level</a:t>
            </a:r>
          </a:p>
        </p:txBody>
      </p:sp>
      <p:sp>
        <p:nvSpPr>
          <p:cNvPr id="31" name="TextBox 30"/>
          <p:cNvSpPr txBox="1"/>
          <p:nvPr/>
        </p:nvSpPr>
        <p:spPr bwMode="gray">
          <a:xfrm>
            <a:off x="2381663" y="1906915"/>
            <a:ext cx="1062160" cy="415498"/>
          </a:xfrm>
          <a:prstGeom prst="rect">
            <a:avLst/>
          </a:prstGeom>
          <a:noFill/>
        </p:spPr>
        <p:txBody>
          <a:bodyPr wrap="square" lIns="0" tIns="0" rIns="0" bIns="0" rtlCol="0">
            <a:spAutoFit/>
          </a:bodyPr>
          <a:lstStyle/>
          <a:p>
            <a:pPr>
              <a:spcBef>
                <a:spcPts val="300"/>
              </a:spcBef>
            </a:pPr>
            <a:r>
              <a:rPr lang="en-US" sz="900" dirty="0" smtClean="0"/>
              <a:t>Compare Year </a:t>
            </a:r>
            <a:r>
              <a:rPr lang="en-US" sz="900" dirty="0"/>
              <a:t>1 and Year 2 achievement </a:t>
            </a:r>
            <a:r>
              <a:rPr lang="en-US" sz="900" dirty="0" smtClean="0"/>
              <a:t>scores</a:t>
            </a:r>
            <a:endParaRPr lang="en-US" sz="900" dirty="0"/>
          </a:p>
        </p:txBody>
      </p:sp>
      <p:sp>
        <p:nvSpPr>
          <p:cNvPr id="33" name="TextBox 32"/>
          <p:cNvSpPr txBox="1"/>
          <p:nvPr/>
        </p:nvSpPr>
        <p:spPr bwMode="gray">
          <a:xfrm>
            <a:off x="3613196" y="1906915"/>
            <a:ext cx="1129604" cy="415498"/>
          </a:xfrm>
          <a:prstGeom prst="rect">
            <a:avLst/>
          </a:prstGeom>
          <a:noFill/>
        </p:spPr>
        <p:txBody>
          <a:bodyPr wrap="square" lIns="0" tIns="0" rIns="0" bIns="0" rtlCol="0">
            <a:spAutoFit/>
          </a:bodyPr>
          <a:lstStyle/>
          <a:p>
            <a:pPr>
              <a:spcBef>
                <a:spcPts val="300"/>
              </a:spcBef>
            </a:pPr>
            <a:r>
              <a:rPr lang="en-US" sz="900" dirty="0" smtClean="0"/>
              <a:t>Assess relative </a:t>
            </a:r>
            <a:r>
              <a:rPr lang="en-US" sz="900" b="1" dirty="0" smtClean="0"/>
              <a:t>percent increase </a:t>
            </a:r>
            <a:r>
              <a:rPr lang="en-US" sz="900" dirty="0" smtClean="0"/>
              <a:t>in achievement score</a:t>
            </a:r>
            <a:endParaRPr lang="en-US" sz="900" dirty="0"/>
          </a:p>
        </p:txBody>
      </p:sp>
      <p:sp>
        <p:nvSpPr>
          <p:cNvPr id="34" name="TextBox 33"/>
          <p:cNvSpPr txBox="1"/>
          <p:nvPr/>
        </p:nvSpPr>
        <p:spPr bwMode="gray">
          <a:xfrm>
            <a:off x="1319833" y="3133307"/>
            <a:ext cx="997785" cy="415498"/>
          </a:xfrm>
          <a:prstGeom prst="rect">
            <a:avLst/>
          </a:prstGeom>
          <a:noFill/>
        </p:spPr>
        <p:txBody>
          <a:bodyPr wrap="square" lIns="0" tIns="0" rIns="0" bIns="0" rtlCol="0">
            <a:spAutoFit/>
          </a:bodyPr>
          <a:lstStyle/>
          <a:p>
            <a:pPr>
              <a:spcBef>
                <a:spcPts val="300"/>
              </a:spcBef>
            </a:pPr>
            <a:r>
              <a:rPr lang="en-US" sz="900" dirty="0"/>
              <a:t>Improvement measured at the </a:t>
            </a:r>
            <a:r>
              <a:rPr lang="en-US" sz="900" b="1" dirty="0" smtClean="0"/>
              <a:t>measure level</a:t>
            </a:r>
            <a:endParaRPr lang="en-US" sz="900" b="1" dirty="0"/>
          </a:p>
        </p:txBody>
      </p:sp>
      <p:sp>
        <p:nvSpPr>
          <p:cNvPr id="36" name="TextBox 35"/>
          <p:cNvSpPr txBox="1"/>
          <p:nvPr/>
        </p:nvSpPr>
        <p:spPr bwMode="gray">
          <a:xfrm>
            <a:off x="2381662" y="3133307"/>
            <a:ext cx="1062161" cy="415498"/>
          </a:xfrm>
          <a:prstGeom prst="rect">
            <a:avLst/>
          </a:prstGeom>
          <a:noFill/>
        </p:spPr>
        <p:txBody>
          <a:bodyPr wrap="square" lIns="0" tIns="0" rIns="0" bIns="0" rtlCol="0">
            <a:spAutoFit/>
          </a:bodyPr>
          <a:lstStyle/>
          <a:p>
            <a:pPr>
              <a:spcBef>
                <a:spcPts val="300"/>
              </a:spcBef>
            </a:pPr>
            <a:r>
              <a:rPr lang="en-US" sz="900" dirty="0"/>
              <a:t>Compare Year 1 and Year 2 achievement scores</a:t>
            </a:r>
            <a:endParaRPr lang="en-US" sz="900" dirty="0" smtClean="0"/>
          </a:p>
        </p:txBody>
      </p:sp>
      <p:sp>
        <p:nvSpPr>
          <p:cNvPr id="39" name="TextBox 38"/>
          <p:cNvSpPr txBox="1"/>
          <p:nvPr/>
        </p:nvSpPr>
        <p:spPr bwMode="gray">
          <a:xfrm>
            <a:off x="320675" y="1145450"/>
            <a:ext cx="4052621" cy="169277"/>
          </a:xfrm>
          <a:prstGeom prst="rect">
            <a:avLst/>
          </a:prstGeom>
          <a:noFill/>
        </p:spPr>
        <p:txBody>
          <a:bodyPr wrap="square" lIns="0" tIns="0" rIns="0" bIns="0" rtlCol="0">
            <a:spAutoFit/>
          </a:bodyPr>
          <a:lstStyle/>
          <a:p>
            <a:r>
              <a:rPr lang="en-US" sz="1100" b="1" dirty="0" smtClean="0"/>
              <a:t>Overview of Improvement Scoring Methodology </a:t>
            </a:r>
          </a:p>
        </p:txBody>
      </p:sp>
      <p:sp>
        <p:nvSpPr>
          <p:cNvPr id="40" name="Pentagon 31"/>
          <p:cNvSpPr/>
          <p:nvPr/>
        </p:nvSpPr>
        <p:spPr bwMode="gray">
          <a:xfrm>
            <a:off x="1089465" y="2795690"/>
            <a:ext cx="3922784" cy="329454"/>
          </a:xfrm>
          <a:custGeom>
            <a:avLst/>
            <a:gdLst>
              <a:gd name="connsiteX0" fmla="*/ 0 w 4157488"/>
              <a:gd name="connsiteY0" fmla="*/ 0 h 658908"/>
              <a:gd name="connsiteX1" fmla="*/ 3828034 w 4157488"/>
              <a:gd name="connsiteY1" fmla="*/ 0 h 658908"/>
              <a:gd name="connsiteX2" fmla="*/ 4157488 w 4157488"/>
              <a:gd name="connsiteY2" fmla="*/ 329454 h 658908"/>
              <a:gd name="connsiteX3" fmla="*/ 3828034 w 4157488"/>
              <a:gd name="connsiteY3" fmla="*/ 658908 h 658908"/>
              <a:gd name="connsiteX4" fmla="*/ 0 w 4157488"/>
              <a:gd name="connsiteY4" fmla="*/ 658908 h 658908"/>
              <a:gd name="connsiteX5" fmla="*/ 0 w 4157488"/>
              <a:gd name="connsiteY5" fmla="*/ 0 h 658908"/>
              <a:gd name="connsiteX0" fmla="*/ 0 w 4157488"/>
              <a:gd name="connsiteY0" fmla="*/ 658908 h 750348"/>
              <a:gd name="connsiteX1" fmla="*/ 0 w 4157488"/>
              <a:gd name="connsiteY1" fmla="*/ 0 h 750348"/>
              <a:gd name="connsiteX2" fmla="*/ 3828034 w 4157488"/>
              <a:gd name="connsiteY2" fmla="*/ 0 h 750348"/>
              <a:gd name="connsiteX3" fmla="*/ 4157488 w 4157488"/>
              <a:gd name="connsiteY3" fmla="*/ 329454 h 750348"/>
              <a:gd name="connsiteX4" fmla="*/ 3828034 w 4157488"/>
              <a:gd name="connsiteY4" fmla="*/ 658908 h 750348"/>
              <a:gd name="connsiteX5" fmla="*/ 91440 w 4157488"/>
              <a:gd name="connsiteY5" fmla="*/ 750348 h 750348"/>
              <a:gd name="connsiteX0" fmla="*/ 0 w 4157488"/>
              <a:gd name="connsiteY0" fmla="*/ 0 h 750348"/>
              <a:gd name="connsiteX1" fmla="*/ 3828034 w 4157488"/>
              <a:gd name="connsiteY1" fmla="*/ 0 h 750348"/>
              <a:gd name="connsiteX2" fmla="*/ 4157488 w 4157488"/>
              <a:gd name="connsiteY2" fmla="*/ 329454 h 750348"/>
              <a:gd name="connsiteX3" fmla="*/ 3828034 w 4157488"/>
              <a:gd name="connsiteY3" fmla="*/ 658908 h 750348"/>
              <a:gd name="connsiteX4" fmla="*/ 91440 w 4157488"/>
              <a:gd name="connsiteY4" fmla="*/ 750348 h 750348"/>
              <a:gd name="connsiteX0" fmla="*/ 0 w 4157488"/>
              <a:gd name="connsiteY0" fmla="*/ 0 h 750348"/>
              <a:gd name="connsiteX1" fmla="*/ 3828034 w 4157488"/>
              <a:gd name="connsiteY1" fmla="*/ 0 h 750348"/>
              <a:gd name="connsiteX2" fmla="*/ 4157488 w 4157488"/>
              <a:gd name="connsiteY2" fmla="*/ 329454 h 750348"/>
              <a:gd name="connsiteX3" fmla="*/ 3828034 w 4157488"/>
              <a:gd name="connsiteY3" fmla="*/ 658908 h 750348"/>
              <a:gd name="connsiteX4" fmla="*/ 3313785 w 4157488"/>
              <a:gd name="connsiteY4" fmla="*/ 657260 h 750348"/>
              <a:gd name="connsiteX5" fmla="*/ 91440 w 4157488"/>
              <a:gd name="connsiteY5" fmla="*/ 750348 h 750348"/>
              <a:gd name="connsiteX0" fmla="*/ 0 w 4157488"/>
              <a:gd name="connsiteY0" fmla="*/ 0 h 679807"/>
              <a:gd name="connsiteX1" fmla="*/ 3828034 w 4157488"/>
              <a:gd name="connsiteY1" fmla="*/ 0 h 679807"/>
              <a:gd name="connsiteX2" fmla="*/ 4157488 w 4157488"/>
              <a:gd name="connsiteY2" fmla="*/ 329454 h 679807"/>
              <a:gd name="connsiteX3" fmla="*/ 3828034 w 4157488"/>
              <a:gd name="connsiteY3" fmla="*/ 658908 h 679807"/>
              <a:gd name="connsiteX4" fmla="*/ 3313785 w 4157488"/>
              <a:gd name="connsiteY4" fmla="*/ 657260 h 679807"/>
              <a:gd name="connsiteX0" fmla="*/ 0 w 4157488"/>
              <a:gd name="connsiteY0" fmla="*/ 0 h 658908"/>
              <a:gd name="connsiteX1" fmla="*/ 3828034 w 4157488"/>
              <a:gd name="connsiteY1" fmla="*/ 0 h 658908"/>
              <a:gd name="connsiteX2" fmla="*/ 4157488 w 4157488"/>
              <a:gd name="connsiteY2" fmla="*/ 329454 h 658908"/>
              <a:gd name="connsiteX3" fmla="*/ 3828034 w 4157488"/>
              <a:gd name="connsiteY3" fmla="*/ 658908 h 658908"/>
              <a:gd name="connsiteX0" fmla="*/ 0 w 4157488"/>
              <a:gd name="connsiteY0" fmla="*/ 0 h 329454"/>
              <a:gd name="connsiteX1" fmla="*/ 3828034 w 4157488"/>
              <a:gd name="connsiteY1" fmla="*/ 0 h 329454"/>
              <a:gd name="connsiteX2" fmla="*/ 4157488 w 4157488"/>
              <a:gd name="connsiteY2" fmla="*/ 329454 h 329454"/>
            </a:gdLst>
            <a:ahLst/>
            <a:cxnLst>
              <a:cxn ang="0">
                <a:pos x="connsiteX0" y="connsiteY0"/>
              </a:cxn>
              <a:cxn ang="0">
                <a:pos x="connsiteX1" y="connsiteY1"/>
              </a:cxn>
              <a:cxn ang="0">
                <a:pos x="connsiteX2" y="connsiteY2"/>
              </a:cxn>
            </a:cxnLst>
            <a:rect l="l" t="t" r="r" b="b"/>
            <a:pathLst>
              <a:path w="4157488" h="329454">
                <a:moveTo>
                  <a:pt x="0" y="0"/>
                </a:moveTo>
                <a:lnTo>
                  <a:pt x="3828034" y="0"/>
                </a:lnTo>
                <a:lnTo>
                  <a:pt x="4157488" y="329454"/>
                </a:lnTo>
              </a:path>
            </a:pathLst>
          </a:custGeom>
          <a:noFill/>
          <a:ln w="19050">
            <a:solidFill>
              <a:schemeClr val="accent6"/>
            </a:solidFill>
            <a:miter lim="800000"/>
            <a:tailEnd type="triangle"/>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41" name="Pentagon 31"/>
          <p:cNvSpPr/>
          <p:nvPr/>
        </p:nvSpPr>
        <p:spPr bwMode="gray">
          <a:xfrm flipV="1">
            <a:off x="1089466" y="2336004"/>
            <a:ext cx="3922784" cy="337623"/>
          </a:xfrm>
          <a:custGeom>
            <a:avLst/>
            <a:gdLst>
              <a:gd name="connsiteX0" fmla="*/ 0 w 4157488"/>
              <a:gd name="connsiteY0" fmla="*/ 0 h 658908"/>
              <a:gd name="connsiteX1" fmla="*/ 3828034 w 4157488"/>
              <a:gd name="connsiteY1" fmla="*/ 0 h 658908"/>
              <a:gd name="connsiteX2" fmla="*/ 4157488 w 4157488"/>
              <a:gd name="connsiteY2" fmla="*/ 329454 h 658908"/>
              <a:gd name="connsiteX3" fmla="*/ 3828034 w 4157488"/>
              <a:gd name="connsiteY3" fmla="*/ 658908 h 658908"/>
              <a:gd name="connsiteX4" fmla="*/ 0 w 4157488"/>
              <a:gd name="connsiteY4" fmla="*/ 658908 h 658908"/>
              <a:gd name="connsiteX5" fmla="*/ 0 w 4157488"/>
              <a:gd name="connsiteY5" fmla="*/ 0 h 658908"/>
              <a:gd name="connsiteX0" fmla="*/ 0 w 4157488"/>
              <a:gd name="connsiteY0" fmla="*/ 658908 h 750348"/>
              <a:gd name="connsiteX1" fmla="*/ 0 w 4157488"/>
              <a:gd name="connsiteY1" fmla="*/ 0 h 750348"/>
              <a:gd name="connsiteX2" fmla="*/ 3828034 w 4157488"/>
              <a:gd name="connsiteY2" fmla="*/ 0 h 750348"/>
              <a:gd name="connsiteX3" fmla="*/ 4157488 w 4157488"/>
              <a:gd name="connsiteY3" fmla="*/ 329454 h 750348"/>
              <a:gd name="connsiteX4" fmla="*/ 3828034 w 4157488"/>
              <a:gd name="connsiteY4" fmla="*/ 658908 h 750348"/>
              <a:gd name="connsiteX5" fmla="*/ 91440 w 4157488"/>
              <a:gd name="connsiteY5" fmla="*/ 750348 h 750348"/>
              <a:gd name="connsiteX0" fmla="*/ 0 w 4157488"/>
              <a:gd name="connsiteY0" fmla="*/ 0 h 750348"/>
              <a:gd name="connsiteX1" fmla="*/ 3828034 w 4157488"/>
              <a:gd name="connsiteY1" fmla="*/ 0 h 750348"/>
              <a:gd name="connsiteX2" fmla="*/ 4157488 w 4157488"/>
              <a:gd name="connsiteY2" fmla="*/ 329454 h 750348"/>
              <a:gd name="connsiteX3" fmla="*/ 3828034 w 4157488"/>
              <a:gd name="connsiteY3" fmla="*/ 658908 h 750348"/>
              <a:gd name="connsiteX4" fmla="*/ 91440 w 4157488"/>
              <a:gd name="connsiteY4" fmla="*/ 750348 h 750348"/>
              <a:gd name="connsiteX0" fmla="*/ 0 w 4157488"/>
              <a:gd name="connsiteY0" fmla="*/ 0 h 750348"/>
              <a:gd name="connsiteX1" fmla="*/ 3828034 w 4157488"/>
              <a:gd name="connsiteY1" fmla="*/ 0 h 750348"/>
              <a:gd name="connsiteX2" fmla="*/ 4157488 w 4157488"/>
              <a:gd name="connsiteY2" fmla="*/ 329454 h 750348"/>
              <a:gd name="connsiteX3" fmla="*/ 3828034 w 4157488"/>
              <a:gd name="connsiteY3" fmla="*/ 658908 h 750348"/>
              <a:gd name="connsiteX4" fmla="*/ 3313785 w 4157488"/>
              <a:gd name="connsiteY4" fmla="*/ 657260 h 750348"/>
              <a:gd name="connsiteX5" fmla="*/ 91440 w 4157488"/>
              <a:gd name="connsiteY5" fmla="*/ 750348 h 750348"/>
              <a:gd name="connsiteX0" fmla="*/ 0 w 4157488"/>
              <a:gd name="connsiteY0" fmla="*/ 0 h 679807"/>
              <a:gd name="connsiteX1" fmla="*/ 3828034 w 4157488"/>
              <a:gd name="connsiteY1" fmla="*/ 0 h 679807"/>
              <a:gd name="connsiteX2" fmla="*/ 4157488 w 4157488"/>
              <a:gd name="connsiteY2" fmla="*/ 329454 h 679807"/>
              <a:gd name="connsiteX3" fmla="*/ 3828034 w 4157488"/>
              <a:gd name="connsiteY3" fmla="*/ 658908 h 679807"/>
              <a:gd name="connsiteX4" fmla="*/ 3313785 w 4157488"/>
              <a:gd name="connsiteY4" fmla="*/ 657260 h 679807"/>
              <a:gd name="connsiteX0" fmla="*/ 0 w 4157488"/>
              <a:gd name="connsiteY0" fmla="*/ 0 h 658908"/>
              <a:gd name="connsiteX1" fmla="*/ 3828034 w 4157488"/>
              <a:gd name="connsiteY1" fmla="*/ 0 h 658908"/>
              <a:gd name="connsiteX2" fmla="*/ 4157488 w 4157488"/>
              <a:gd name="connsiteY2" fmla="*/ 329454 h 658908"/>
              <a:gd name="connsiteX3" fmla="*/ 3828034 w 4157488"/>
              <a:gd name="connsiteY3" fmla="*/ 658908 h 658908"/>
              <a:gd name="connsiteX0" fmla="*/ 0 w 4157488"/>
              <a:gd name="connsiteY0" fmla="*/ 0 h 329454"/>
              <a:gd name="connsiteX1" fmla="*/ 3828034 w 4157488"/>
              <a:gd name="connsiteY1" fmla="*/ 0 h 329454"/>
              <a:gd name="connsiteX2" fmla="*/ 4157488 w 4157488"/>
              <a:gd name="connsiteY2" fmla="*/ 329454 h 329454"/>
            </a:gdLst>
            <a:ahLst/>
            <a:cxnLst>
              <a:cxn ang="0">
                <a:pos x="connsiteX0" y="connsiteY0"/>
              </a:cxn>
              <a:cxn ang="0">
                <a:pos x="connsiteX1" y="connsiteY1"/>
              </a:cxn>
              <a:cxn ang="0">
                <a:pos x="connsiteX2" y="connsiteY2"/>
              </a:cxn>
            </a:cxnLst>
            <a:rect l="l" t="t" r="r" b="b"/>
            <a:pathLst>
              <a:path w="4157488" h="329454">
                <a:moveTo>
                  <a:pt x="0" y="0"/>
                </a:moveTo>
                <a:lnTo>
                  <a:pt x="3828034" y="0"/>
                </a:lnTo>
                <a:lnTo>
                  <a:pt x="4157488" y="329454"/>
                </a:lnTo>
              </a:path>
            </a:pathLst>
          </a:custGeom>
          <a:noFill/>
          <a:ln w="19050">
            <a:solidFill>
              <a:schemeClr val="accent6"/>
            </a:solidFill>
            <a:miter lim="800000"/>
            <a:tailEnd type="triangle"/>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43" name="Text Placeholder 1"/>
          <p:cNvSpPr txBox="1">
            <a:spLocks/>
          </p:cNvSpPr>
          <p:nvPr/>
        </p:nvSpPr>
        <p:spPr bwMode="gray">
          <a:xfrm>
            <a:off x="3612998" y="3133307"/>
            <a:ext cx="1254791" cy="415498"/>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spcBef>
                <a:spcPts val="300"/>
              </a:spcBef>
              <a:buNone/>
            </a:pPr>
            <a:r>
              <a:rPr lang="en-US" sz="900" dirty="0" smtClean="0"/>
              <a:t>Assess relative </a:t>
            </a:r>
            <a:r>
              <a:rPr lang="en-US" sz="900" b="1" dirty="0" smtClean="0"/>
              <a:t>number of improved measures </a:t>
            </a:r>
            <a:r>
              <a:rPr lang="en-US" sz="900" dirty="0" smtClean="0"/>
              <a:t>versus declined</a:t>
            </a:r>
            <a:endParaRPr lang="en-US" sz="900" dirty="0"/>
          </a:p>
        </p:txBody>
      </p:sp>
      <p:pic>
        <p:nvPicPr>
          <p:cNvPr id="44" name="Picture 2" descr="C:\Users\levinthn\Documents\ABC Art and Templates\Caduceu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388" y="1810912"/>
            <a:ext cx="313806" cy="301232"/>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http://abco.advisory.com/DSS/abc-icons/money_ba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252" y="3033976"/>
            <a:ext cx="236776" cy="288963"/>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p:cNvSpPr txBox="1"/>
          <p:nvPr/>
        </p:nvSpPr>
        <p:spPr bwMode="gray">
          <a:xfrm>
            <a:off x="466377" y="2145641"/>
            <a:ext cx="623087" cy="184666"/>
          </a:xfrm>
          <a:prstGeom prst="rect">
            <a:avLst/>
          </a:prstGeom>
          <a:noFill/>
        </p:spPr>
        <p:txBody>
          <a:bodyPr wrap="square" lIns="0" tIns="0" rIns="0" bIns="0" rtlCol="0">
            <a:spAutoFit/>
          </a:bodyPr>
          <a:lstStyle/>
          <a:p>
            <a:pPr algn="r"/>
            <a:r>
              <a:rPr lang="en-US" sz="1200" b="1" dirty="0" smtClean="0"/>
              <a:t>Quality</a:t>
            </a:r>
          </a:p>
        </p:txBody>
      </p:sp>
      <p:sp>
        <p:nvSpPr>
          <p:cNvPr id="48" name="TextBox 47"/>
          <p:cNvSpPr txBox="1"/>
          <p:nvPr/>
        </p:nvSpPr>
        <p:spPr bwMode="gray">
          <a:xfrm>
            <a:off x="527318" y="3379893"/>
            <a:ext cx="456876" cy="184666"/>
          </a:xfrm>
          <a:prstGeom prst="rect">
            <a:avLst/>
          </a:prstGeom>
          <a:noFill/>
        </p:spPr>
        <p:txBody>
          <a:bodyPr wrap="square" lIns="0" tIns="0" rIns="0" bIns="0" rtlCol="0">
            <a:spAutoFit/>
          </a:bodyPr>
          <a:lstStyle/>
          <a:p>
            <a:pPr algn="r"/>
            <a:r>
              <a:rPr lang="en-US" sz="1200" b="1" dirty="0" smtClean="0"/>
              <a:t>Cost</a:t>
            </a:r>
          </a:p>
        </p:txBody>
      </p:sp>
      <p:sp>
        <p:nvSpPr>
          <p:cNvPr id="68" name="Rectangle 67"/>
          <p:cNvSpPr/>
          <p:nvPr/>
        </p:nvSpPr>
        <p:spPr bwMode="gray">
          <a:xfrm>
            <a:off x="5204905" y="1389688"/>
            <a:ext cx="878396" cy="2705792"/>
          </a:xfrm>
          <a:prstGeom prst="rect">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60" name="Oval 59"/>
          <p:cNvSpPr/>
          <p:nvPr/>
        </p:nvSpPr>
        <p:spPr bwMode="gray">
          <a:xfrm>
            <a:off x="5307611" y="1662960"/>
            <a:ext cx="640080" cy="640080"/>
          </a:xfrm>
          <a:prstGeom prst="ellipse">
            <a:avLst/>
          </a:prstGeom>
          <a:solidFill>
            <a:schemeClr val="bg1"/>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63" name="Rectangle 62"/>
          <p:cNvSpPr/>
          <p:nvPr/>
        </p:nvSpPr>
        <p:spPr>
          <a:xfrm>
            <a:off x="5340176" y="1868425"/>
            <a:ext cx="652743" cy="338554"/>
          </a:xfrm>
          <a:prstGeom prst="rect">
            <a:avLst/>
          </a:prstGeom>
        </p:spPr>
        <p:txBody>
          <a:bodyPr wrap="none">
            <a:spAutoFit/>
          </a:bodyPr>
          <a:lstStyle/>
          <a:p>
            <a:pPr algn="ctr"/>
            <a:r>
              <a:rPr lang="en-US" sz="1600" dirty="0">
                <a:solidFill>
                  <a:schemeClr val="accent6"/>
                </a:solidFill>
              </a:rPr>
              <a:t>10% </a:t>
            </a:r>
            <a:endParaRPr lang="en-US" sz="1400" dirty="0"/>
          </a:p>
        </p:txBody>
      </p:sp>
      <p:sp>
        <p:nvSpPr>
          <p:cNvPr id="64" name="Rectangle 63"/>
          <p:cNvSpPr/>
          <p:nvPr/>
        </p:nvSpPr>
        <p:spPr>
          <a:xfrm>
            <a:off x="5394180" y="1739645"/>
            <a:ext cx="460382" cy="215444"/>
          </a:xfrm>
          <a:prstGeom prst="rect">
            <a:avLst/>
          </a:prstGeom>
        </p:spPr>
        <p:txBody>
          <a:bodyPr wrap="none">
            <a:spAutoFit/>
          </a:bodyPr>
          <a:lstStyle/>
          <a:p>
            <a:r>
              <a:rPr lang="en-US" sz="800" dirty="0"/>
              <a:t>Up t</a:t>
            </a:r>
            <a:r>
              <a:rPr lang="en-US" sz="800" dirty="0" smtClean="0"/>
              <a:t>o </a:t>
            </a:r>
            <a:endParaRPr lang="en-US" sz="800" dirty="0"/>
          </a:p>
        </p:txBody>
      </p:sp>
      <p:sp>
        <p:nvSpPr>
          <p:cNvPr id="65" name="Oval 64"/>
          <p:cNvSpPr/>
          <p:nvPr/>
        </p:nvSpPr>
        <p:spPr bwMode="gray">
          <a:xfrm>
            <a:off x="5315231" y="3196789"/>
            <a:ext cx="640080" cy="640080"/>
          </a:xfrm>
          <a:prstGeom prst="ellipse">
            <a:avLst/>
          </a:prstGeom>
          <a:solidFill>
            <a:schemeClr val="bg1"/>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66" name="Rectangle 65"/>
          <p:cNvSpPr/>
          <p:nvPr/>
        </p:nvSpPr>
        <p:spPr>
          <a:xfrm>
            <a:off x="5397083" y="3409874"/>
            <a:ext cx="538929" cy="338554"/>
          </a:xfrm>
          <a:prstGeom prst="rect">
            <a:avLst/>
          </a:prstGeom>
        </p:spPr>
        <p:txBody>
          <a:bodyPr wrap="none">
            <a:spAutoFit/>
          </a:bodyPr>
          <a:lstStyle/>
          <a:p>
            <a:pPr algn="ctr"/>
            <a:r>
              <a:rPr lang="en-US" sz="1600" dirty="0" smtClean="0">
                <a:solidFill>
                  <a:schemeClr val="accent6"/>
                </a:solidFill>
              </a:rPr>
              <a:t>1% </a:t>
            </a:r>
            <a:endParaRPr lang="en-US" sz="1400" dirty="0"/>
          </a:p>
        </p:txBody>
      </p:sp>
      <p:sp>
        <p:nvSpPr>
          <p:cNvPr id="67" name="Rectangle 66"/>
          <p:cNvSpPr/>
          <p:nvPr/>
        </p:nvSpPr>
        <p:spPr>
          <a:xfrm>
            <a:off x="5394180" y="3281094"/>
            <a:ext cx="460382" cy="215444"/>
          </a:xfrm>
          <a:prstGeom prst="rect">
            <a:avLst/>
          </a:prstGeom>
        </p:spPr>
        <p:txBody>
          <a:bodyPr wrap="none">
            <a:spAutoFit/>
          </a:bodyPr>
          <a:lstStyle/>
          <a:p>
            <a:r>
              <a:rPr lang="en-US" sz="800" dirty="0"/>
              <a:t>Up t</a:t>
            </a:r>
            <a:r>
              <a:rPr lang="en-US" sz="800" dirty="0" smtClean="0"/>
              <a:t>o </a:t>
            </a:r>
            <a:endParaRPr lang="en-US" sz="800" dirty="0"/>
          </a:p>
        </p:txBody>
      </p:sp>
      <p:sp>
        <p:nvSpPr>
          <p:cNvPr id="32" name="TextBox 31"/>
          <p:cNvSpPr txBox="1"/>
          <p:nvPr/>
        </p:nvSpPr>
        <p:spPr bwMode="gray">
          <a:xfrm>
            <a:off x="5212141" y="2498047"/>
            <a:ext cx="863682" cy="415498"/>
          </a:xfrm>
          <a:prstGeom prst="rect">
            <a:avLst/>
          </a:prstGeom>
          <a:noFill/>
        </p:spPr>
        <p:txBody>
          <a:bodyPr wrap="square" lIns="0" tIns="0" rIns="0" bIns="0" rtlCol="0">
            <a:spAutoFit/>
          </a:bodyPr>
          <a:lstStyle/>
          <a:p>
            <a:pPr algn="ctr">
              <a:spcBef>
                <a:spcPts val="300"/>
              </a:spcBef>
            </a:pPr>
            <a:r>
              <a:rPr lang="en-US" sz="900" b="1" dirty="0" smtClean="0">
                <a:solidFill>
                  <a:schemeClr val="bg1"/>
                </a:solidFill>
              </a:rPr>
              <a:t>Category Percent Score Increase</a:t>
            </a:r>
          </a:p>
        </p:txBody>
      </p:sp>
      <p:sp>
        <p:nvSpPr>
          <p:cNvPr id="71" name="Rectangle 70"/>
          <p:cNvSpPr/>
          <p:nvPr/>
        </p:nvSpPr>
        <p:spPr bwMode="gray">
          <a:xfrm>
            <a:off x="317500" y="1389688"/>
            <a:ext cx="4894640" cy="215444"/>
          </a:xfrm>
          <a:prstGeom prst="rect">
            <a:avLst/>
          </a:prstGeom>
          <a:solidFill>
            <a:schemeClr val="accent4"/>
          </a:solidFill>
          <a:ln w="12700" cap="flat" cmpd="sng" algn="ctr">
            <a:noFill/>
            <a:prstDash val="sysDash"/>
            <a:miter lim="800000"/>
            <a:headEnd type="none" w="med" len="med"/>
            <a:tailEnd type="oval" w="sm" len="sm"/>
          </a:ln>
          <a:effectLst/>
        </p:spPr>
        <p:txBody>
          <a:bodyPr vert="horz" wrap="square" lIns="274320" tIns="45720" rIns="91440" bIns="45720" numCol="1" rtlCol="0" anchor="t" anchorCtr="0" compatLnSpc="1">
            <a:prstTxWarp prst="textNoShape">
              <a:avLst/>
            </a:prstTxWarp>
            <a:spAutoFit/>
          </a:bodyPr>
          <a:lstStyle/>
          <a:p>
            <a:pPr>
              <a:spcBef>
                <a:spcPts val="300"/>
              </a:spcBef>
            </a:pPr>
            <a:r>
              <a:rPr lang="en-US" sz="800" b="1" dirty="0" smtClean="0">
                <a:solidFill>
                  <a:schemeClr val="bg1"/>
                </a:solidFill>
              </a:rPr>
              <a:t>Improvement can be assessed even when measures reported change from year to year</a:t>
            </a:r>
            <a:endParaRPr lang="en-US" sz="800" b="1" dirty="0">
              <a:solidFill>
                <a:schemeClr val="bg1"/>
              </a:solidFill>
            </a:endParaRPr>
          </a:p>
        </p:txBody>
      </p:sp>
      <p:sp>
        <p:nvSpPr>
          <p:cNvPr id="72" name="Rectangle 71"/>
          <p:cNvSpPr/>
          <p:nvPr/>
        </p:nvSpPr>
        <p:spPr bwMode="gray">
          <a:xfrm>
            <a:off x="317499" y="3880036"/>
            <a:ext cx="4894641" cy="215444"/>
          </a:xfrm>
          <a:prstGeom prst="rect">
            <a:avLst/>
          </a:prstGeom>
          <a:solidFill>
            <a:schemeClr val="accent4"/>
          </a:solidFill>
          <a:ln w="12700" cap="flat" cmpd="sng" algn="ctr">
            <a:noFill/>
            <a:prstDash val="solid"/>
            <a:miter lim="800000"/>
            <a:headEnd type="none" w="med" len="med"/>
            <a:tailEnd type="oval" w="sm" len="sm"/>
          </a:ln>
          <a:effectLst/>
        </p:spPr>
        <p:txBody>
          <a:bodyPr vert="horz" wrap="square" lIns="274320" tIns="45720" rIns="91440" bIns="45720" numCol="1" rtlCol="0" anchor="t" anchorCtr="0" compatLnSpc="1">
            <a:prstTxWarp prst="textNoShape">
              <a:avLst/>
            </a:prstTxWarp>
            <a:spAutoFit/>
          </a:bodyPr>
          <a:lstStyle/>
          <a:p>
            <a:pPr>
              <a:spcBef>
                <a:spcPts val="300"/>
              </a:spcBef>
            </a:pPr>
            <a:r>
              <a:rPr lang="en-US" sz="800" b="1" dirty="0">
                <a:solidFill>
                  <a:schemeClr val="bg1"/>
                </a:solidFill>
              </a:rPr>
              <a:t>Improvement can only be assessed on the same </a:t>
            </a:r>
            <a:r>
              <a:rPr lang="en-US" sz="800" b="1" dirty="0" smtClean="0">
                <a:solidFill>
                  <a:schemeClr val="bg1"/>
                </a:solidFill>
              </a:rPr>
              <a:t>cost measure(s</a:t>
            </a:r>
            <a:r>
              <a:rPr lang="en-US" sz="800" b="1" dirty="0">
                <a:solidFill>
                  <a:schemeClr val="bg1"/>
                </a:solidFill>
              </a:rPr>
              <a:t>) from year-to-year</a:t>
            </a:r>
          </a:p>
        </p:txBody>
      </p:sp>
      <p:sp>
        <p:nvSpPr>
          <p:cNvPr id="52" name="Isosceles Triangle 51"/>
          <p:cNvSpPr/>
          <p:nvPr/>
        </p:nvSpPr>
        <p:spPr bwMode="gray">
          <a:xfrm rot="5400000" flipH="1">
            <a:off x="430076" y="1450211"/>
            <a:ext cx="107154" cy="87330"/>
          </a:xfrm>
          <a:prstGeom prst="triangle">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73" name="Isosceles Triangle 72"/>
          <p:cNvSpPr/>
          <p:nvPr/>
        </p:nvSpPr>
        <p:spPr bwMode="gray">
          <a:xfrm rot="5400000" flipH="1">
            <a:off x="430076" y="3931662"/>
            <a:ext cx="107154" cy="87330"/>
          </a:xfrm>
          <a:prstGeom prst="triangle">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74" name="Text Placeholder 73"/>
          <p:cNvSpPr>
            <a:spLocks noGrp="1"/>
          </p:cNvSpPr>
          <p:nvPr>
            <p:ph type="body" sz="quarter" idx="26"/>
          </p:nvPr>
        </p:nvSpPr>
        <p:spPr/>
        <p:txBody>
          <a:bodyPr/>
          <a:lstStyle/>
          <a:p>
            <a:endParaRPr lang="en-US"/>
          </a:p>
        </p:txBody>
      </p:sp>
    </p:spTree>
    <p:extLst>
      <p:ext uri="{BB962C8B-B14F-4D97-AF65-F5344CB8AC3E}">
        <p14:creationId xmlns:p14="http://schemas.microsoft.com/office/powerpoint/2010/main" val="12545551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664" y="317903"/>
            <a:ext cx="5759450" cy="276999"/>
          </a:xfrm>
        </p:spPr>
        <p:txBody>
          <a:bodyPr/>
          <a:lstStyle/>
          <a:p>
            <a:r>
              <a:rPr lang="en-US" dirty="0" smtClean="0"/>
              <a:t>Updating the Year 2 Timeline</a:t>
            </a:r>
            <a:endParaRPr lang="en-US" dirty="0"/>
          </a:p>
        </p:txBody>
      </p:sp>
      <p:sp>
        <p:nvSpPr>
          <p:cNvPr id="7" name="TextBox 6"/>
          <p:cNvSpPr txBox="1"/>
          <p:nvPr/>
        </p:nvSpPr>
        <p:spPr>
          <a:xfrm>
            <a:off x="329345" y="1383811"/>
            <a:ext cx="5470525" cy="261610"/>
          </a:xfrm>
          <a:prstGeom prst="rect">
            <a:avLst/>
          </a:prstGeom>
          <a:noFill/>
        </p:spPr>
        <p:txBody>
          <a:bodyPr wrap="square" rtlCol="0">
            <a:spAutoFit/>
          </a:bodyPr>
          <a:lstStyle/>
          <a:p>
            <a:endParaRPr lang="en-US" sz="1100" b="1" dirty="0" smtClean="0">
              <a:solidFill>
                <a:srgbClr val="38454E">
                  <a:lumMod val="85000"/>
                  <a:lumOff val="15000"/>
                </a:srgbClr>
              </a:solidFill>
            </a:endParaRPr>
          </a:p>
        </p:txBody>
      </p:sp>
      <p:sp>
        <p:nvSpPr>
          <p:cNvPr id="12" name="TextBox 11"/>
          <p:cNvSpPr txBox="1"/>
          <p:nvPr/>
        </p:nvSpPr>
        <p:spPr bwMode="gray">
          <a:xfrm>
            <a:off x="317664" y="1068771"/>
            <a:ext cx="5079836" cy="169277"/>
          </a:xfrm>
          <a:prstGeom prst="rect">
            <a:avLst/>
          </a:prstGeom>
          <a:noFill/>
        </p:spPr>
        <p:txBody>
          <a:bodyPr wrap="square" lIns="0" tIns="0" rIns="0" bIns="0" rtlCol="0">
            <a:spAutoFit/>
          </a:bodyPr>
          <a:lstStyle/>
          <a:p>
            <a:pPr>
              <a:spcBef>
                <a:spcPts val="400"/>
              </a:spcBef>
            </a:pPr>
            <a:r>
              <a:rPr lang="en-US" sz="1100" b="1" dirty="0" smtClean="0">
                <a:solidFill>
                  <a:srgbClr val="333E48"/>
                </a:solidFill>
              </a:rPr>
              <a:t>MACRA Implementation Timeline</a:t>
            </a:r>
          </a:p>
        </p:txBody>
      </p:sp>
      <p:cxnSp>
        <p:nvCxnSpPr>
          <p:cNvPr id="31" name="Straight Connector 30"/>
          <p:cNvCxnSpPr/>
          <p:nvPr/>
        </p:nvCxnSpPr>
        <p:spPr bwMode="auto">
          <a:xfrm flipV="1">
            <a:off x="330133" y="1389823"/>
            <a:ext cx="0" cy="788351"/>
          </a:xfrm>
          <a:prstGeom prst="line">
            <a:avLst/>
          </a:prstGeom>
          <a:solidFill>
            <a:schemeClr val="accent1"/>
          </a:solidFill>
          <a:ln w="12700" cap="flat" cmpd="sng" algn="ctr">
            <a:solidFill>
              <a:schemeClr val="accent4"/>
            </a:solidFill>
            <a:prstDash val="solid"/>
            <a:round/>
            <a:headEnd type="none" w="med" len="med"/>
            <a:tailEnd type="none"/>
          </a:ln>
          <a:effectLst/>
        </p:spPr>
      </p:cxnSp>
      <p:cxnSp>
        <p:nvCxnSpPr>
          <p:cNvPr id="32" name="Straight Connector 31"/>
          <p:cNvCxnSpPr/>
          <p:nvPr/>
        </p:nvCxnSpPr>
        <p:spPr bwMode="auto">
          <a:xfrm flipV="1">
            <a:off x="1479658" y="1383811"/>
            <a:ext cx="0" cy="788351"/>
          </a:xfrm>
          <a:prstGeom prst="line">
            <a:avLst/>
          </a:prstGeom>
          <a:solidFill>
            <a:schemeClr val="accent1"/>
          </a:solidFill>
          <a:ln w="12700" cap="flat" cmpd="sng" algn="ctr">
            <a:solidFill>
              <a:schemeClr val="accent4"/>
            </a:solidFill>
            <a:prstDash val="solid"/>
            <a:round/>
            <a:headEnd type="none" w="med" len="med"/>
            <a:tailEnd type="none"/>
          </a:ln>
          <a:effectLst/>
        </p:spPr>
      </p:cxnSp>
      <p:cxnSp>
        <p:nvCxnSpPr>
          <p:cNvPr id="35" name="Straight Connector 34"/>
          <p:cNvCxnSpPr/>
          <p:nvPr/>
        </p:nvCxnSpPr>
        <p:spPr bwMode="auto">
          <a:xfrm flipV="1">
            <a:off x="868210" y="2178174"/>
            <a:ext cx="0" cy="640080"/>
          </a:xfrm>
          <a:prstGeom prst="line">
            <a:avLst/>
          </a:prstGeom>
          <a:solidFill>
            <a:schemeClr val="accent1"/>
          </a:solidFill>
          <a:ln w="12700" cap="flat" cmpd="sng" algn="ctr">
            <a:solidFill>
              <a:schemeClr val="accent4"/>
            </a:solidFill>
            <a:prstDash val="solid"/>
            <a:round/>
            <a:headEnd type="none" w="med" len="med"/>
            <a:tailEnd type="none"/>
          </a:ln>
          <a:effectLst/>
        </p:spPr>
      </p:cxnSp>
      <p:cxnSp>
        <p:nvCxnSpPr>
          <p:cNvPr id="37" name="Straight Connector 36"/>
          <p:cNvCxnSpPr/>
          <p:nvPr/>
        </p:nvCxnSpPr>
        <p:spPr bwMode="auto">
          <a:xfrm flipV="1">
            <a:off x="2073641" y="2221333"/>
            <a:ext cx="0" cy="640080"/>
          </a:xfrm>
          <a:prstGeom prst="line">
            <a:avLst/>
          </a:prstGeom>
          <a:solidFill>
            <a:schemeClr val="accent1"/>
          </a:solidFill>
          <a:ln w="12700" cap="flat" cmpd="sng" algn="ctr">
            <a:solidFill>
              <a:schemeClr val="accent4"/>
            </a:solidFill>
            <a:prstDash val="solid"/>
            <a:round/>
            <a:headEnd type="none" w="med" len="med"/>
            <a:tailEnd type="none"/>
          </a:ln>
          <a:effectLst/>
        </p:spPr>
      </p:cxnSp>
      <p:sp>
        <p:nvSpPr>
          <p:cNvPr id="40" name="TextBox 39"/>
          <p:cNvSpPr txBox="1"/>
          <p:nvPr/>
        </p:nvSpPr>
        <p:spPr bwMode="gray">
          <a:xfrm>
            <a:off x="912812" y="2270522"/>
            <a:ext cx="1117529" cy="415498"/>
          </a:xfrm>
          <a:prstGeom prst="rect">
            <a:avLst/>
          </a:prstGeom>
          <a:noFill/>
        </p:spPr>
        <p:txBody>
          <a:bodyPr wrap="square" lIns="0" tIns="0" rIns="0" bIns="0" rtlCol="0">
            <a:spAutoFit/>
          </a:bodyPr>
          <a:lstStyle/>
          <a:p>
            <a:r>
              <a:rPr lang="en-US" sz="900" b="1" dirty="0" smtClean="0">
                <a:solidFill>
                  <a:schemeClr val="accent2"/>
                </a:solidFill>
              </a:rPr>
              <a:t>January 1, 2017</a:t>
            </a:r>
            <a:endParaRPr lang="en-US" sz="900" b="1" dirty="0">
              <a:solidFill>
                <a:schemeClr val="accent2"/>
              </a:solidFill>
            </a:endParaRPr>
          </a:p>
          <a:p>
            <a:r>
              <a:rPr lang="en-US" sz="900" dirty="0" smtClean="0">
                <a:solidFill>
                  <a:schemeClr val="accent2"/>
                </a:solidFill>
              </a:rPr>
              <a:t>First performance year began</a:t>
            </a:r>
            <a:endParaRPr lang="en-US" sz="900" dirty="0">
              <a:solidFill>
                <a:schemeClr val="accent2"/>
              </a:solidFill>
            </a:endParaRPr>
          </a:p>
        </p:txBody>
      </p:sp>
      <p:cxnSp>
        <p:nvCxnSpPr>
          <p:cNvPr id="41" name="Straight Connector 40"/>
          <p:cNvCxnSpPr/>
          <p:nvPr/>
        </p:nvCxnSpPr>
        <p:spPr bwMode="auto">
          <a:xfrm flipV="1">
            <a:off x="2767787" y="1383810"/>
            <a:ext cx="0" cy="788351"/>
          </a:xfrm>
          <a:prstGeom prst="line">
            <a:avLst/>
          </a:prstGeom>
          <a:solidFill>
            <a:schemeClr val="accent1"/>
          </a:solidFill>
          <a:ln w="12700" cap="flat" cmpd="sng" algn="ctr">
            <a:solidFill>
              <a:schemeClr val="accent4"/>
            </a:solidFill>
            <a:prstDash val="solid"/>
            <a:round/>
            <a:headEnd type="none" w="med" len="med"/>
            <a:tailEnd type="none"/>
          </a:ln>
          <a:effectLst/>
        </p:spPr>
      </p:cxnSp>
      <p:cxnSp>
        <p:nvCxnSpPr>
          <p:cNvPr id="42" name="Straight Arrow Connector 41"/>
          <p:cNvCxnSpPr/>
          <p:nvPr/>
        </p:nvCxnSpPr>
        <p:spPr bwMode="gray">
          <a:xfrm>
            <a:off x="320675" y="2178173"/>
            <a:ext cx="5759450" cy="1"/>
          </a:xfrm>
          <a:prstGeom prst="straightConnector1">
            <a:avLst/>
          </a:prstGeom>
          <a:solidFill>
            <a:schemeClr val="accent1"/>
          </a:solidFill>
          <a:ln w="88900" cap="flat" cmpd="sng" algn="ctr">
            <a:solidFill>
              <a:schemeClr val="accent6"/>
            </a:solidFill>
            <a:prstDash val="solid"/>
            <a:miter lim="800000"/>
            <a:headEnd type="none" w="med" len="med"/>
            <a:tailEnd type="triangle"/>
          </a:ln>
          <a:effectLst/>
        </p:spPr>
      </p:cxnSp>
      <p:sp>
        <p:nvSpPr>
          <p:cNvPr id="43" name="TextBox 42"/>
          <p:cNvSpPr txBox="1"/>
          <p:nvPr/>
        </p:nvSpPr>
        <p:spPr bwMode="gray">
          <a:xfrm>
            <a:off x="1527387" y="1375686"/>
            <a:ext cx="1054009" cy="415498"/>
          </a:xfrm>
          <a:prstGeom prst="rect">
            <a:avLst/>
          </a:prstGeom>
          <a:noFill/>
        </p:spPr>
        <p:txBody>
          <a:bodyPr wrap="square" lIns="0" tIns="0" rIns="0" bIns="0" rtlCol="0">
            <a:spAutoFit/>
          </a:bodyPr>
          <a:lstStyle/>
          <a:p>
            <a:r>
              <a:rPr lang="en-US" sz="900" b="1" dirty="0" smtClean="0">
                <a:solidFill>
                  <a:schemeClr val="accent2"/>
                </a:solidFill>
              </a:rPr>
              <a:t>November 2, 2017</a:t>
            </a:r>
            <a:endParaRPr lang="en-US" sz="900" b="1" dirty="0">
              <a:solidFill>
                <a:schemeClr val="accent2"/>
              </a:solidFill>
            </a:endParaRPr>
          </a:p>
          <a:p>
            <a:r>
              <a:rPr lang="en-US" sz="900" dirty="0" smtClean="0">
                <a:solidFill>
                  <a:schemeClr val="accent2"/>
                </a:solidFill>
              </a:rPr>
              <a:t>Final 2018 QPP rule released</a:t>
            </a:r>
            <a:endParaRPr lang="en-US" sz="900" baseline="30000" dirty="0">
              <a:solidFill>
                <a:schemeClr val="accent2"/>
              </a:solidFill>
            </a:endParaRPr>
          </a:p>
        </p:txBody>
      </p:sp>
      <p:cxnSp>
        <p:nvCxnSpPr>
          <p:cNvPr id="44" name="Straight Connector 43"/>
          <p:cNvCxnSpPr/>
          <p:nvPr/>
        </p:nvCxnSpPr>
        <p:spPr bwMode="auto">
          <a:xfrm flipV="1">
            <a:off x="3290367" y="2221333"/>
            <a:ext cx="0" cy="640080"/>
          </a:xfrm>
          <a:prstGeom prst="line">
            <a:avLst/>
          </a:prstGeom>
          <a:solidFill>
            <a:schemeClr val="accent1"/>
          </a:solidFill>
          <a:ln w="12700" cap="flat" cmpd="sng" algn="ctr">
            <a:solidFill>
              <a:schemeClr val="accent4"/>
            </a:solidFill>
            <a:prstDash val="solid"/>
            <a:round/>
            <a:headEnd type="none" w="med" len="med"/>
            <a:tailEnd type="none"/>
          </a:ln>
          <a:effectLst/>
        </p:spPr>
      </p:cxnSp>
      <p:sp>
        <p:nvSpPr>
          <p:cNvPr id="47" name="TextBox 46"/>
          <p:cNvSpPr txBox="1"/>
          <p:nvPr/>
        </p:nvSpPr>
        <p:spPr bwMode="gray">
          <a:xfrm>
            <a:off x="401828" y="1389822"/>
            <a:ext cx="1614776" cy="415498"/>
          </a:xfrm>
          <a:prstGeom prst="rect">
            <a:avLst/>
          </a:prstGeom>
          <a:noFill/>
        </p:spPr>
        <p:txBody>
          <a:bodyPr wrap="square" lIns="0" tIns="0" rIns="0" bIns="0" rtlCol="0">
            <a:spAutoFit/>
          </a:bodyPr>
          <a:lstStyle/>
          <a:p>
            <a:r>
              <a:rPr lang="en-US" sz="900" b="1" dirty="0" smtClean="0">
                <a:solidFill>
                  <a:schemeClr val="accent2"/>
                </a:solidFill>
              </a:rPr>
              <a:t>April 16, 2015</a:t>
            </a:r>
            <a:endParaRPr lang="en-US" sz="900" b="1" dirty="0">
              <a:solidFill>
                <a:schemeClr val="accent2"/>
              </a:solidFill>
            </a:endParaRPr>
          </a:p>
          <a:p>
            <a:r>
              <a:rPr lang="en-US" sz="900" dirty="0" smtClean="0">
                <a:solidFill>
                  <a:schemeClr val="accent2"/>
                </a:solidFill>
              </a:rPr>
              <a:t>MACRA </a:t>
            </a:r>
            <a:r>
              <a:rPr lang="en-US" sz="900" dirty="0">
                <a:solidFill>
                  <a:schemeClr val="accent2"/>
                </a:solidFill>
              </a:rPr>
              <a:t>signed </a:t>
            </a:r>
            <a:r>
              <a:rPr lang="en-US" sz="900" dirty="0" smtClean="0">
                <a:solidFill>
                  <a:schemeClr val="accent2"/>
                </a:solidFill>
              </a:rPr>
              <a:t/>
            </a:r>
            <a:br>
              <a:rPr lang="en-US" sz="900" dirty="0" smtClean="0">
                <a:solidFill>
                  <a:schemeClr val="accent2"/>
                </a:solidFill>
              </a:rPr>
            </a:br>
            <a:r>
              <a:rPr lang="en-US" sz="900" dirty="0" smtClean="0">
                <a:solidFill>
                  <a:schemeClr val="accent2"/>
                </a:solidFill>
              </a:rPr>
              <a:t>into </a:t>
            </a:r>
            <a:r>
              <a:rPr lang="en-US" sz="900" dirty="0">
                <a:solidFill>
                  <a:schemeClr val="accent2"/>
                </a:solidFill>
              </a:rPr>
              <a:t>law</a:t>
            </a:r>
          </a:p>
        </p:txBody>
      </p:sp>
      <p:sp>
        <p:nvSpPr>
          <p:cNvPr id="26" name="TextBox 25"/>
          <p:cNvSpPr txBox="1"/>
          <p:nvPr/>
        </p:nvSpPr>
        <p:spPr bwMode="gray">
          <a:xfrm>
            <a:off x="966491" y="3070730"/>
            <a:ext cx="4615159" cy="1219727"/>
          </a:xfrm>
          <a:prstGeom prst="rect">
            <a:avLst/>
          </a:prstGeom>
          <a:solidFill>
            <a:schemeClr val="accent1"/>
          </a:solidFill>
          <a:ln w="6350">
            <a:solidFill>
              <a:schemeClr val="bg1"/>
            </a:solidFill>
          </a:ln>
        </p:spPr>
        <p:txBody>
          <a:bodyPr wrap="square" lIns="182880" tIns="274320" rIns="182880" bIns="0" rtlCol="0">
            <a:noAutofit/>
          </a:bodyPr>
          <a:lstStyle/>
          <a:p>
            <a:endParaRPr lang="en-US" sz="1100" b="1" dirty="0">
              <a:solidFill>
                <a:srgbClr val="333E48"/>
              </a:solidFill>
            </a:endParaRPr>
          </a:p>
        </p:txBody>
      </p:sp>
      <p:sp>
        <p:nvSpPr>
          <p:cNvPr id="3" name="TextBox 2"/>
          <p:cNvSpPr txBox="1"/>
          <p:nvPr/>
        </p:nvSpPr>
        <p:spPr bwMode="gray">
          <a:xfrm>
            <a:off x="1256669" y="3229918"/>
            <a:ext cx="4272607" cy="153888"/>
          </a:xfrm>
          <a:prstGeom prst="rect">
            <a:avLst/>
          </a:prstGeom>
          <a:noFill/>
        </p:spPr>
        <p:txBody>
          <a:bodyPr wrap="square" lIns="0" tIns="0" rIns="0" bIns="0" rtlCol="0">
            <a:spAutoFit/>
          </a:bodyPr>
          <a:lstStyle/>
          <a:p>
            <a:pPr>
              <a:spcBef>
                <a:spcPts val="500"/>
              </a:spcBef>
            </a:pPr>
            <a:r>
              <a:rPr lang="en-US" sz="1000" b="1" dirty="0" smtClean="0">
                <a:solidFill>
                  <a:srgbClr val="333E48"/>
                </a:solidFill>
              </a:rPr>
              <a:t>Many Providers Remain Unaware and Unprepared</a:t>
            </a:r>
            <a:endParaRPr lang="en-US" sz="1000" b="1" dirty="0">
              <a:solidFill>
                <a:srgbClr val="333E48"/>
              </a:solidFill>
            </a:endParaRPr>
          </a:p>
        </p:txBody>
      </p:sp>
      <p:grpSp>
        <p:nvGrpSpPr>
          <p:cNvPr id="48" name="Group 47"/>
          <p:cNvGrpSpPr/>
          <p:nvPr/>
        </p:nvGrpSpPr>
        <p:grpSpPr bwMode="gray">
          <a:xfrm>
            <a:off x="967502" y="3075489"/>
            <a:ext cx="319390" cy="218673"/>
            <a:chOff x="4454248" y="2003891"/>
            <a:chExt cx="319390" cy="218673"/>
          </a:xfrm>
        </p:grpSpPr>
        <p:sp>
          <p:nvSpPr>
            <p:cNvPr id="49" name="Freeform 48"/>
            <p:cNvSpPr/>
            <p:nvPr/>
          </p:nvSpPr>
          <p:spPr bwMode="gray">
            <a:xfrm flipH="1">
              <a:off x="4454248" y="2003891"/>
              <a:ext cx="319390" cy="218673"/>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679743 w 682433"/>
                <a:gd name="connsiteY3" fmla="*/ 248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cubicBezTo>
                    <a:pt x="681536" y="335798"/>
                    <a:pt x="680640" y="168023"/>
                    <a:pt x="679743" y="248"/>
                  </a:cubicBezTo>
                  <a:lnTo>
                    <a:pt x="0" y="0"/>
                  </a:lnTo>
                  <a:close/>
                </a:path>
              </a:pathLst>
            </a:custGeom>
            <a:solidFill>
              <a:schemeClr val="accent6"/>
            </a:solidFill>
            <a:ln w="63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0" name="Freeform 49"/>
            <p:cNvSpPr/>
            <p:nvPr/>
          </p:nvSpPr>
          <p:spPr bwMode="gray">
            <a:xfrm rot="1510923" flipV="1">
              <a:off x="4532332" y="2017279"/>
              <a:ext cx="84539" cy="176966"/>
            </a:xfrm>
            <a:custGeom>
              <a:avLst/>
              <a:gdLst>
                <a:gd name="connsiteX0" fmla="*/ 0 w 183356"/>
                <a:gd name="connsiteY0" fmla="*/ 45839 h 183356"/>
                <a:gd name="connsiteX1" fmla="*/ 45839 w 183356"/>
                <a:gd name="connsiteY1" fmla="*/ 45839 h 183356"/>
                <a:gd name="connsiteX2" fmla="*/ 45839 w 183356"/>
                <a:gd name="connsiteY2" fmla="*/ 0 h 183356"/>
                <a:gd name="connsiteX3" fmla="*/ 137517 w 183356"/>
                <a:gd name="connsiteY3" fmla="*/ 0 h 183356"/>
                <a:gd name="connsiteX4" fmla="*/ 137517 w 183356"/>
                <a:gd name="connsiteY4" fmla="*/ 45839 h 183356"/>
                <a:gd name="connsiteX5" fmla="*/ 183356 w 183356"/>
                <a:gd name="connsiteY5" fmla="*/ 45839 h 183356"/>
                <a:gd name="connsiteX6" fmla="*/ 183356 w 183356"/>
                <a:gd name="connsiteY6" fmla="*/ 137517 h 183356"/>
                <a:gd name="connsiteX7" fmla="*/ 137517 w 183356"/>
                <a:gd name="connsiteY7" fmla="*/ 137517 h 183356"/>
                <a:gd name="connsiteX8" fmla="*/ 137517 w 183356"/>
                <a:gd name="connsiteY8" fmla="*/ 183356 h 183356"/>
                <a:gd name="connsiteX9" fmla="*/ 45839 w 183356"/>
                <a:gd name="connsiteY9" fmla="*/ 183356 h 183356"/>
                <a:gd name="connsiteX10" fmla="*/ 45839 w 183356"/>
                <a:gd name="connsiteY10" fmla="*/ 137517 h 183356"/>
                <a:gd name="connsiteX11" fmla="*/ 0 w 183356"/>
                <a:gd name="connsiteY11" fmla="*/ 137517 h 183356"/>
                <a:gd name="connsiteX12" fmla="*/ 0 w 183356"/>
                <a:gd name="connsiteY12" fmla="*/ 45839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11" fmla="*/ 137279 w 183356"/>
                <a:gd name="connsiteY11" fmla="*/ 91440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47029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137517 w 183356"/>
                <a:gd name="connsiteY0" fmla="*/ 0 h 137517"/>
                <a:gd name="connsiteX1" fmla="*/ 183356 w 183356"/>
                <a:gd name="connsiteY1" fmla="*/ 0 h 137517"/>
                <a:gd name="connsiteX2" fmla="*/ 183356 w 183356"/>
                <a:gd name="connsiteY2" fmla="*/ 91678 h 137517"/>
                <a:gd name="connsiteX3" fmla="*/ 137517 w 183356"/>
                <a:gd name="connsiteY3" fmla="*/ 91678 h 137517"/>
                <a:gd name="connsiteX4" fmla="*/ 137517 w 183356"/>
                <a:gd name="connsiteY4" fmla="*/ 137517 h 137517"/>
                <a:gd name="connsiteX5" fmla="*/ 45839 w 183356"/>
                <a:gd name="connsiteY5" fmla="*/ 137517 h 137517"/>
                <a:gd name="connsiteX6" fmla="*/ 45839 w 183356"/>
                <a:gd name="connsiteY6" fmla="*/ 91678 h 137517"/>
                <a:gd name="connsiteX7" fmla="*/ 0 w 183356"/>
                <a:gd name="connsiteY7" fmla="*/ 91678 h 137517"/>
                <a:gd name="connsiteX8" fmla="*/ 0 w 183356"/>
                <a:gd name="connsiteY8" fmla="*/ 0 h 137517"/>
                <a:gd name="connsiteX9" fmla="*/ 45839 w 183356"/>
                <a:gd name="connsiteY9"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8" fmla="*/ 45839 w 183356"/>
                <a:gd name="connsiteY8"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0" fmla="*/ 183356 w 183356"/>
                <a:gd name="connsiteY0" fmla="*/ 91678 h 137517"/>
                <a:gd name="connsiteX1" fmla="*/ 137517 w 183356"/>
                <a:gd name="connsiteY1" fmla="*/ 91678 h 137517"/>
                <a:gd name="connsiteX2" fmla="*/ 137517 w 183356"/>
                <a:gd name="connsiteY2" fmla="*/ 137517 h 137517"/>
                <a:gd name="connsiteX3" fmla="*/ 45839 w 183356"/>
                <a:gd name="connsiteY3" fmla="*/ 137517 h 137517"/>
                <a:gd name="connsiteX4" fmla="*/ 45839 w 183356"/>
                <a:gd name="connsiteY4" fmla="*/ 91678 h 137517"/>
                <a:gd name="connsiteX5" fmla="*/ 0 w 183356"/>
                <a:gd name="connsiteY5" fmla="*/ 91678 h 137517"/>
                <a:gd name="connsiteX6" fmla="*/ 0 w 183356"/>
                <a:gd name="connsiteY6" fmla="*/ 0 h 137517"/>
                <a:gd name="connsiteX0" fmla="*/ 137517 w 137517"/>
                <a:gd name="connsiteY0" fmla="*/ 91678 h 137517"/>
                <a:gd name="connsiteX1" fmla="*/ 137517 w 137517"/>
                <a:gd name="connsiteY1" fmla="*/ 137517 h 137517"/>
                <a:gd name="connsiteX2" fmla="*/ 45839 w 137517"/>
                <a:gd name="connsiteY2" fmla="*/ 137517 h 137517"/>
                <a:gd name="connsiteX3" fmla="*/ 45839 w 137517"/>
                <a:gd name="connsiteY3" fmla="*/ 91678 h 137517"/>
                <a:gd name="connsiteX4" fmla="*/ 0 w 137517"/>
                <a:gd name="connsiteY4" fmla="*/ 91678 h 137517"/>
                <a:gd name="connsiteX5" fmla="*/ 0 w 137517"/>
                <a:gd name="connsiteY5" fmla="*/ 0 h 137517"/>
                <a:gd name="connsiteX0" fmla="*/ 93193 w 137517"/>
                <a:gd name="connsiteY0" fmla="*/ 197142 h 197142"/>
                <a:gd name="connsiteX1" fmla="*/ 137517 w 137517"/>
                <a:gd name="connsiteY1" fmla="*/ 137517 h 197142"/>
                <a:gd name="connsiteX2" fmla="*/ 45839 w 137517"/>
                <a:gd name="connsiteY2" fmla="*/ 137517 h 197142"/>
                <a:gd name="connsiteX3" fmla="*/ 45839 w 137517"/>
                <a:gd name="connsiteY3" fmla="*/ 91678 h 197142"/>
                <a:gd name="connsiteX4" fmla="*/ 0 w 137517"/>
                <a:gd name="connsiteY4" fmla="*/ 91678 h 197142"/>
                <a:gd name="connsiteX5" fmla="*/ 0 w 137517"/>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45839 w 96703"/>
                <a:gd name="connsiteY3" fmla="*/ 91678 h 197142"/>
                <a:gd name="connsiteX4" fmla="*/ 0 w 96703"/>
                <a:gd name="connsiteY4" fmla="*/ 91678 h 197142"/>
                <a:gd name="connsiteX5" fmla="*/ 0 w 96703"/>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57740 w 96703"/>
                <a:gd name="connsiteY3" fmla="*/ 55172 h 197142"/>
                <a:gd name="connsiteX4" fmla="*/ 0 w 96703"/>
                <a:gd name="connsiteY4" fmla="*/ 91678 h 197142"/>
                <a:gd name="connsiteX5" fmla="*/ 0 w 96703"/>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61793 w 100756"/>
                <a:gd name="connsiteY3" fmla="*/ 55172 h 197142"/>
                <a:gd name="connsiteX4" fmla="*/ 0 w 100756"/>
                <a:gd name="connsiteY4" fmla="*/ 100298 h 197142"/>
                <a:gd name="connsiteX5" fmla="*/ 4053 w 100756"/>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48235 w 100756"/>
                <a:gd name="connsiteY3" fmla="*/ 67217 h 197142"/>
                <a:gd name="connsiteX4" fmla="*/ 0 w 100756"/>
                <a:gd name="connsiteY4" fmla="*/ 100298 h 197142"/>
                <a:gd name="connsiteX5" fmla="*/ 4053 w 100756"/>
                <a:gd name="connsiteY5" fmla="*/ 0 h 197142"/>
                <a:gd name="connsiteX0" fmla="*/ 93321 w 100756"/>
                <a:gd name="connsiteY0" fmla="*/ 211084 h 211084"/>
                <a:gd name="connsiteX1" fmla="*/ 100756 w 100756"/>
                <a:gd name="connsiteY1" fmla="*/ 123589 h 211084"/>
                <a:gd name="connsiteX2" fmla="*/ 49892 w 100756"/>
                <a:gd name="connsiteY2" fmla="*/ 137517 h 211084"/>
                <a:gd name="connsiteX3" fmla="*/ 48235 w 100756"/>
                <a:gd name="connsiteY3" fmla="*/ 67217 h 211084"/>
                <a:gd name="connsiteX4" fmla="*/ 0 w 100756"/>
                <a:gd name="connsiteY4" fmla="*/ 100298 h 211084"/>
                <a:gd name="connsiteX5" fmla="*/ 4053 w 100756"/>
                <a:gd name="connsiteY5" fmla="*/ 0 h 21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56" h="211084">
                  <a:moveTo>
                    <a:pt x="93321" y="211084"/>
                  </a:moveTo>
                  <a:lnTo>
                    <a:pt x="100756" y="123589"/>
                  </a:lnTo>
                  <a:lnTo>
                    <a:pt x="49892" y="137517"/>
                  </a:lnTo>
                  <a:cubicBezTo>
                    <a:pt x="49340" y="114084"/>
                    <a:pt x="48787" y="90650"/>
                    <a:pt x="48235" y="67217"/>
                  </a:cubicBezTo>
                  <a:lnTo>
                    <a:pt x="0" y="100298"/>
                  </a:lnTo>
                  <a:lnTo>
                    <a:pt x="4053" y="0"/>
                  </a:lnTo>
                </a:path>
              </a:pathLst>
            </a:custGeom>
            <a:noFill/>
            <a:ln w="1905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463675"/>
              <a:endParaRPr lang="en-US" sz="1000" dirty="0" smtClean="0">
                <a:solidFill>
                  <a:srgbClr val="DBE1E5"/>
                </a:solidFill>
              </a:endParaRPr>
            </a:p>
          </p:txBody>
        </p:sp>
      </p:grpSp>
      <p:sp>
        <p:nvSpPr>
          <p:cNvPr id="53" name="TextBox 52"/>
          <p:cNvSpPr txBox="1"/>
          <p:nvPr/>
        </p:nvSpPr>
        <p:spPr bwMode="gray">
          <a:xfrm>
            <a:off x="1243968" y="3828088"/>
            <a:ext cx="1853141" cy="276999"/>
          </a:xfrm>
          <a:prstGeom prst="rect">
            <a:avLst/>
          </a:prstGeom>
          <a:noFill/>
        </p:spPr>
        <p:txBody>
          <a:bodyPr wrap="square" lIns="0" tIns="0" rIns="0" bIns="0" rtlCol="0">
            <a:spAutoFit/>
          </a:bodyPr>
          <a:lstStyle/>
          <a:p>
            <a:pPr>
              <a:spcBef>
                <a:spcPts val="500"/>
              </a:spcBef>
            </a:pPr>
            <a:r>
              <a:rPr lang="en-US" sz="900" dirty="0" smtClean="0">
                <a:solidFill>
                  <a:srgbClr val="333E48"/>
                </a:solidFill>
              </a:rPr>
              <a:t>Provider organizations that have not developed their MACRA strategy yet </a:t>
            </a:r>
            <a:endParaRPr lang="en-US" sz="900" dirty="0">
              <a:solidFill>
                <a:srgbClr val="333E48"/>
              </a:solidFill>
            </a:endParaRPr>
          </a:p>
        </p:txBody>
      </p:sp>
      <p:sp>
        <p:nvSpPr>
          <p:cNvPr id="54" name="TextBox 53"/>
          <p:cNvSpPr txBox="1"/>
          <p:nvPr/>
        </p:nvSpPr>
        <p:spPr bwMode="gray">
          <a:xfrm>
            <a:off x="1199024" y="3510162"/>
            <a:ext cx="1842708" cy="338554"/>
          </a:xfrm>
          <a:prstGeom prst="rect">
            <a:avLst/>
          </a:prstGeom>
          <a:noFill/>
        </p:spPr>
        <p:txBody>
          <a:bodyPr wrap="square" lIns="0" tIns="0" rIns="0" bIns="0" rtlCol="0">
            <a:spAutoFit/>
          </a:bodyPr>
          <a:lstStyle/>
          <a:p>
            <a:pPr algn="ctr"/>
            <a:r>
              <a:rPr lang="en-US" sz="2200" dirty="0" smtClean="0">
                <a:solidFill>
                  <a:srgbClr val="CF0A2C"/>
                </a:solidFill>
              </a:rPr>
              <a:t>80%</a:t>
            </a:r>
          </a:p>
        </p:txBody>
      </p:sp>
      <p:sp>
        <p:nvSpPr>
          <p:cNvPr id="55" name="TextBox 54"/>
          <p:cNvSpPr txBox="1"/>
          <p:nvPr/>
        </p:nvSpPr>
        <p:spPr bwMode="gray">
          <a:xfrm>
            <a:off x="3687992" y="3828088"/>
            <a:ext cx="1699984" cy="276999"/>
          </a:xfrm>
          <a:prstGeom prst="rect">
            <a:avLst/>
          </a:prstGeom>
          <a:noFill/>
        </p:spPr>
        <p:txBody>
          <a:bodyPr wrap="square" lIns="0" tIns="0" rIns="0" bIns="0" rtlCol="0">
            <a:spAutoFit/>
          </a:bodyPr>
          <a:lstStyle/>
          <a:p>
            <a:pPr>
              <a:spcBef>
                <a:spcPts val="500"/>
              </a:spcBef>
            </a:pPr>
            <a:r>
              <a:rPr lang="en-US" sz="900" dirty="0" smtClean="0">
                <a:solidFill>
                  <a:srgbClr val="333E48"/>
                </a:solidFill>
              </a:rPr>
              <a:t>Respondents do not know which payment track they are subject to</a:t>
            </a:r>
            <a:endParaRPr lang="en-US" sz="900" dirty="0">
              <a:solidFill>
                <a:srgbClr val="333E48"/>
              </a:solidFill>
            </a:endParaRPr>
          </a:p>
        </p:txBody>
      </p:sp>
      <p:sp>
        <p:nvSpPr>
          <p:cNvPr id="56" name="TextBox 55"/>
          <p:cNvSpPr txBox="1"/>
          <p:nvPr/>
        </p:nvSpPr>
        <p:spPr bwMode="gray">
          <a:xfrm>
            <a:off x="3676795" y="3510162"/>
            <a:ext cx="1711180" cy="338554"/>
          </a:xfrm>
          <a:prstGeom prst="rect">
            <a:avLst/>
          </a:prstGeom>
          <a:noFill/>
        </p:spPr>
        <p:txBody>
          <a:bodyPr wrap="square" lIns="0" tIns="0" rIns="0" bIns="0" rtlCol="0">
            <a:spAutoFit/>
          </a:bodyPr>
          <a:lstStyle/>
          <a:p>
            <a:pPr algn="ctr"/>
            <a:r>
              <a:rPr lang="en-US" sz="2200" dirty="0" smtClean="0">
                <a:solidFill>
                  <a:srgbClr val="CF0A2C"/>
                </a:solidFill>
              </a:rPr>
              <a:t>47%</a:t>
            </a:r>
          </a:p>
        </p:txBody>
      </p:sp>
      <p:sp>
        <p:nvSpPr>
          <p:cNvPr id="51" name="TextBox 50"/>
          <p:cNvSpPr txBox="1"/>
          <p:nvPr/>
        </p:nvSpPr>
        <p:spPr bwMode="gray">
          <a:xfrm>
            <a:off x="2173628" y="2270522"/>
            <a:ext cx="1044413" cy="553998"/>
          </a:xfrm>
          <a:prstGeom prst="rect">
            <a:avLst/>
          </a:prstGeom>
          <a:noFill/>
        </p:spPr>
        <p:txBody>
          <a:bodyPr wrap="square" lIns="0" tIns="0" rIns="0" bIns="0" rtlCol="0">
            <a:spAutoFit/>
          </a:bodyPr>
          <a:lstStyle/>
          <a:p>
            <a:r>
              <a:rPr lang="en-US" sz="900" b="1" dirty="0" smtClean="0">
                <a:solidFill>
                  <a:srgbClr val="38454E">
                    <a:lumMod val="85000"/>
                    <a:lumOff val="15000"/>
                  </a:srgbClr>
                </a:solidFill>
              </a:rPr>
              <a:t>January 1, 2018</a:t>
            </a:r>
            <a:endParaRPr lang="en-US" sz="900" b="1" dirty="0">
              <a:solidFill>
                <a:srgbClr val="38454E">
                  <a:lumMod val="85000"/>
                  <a:lumOff val="15000"/>
                </a:srgbClr>
              </a:solidFill>
            </a:endParaRPr>
          </a:p>
          <a:p>
            <a:r>
              <a:rPr lang="en-US" sz="900" dirty="0" smtClean="0">
                <a:solidFill>
                  <a:srgbClr val="333E48"/>
                </a:solidFill>
              </a:rPr>
              <a:t>Second performance year begins</a:t>
            </a:r>
            <a:endParaRPr lang="en-US" sz="900" baseline="30000" dirty="0">
              <a:solidFill>
                <a:srgbClr val="38454E">
                  <a:lumMod val="85000"/>
                  <a:lumOff val="15000"/>
                </a:srgbClr>
              </a:solidFill>
            </a:endParaRPr>
          </a:p>
        </p:txBody>
      </p:sp>
      <p:cxnSp>
        <p:nvCxnSpPr>
          <p:cNvPr id="52" name="Straight Connector 51"/>
          <p:cNvCxnSpPr/>
          <p:nvPr/>
        </p:nvCxnSpPr>
        <p:spPr bwMode="auto">
          <a:xfrm flipV="1">
            <a:off x="4308868" y="1368500"/>
            <a:ext cx="0" cy="788351"/>
          </a:xfrm>
          <a:prstGeom prst="line">
            <a:avLst/>
          </a:prstGeom>
          <a:solidFill>
            <a:schemeClr val="accent1"/>
          </a:solidFill>
          <a:ln w="12700" cap="flat" cmpd="sng" algn="ctr">
            <a:solidFill>
              <a:schemeClr val="accent4"/>
            </a:solidFill>
            <a:prstDash val="solid"/>
            <a:round/>
            <a:headEnd type="none" w="med" len="med"/>
            <a:tailEnd type="none"/>
          </a:ln>
          <a:effectLst/>
        </p:spPr>
      </p:cxnSp>
      <p:sp>
        <p:nvSpPr>
          <p:cNvPr id="58" name="Text Placeholder 3"/>
          <p:cNvSpPr>
            <a:spLocks noGrp="1"/>
          </p:cNvSpPr>
          <p:nvPr>
            <p:ph type="body" sz="quarter" idx="26"/>
          </p:nvPr>
        </p:nvSpPr>
        <p:spPr>
          <a:xfrm>
            <a:off x="320674" y="45947"/>
            <a:ext cx="4787875" cy="138499"/>
          </a:xfrm>
        </p:spPr>
        <p:txBody>
          <a:bodyPr/>
          <a:lstStyle/>
          <a:p>
            <a:endParaRPr lang="en-US" dirty="0"/>
          </a:p>
        </p:txBody>
      </p:sp>
      <p:sp>
        <p:nvSpPr>
          <p:cNvPr id="38" name="Text Placeholder 2"/>
          <p:cNvSpPr>
            <a:spLocks noGrp="1"/>
          </p:cNvSpPr>
          <p:nvPr>
            <p:ph type="body" sz="quarter" idx="25"/>
          </p:nvPr>
        </p:nvSpPr>
        <p:spPr>
          <a:xfrm>
            <a:off x="317664" y="718356"/>
            <a:ext cx="5760720" cy="215444"/>
          </a:xfrm>
        </p:spPr>
        <p:txBody>
          <a:bodyPr/>
          <a:lstStyle/>
          <a:p>
            <a:r>
              <a:rPr lang="en-US" dirty="0" smtClean="0"/>
              <a:t>Majority of Providers Still Struggle with Transition to New Model </a:t>
            </a:r>
            <a:endParaRPr lang="en-US" dirty="0"/>
          </a:p>
        </p:txBody>
      </p:sp>
      <p:cxnSp>
        <p:nvCxnSpPr>
          <p:cNvPr id="6" name="Straight Connector 5"/>
          <p:cNvCxnSpPr/>
          <p:nvPr/>
        </p:nvCxnSpPr>
        <p:spPr bwMode="gray">
          <a:xfrm flipH="1">
            <a:off x="504000" y="2007180"/>
            <a:ext cx="216000" cy="332620"/>
          </a:xfrm>
          <a:prstGeom prst="line">
            <a:avLst/>
          </a:prstGeom>
          <a:ln w="1270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gray">
          <a:xfrm flipH="1">
            <a:off x="498000" y="2065980"/>
            <a:ext cx="216000" cy="332620"/>
          </a:xfrm>
          <a:prstGeom prst="line">
            <a:avLst/>
          </a:prstGeom>
          <a:ln w="1270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bwMode="gray">
          <a:xfrm>
            <a:off x="2856675" y="1360627"/>
            <a:ext cx="1265801" cy="553998"/>
          </a:xfrm>
          <a:prstGeom prst="rect">
            <a:avLst/>
          </a:prstGeom>
          <a:noFill/>
        </p:spPr>
        <p:txBody>
          <a:bodyPr wrap="square" lIns="0" tIns="0" rIns="0" bIns="0" rtlCol="0">
            <a:spAutoFit/>
          </a:bodyPr>
          <a:lstStyle/>
          <a:p>
            <a:r>
              <a:rPr lang="en-US" sz="900" b="1" dirty="0">
                <a:solidFill>
                  <a:schemeClr val="accent6"/>
                </a:solidFill>
              </a:rPr>
              <a:t>February 9, 2018</a:t>
            </a:r>
          </a:p>
          <a:p>
            <a:r>
              <a:rPr lang="en-US" sz="900" dirty="0">
                <a:solidFill>
                  <a:srgbClr val="333E48"/>
                </a:solidFill>
              </a:rPr>
              <a:t>Bipartisan Budget Act of 2018 </a:t>
            </a:r>
            <a:r>
              <a:rPr lang="en-US" sz="900" dirty="0" smtClean="0">
                <a:solidFill>
                  <a:srgbClr val="333E48"/>
                </a:solidFill>
              </a:rPr>
              <a:t>passed; includes some MACRA changes</a:t>
            </a:r>
            <a:endParaRPr lang="en-US" sz="900" baseline="30000" dirty="0">
              <a:solidFill>
                <a:srgbClr val="38454E">
                  <a:lumMod val="85000"/>
                  <a:lumOff val="15000"/>
                </a:srgbClr>
              </a:solidFill>
            </a:endParaRPr>
          </a:p>
        </p:txBody>
      </p:sp>
      <p:sp>
        <p:nvSpPr>
          <p:cNvPr id="46" name="TextBox 45"/>
          <p:cNvSpPr txBox="1"/>
          <p:nvPr/>
        </p:nvSpPr>
        <p:spPr bwMode="gray">
          <a:xfrm>
            <a:off x="3381516" y="2270522"/>
            <a:ext cx="1054009" cy="692497"/>
          </a:xfrm>
          <a:prstGeom prst="rect">
            <a:avLst/>
          </a:prstGeom>
          <a:noFill/>
        </p:spPr>
        <p:txBody>
          <a:bodyPr wrap="square" lIns="0" tIns="0" rIns="0" bIns="0" rtlCol="0">
            <a:spAutoFit/>
          </a:bodyPr>
          <a:lstStyle/>
          <a:p>
            <a:r>
              <a:rPr lang="en-US" sz="900" b="1" dirty="0">
                <a:solidFill>
                  <a:srgbClr val="38454E">
                    <a:lumMod val="85000"/>
                    <a:lumOff val="15000"/>
                  </a:srgbClr>
                </a:solidFill>
              </a:rPr>
              <a:t>April – June, 2018</a:t>
            </a:r>
          </a:p>
          <a:p>
            <a:r>
              <a:rPr lang="en-US" sz="900" dirty="0">
                <a:solidFill>
                  <a:srgbClr val="333E48"/>
                </a:solidFill>
              </a:rPr>
              <a:t>Payers submit eligibility information for </a:t>
            </a:r>
            <a:r>
              <a:rPr lang="en-US" sz="900" dirty="0" smtClean="0">
                <a:solidFill>
                  <a:srgbClr val="333E48"/>
                </a:solidFill>
              </a:rPr>
              <a:t>the all-payer </a:t>
            </a:r>
            <a:r>
              <a:rPr lang="en-US" sz="900" dirty="0">
                <a:solidFill>
                  <a:srgbClr val="333E48"/>
                </a:solidFill>
              </a:rPr>
              <a:t>combination model</a:t>
            </a:r>
            <a:endParaRPr lang="en-US" sz="900" baseline="30000" dirty="0">
              <a:solidFill>
                <a:srgbClr val="38454E">
                  <a:lumMod val="85000"/>
                  <a:lumOff val="15000"/>
                </a:srgbClr>
              </a:solidFill>
            </a:endParaRPr>
          </a:p>
        </p:txBody>
      </p:sp>
      <p:sp>
        <p:nvSpPr>
          <p:cNvPr id="33" name="TextBox 32"/>
          <p:cNvSpPr txBox="1"/>
          <p:nvPr/>
        </p:nvSpPr>
        <p:spPr bwMode="gray">
          <a:xfrm>
            <a:off x="4397756" y="1375907"/>
            <a:ext cx="1044413" cy="553998"/>
          </a:xfrm>
          <a:prstGeom prst="rect">
            <a:avLst/>
          </a:prstGeom>
          <a:noFill/>
        </p:spPr>
        <p:txBody>
          <a:bodyPr wrap="square" lIns="0" tIns="0" rIns="0" bIns="0" rtlCol="0">
            <a:spAutoFit/>
          </a:bodyPr>
          <a:lstStyle/>
          <a:p>
            <a:r>
              <a:rPr lang="en-US" sz="900" b="1" dirty="0">
                <a:solidFill>
                  <a:srgbClr val="38454E">
                    <a:lumMod val="85000"/>
                    <a:lumOff val="15000"/>
                  </a:srgbClr>
                </a:solidFill>
              </a:rPr>
              <a:t>July 1, 2018</a:t>
            </a:r>
          </a:p>
          <a:p>
            <a:r>
              <a:rPr lang="en-US" sz="900" dirty="0">
                <a:solidFill>
                  <a:srgbClr val="333E48"/>
                </a:solidFill>
              </a:rPr>
              <a:t>CMS releases MIPS cost data to eligible clinicians</a:t>
            </a:r>
            <a:endParaRPr lang="en-US" sz="900" baseline="30000" dirty="0">
              <a:solidFill>
                <a:srgbClr val="38454E">
                  <a:lumMod val="85000"/>
                  <a:lumOff val="15000"/>
                </a:srgbClr>
              </a:solidFill>
            </a:endParaRPr>
          </a:p>
        </p:txBody>
      </p:sp>
      <p:sp>
        <p:nvSpPr>
          <p:cNvPr id="36" name="Text Placeholder 4"/>
          <p:cNvSpPr>
            <a:spLocks noGrp="1"/>
          </p:cNvSpPr>
          <p:nvPr>
            <p:ph type="body" sz="quarter" idx="27"/>
          </p:nvPr>
        </p:nvSpPr>
        <p:spPr>
          <a:xfrm>
            <a:off x="2152261" y="4388179"/>
            <a:ext cx="4248538" cy="412421"/>
          </a:xfrm>
        </p:spPr>
        <p:txBody>
          <a:bodyPr/>
          <a:lstStyle/>
          <a:p>
            <a:r>
              <a:rPr lang="en-US" dirty="0" smtClean="0"/>
              <a:t>Source: </a:t>
            </a:r>
            <a:r>
              <a:rPr lang="en-US" dirty="0"/>
              <a:t>CMS</a:t>
            </a:r>
            <a:r>
              <a:rPr lang="en-US" dirty="0" smtClean="0"/>
              <a:t>; Black Book Research, “Black Book Identifies 10 Top MACRA Trends Challenging Providers with Value-Based Care and Quality Metrics,” </a:t>
            </a:r>
            <a:r>
              <a:rPr lang="en-US" i="1" dirty="0" smtClean="0"/>
              <a:t>Newswire, </a:t>
            </a:r>
            <a:r>
              <a:rPr lang="en-US" dirty="0" smtClean="0"/>
              <a:t>May 8, 2017, </a:t>
            </a:r>
            <a:r>
              <a:rPr lang="en-US" dirty="0">
                <a:hlinkClick r:id="rId3"/>
              </a:rPr>
              <a:t>https://</a:t>
            </a:r>
            <a:r>
              <a:rPr lang="en-US" dirty="0" smtClean="0">
                <a:hlinkClick r:id="rId3"/>
              </a:rPr>
              <a:t>www.newswire.com/news/black-book-identifies-10-top-macra-trends-challenging-providers-with-19404157</a:t>
            </a:r>
            <a:r>
              <a:rPr lang="en-US" dirty="0"/>
              <a:t>;</a:t>
            </a:r>
            <a:r>
              <a:rPr lang="en-US" dirty="0" smtClean="0"/>
              <a:t> “Survey: Physician Groups Accelerate Adoption of Medicare’s Chronic Care Management Program, While MACRA Awareness Remains Relatively Low,” </a:t>
            </a:r>
            <a:r>
              <a:rPr lang="en-US" i="1" dirty="0" smtClean="0"/>
              <a:t>PR Newswire, </a:t>
            </a:r>
            <a:r>
              <a:rPr lang="en-US" dirty="0" smtClean="0"/>
              <a:t>June 7, 2017, </a:t>
            </a:r>
            <a:r>
              <a:rPr lang="en-US" dirty="0" smtClean="0">
                <a:hlinkClick r:id="rId4"/>
              </a:rPr>
              <a:t>http</a:t>
            </a:r>
            <a:r>
              <a:rPr lang="en-US" dirty="0">
                <a:hlinkClick r:id="rId4"/>
              </a:rPr>
              <a:t>://</a:t>
            </a:r>
            <a:r>
              <a:rPr lang="en-US" dirty="0" smtClean="0">
                <a:hlinkClick r:id="rId4"/>
              </a:rPr>
              <a:t>www.prnewswire.com/news-releases/survey-physician-groups-accelerate-adoption-of-medicares-chronic-care-management-program-while-macra-awareness-remains-relatively-low-300470008.html</a:t>
            </a:r>
            <a:r>
              <a:rPr lang="en-US" dirty="0" smtClean="0"/>
              <a:t>; Advisory </a:t>
            </a:r>
            <a:r>
              <a:rPr lang="en-US" dirty="0"/>
              <a:t>Board </a:t>
            </a:r>
            <a:r>
              <a:rPr lang="en-US" dirty="0" smtClean="0"/>
              <a:t>research and analysis</a:t>
            </a:r>
            <a:r>
              <a:rPr lang="en-US" dirty="0"/>
              <a:t>. </a:t>
            </a:r>
          </a:p>
        </p:txBody>
      </p:sp>
      <p:sp>
        <p:nvSpPr>
          <p:cNvPr id="34" name="TextBox 33"/>
          <p:cNvSpPr txBox="1"/>
          <p:nvPr/>
        </p:nvSpPr>
        <p:spPr bwMode="gray">
          <a:xfrm>
            <a:off x="-1203729" y="156320"/>
            <a:ext cx="1045788" cy="161583"/>
          </a:xfrm>
          <a:prstGeom prst="rect">
            <a:avLst/>
          </a:prstGeom>
          <a:solidFill>
            <a:srgbClr val="FFFF00"/>
          </a:solidFill>
        </p:spPr>
        <p:txBody>
          <a:bodyPr wrap="square" lIns="0" tIns="0" rIns="0" bIns="0" rtlCol="0">
            <a:spAutoFit/>
          </a:bodyPr>
          <a:lstStyle/>
          <a:p>
            <a:pPr>
              <a:spcBef>
                <a:spcPts val="500"/>
              </a:spcBef>
            </a:pPr>
            <a:r>
              <a:rPr lang="en-US" sz="1050" b="1" dirty="0" smtClean="0"/>
              <a:t>BBA - updated</a:t>
            </a:r>
            <a:endParaRPr lang="en-US" sz="1050" b="1" dirty="0"/>
          </a:p>
        </p:txBody>
      </p:sp>
      <p:cxnSp>
        <p:nvCxnSpPr>
          <p:cNvPr id="57" name="Straight Connector 56"/>
          <p:cNvCxnSpPr/>
          <p:nvPr/>
        </p:nvCxnSpPr>
        <p:spPr bwMode="auto">
          <a:xfrm flipV="1">
            <a:off x="4626234" y="2216050"/>
            <a:ext cx="0" cy="640080"/>
          </a:xfrm>
          <a:prstGeom prst="line">
            <a:avLst/>
          </a:prstGeom>
          <a:solidFill>
            <a:schemeClr val="accent1"/>
          </a:solidFill>
          <a:ln w="12700" cap="flat" cmpd="sng" algn="ctr">
            <a:solidFill>
              <a:schemeClr val="accent4"/>
            </a:solidFill>
            <a:prstDash val="solid"/>
            <a:round/>
            <a:headEnd type="none" w="med" len="med"/>
            <a:tailEnd type="none"/>
          </a:ln>
          <a:effectLst/>
        </p:spPr>
      </p:cxnSp>
      <p:sp>
        <p:nvSpPr>
          <p:cNvPr id="59" name="TextBox 58"/>
          <p:cNvSpPr txBox="1"/>
          <p:nvPr/>
        </p:nvSpPr>
        <p:spPr bwMode="gray">
          <a:xfrm>
            <a:off x="4726714" y="2271462"/>
            <a:ext cx="1054009" cy="553998"/>
          </a:xfrm>
          <a:prstGeom prst="rect">
            <a:avLst/>
          </a:prstGeom>
          <a:noFill/>
        </p:spPr>
        <p:txBody>
          <a:bodyPr wrap="square" lIns="0" tIns="0" rIns="0" bIns="0" rtlCol="0">
            <a:spAutoFit/>
          </a:bodyPr>
          <a:lstStyle/>
          <a:p>
            <a:r>
              <a:rPr lang="en-US" sz="900" b="1" dirty="0">
                <a:solidFill>
                  <a:srgbClr val="38454E">
                    <a:lumMod val="85000"/>
                    <a:lumOff val="15000"/>
                  </a:srgbClr>
                </a:solidFill>
              </a:rPr>
              <a:t>January 1, 2019</a:t>
            </a:r>
          </a:p>
          <a:p>
            <a:r>
              <a:rPr lang="en-US" sz="900" dirty="0">
                <a:solidFill>
                  <a:srgbClr val="333E48"/>
                </a:solidFill>
              </a:rPr>
              <a:t>Commencement of Medicare payment adjustment </a:t>
            </a:r>
            <a:endParaRPr lang="en-US" sz="900" baseline="30000" dirty="0">
              <a:solidFill>
                <a:srgbClr val="38454E">
                  <a:lumMod val="85000"/>
                  <a:lumOff val="15000"/>
                </a:srgbClr>
              </a:solidFill>
            </a:endParaRPr>
          </a:p>
        </p:txBody>
      </p:sp>
    </p:spTree>
    <p:extLst>
      <p:ext uri="{BB962C8B-B14F-4D97-AF65-F5344CB8AC3E}">
        <p14:creationId xmlns:p14="http://schemas.microsoft.com/office/powerpoint/2010/main" val="3525802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p:nvPr/>
        </p:nvSpPr>
        <p:spPr bwMode="gray">
          <a:xfrm>
            <a:off x="0" y="2893269"/>
            <a:ext cx="6400800" cy="1787700"/>
          </a:xfrm>
          <a:prstGeom prst="rect">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 name="Title 1"/>
          <p:cNvSpPr>
            <a:spLocks noGrp="1"/>
          </p:cNvSpPr>
          <p:nvPr>
            <p:ph type="title"/>
          </p:nvPr>
        </p:nvSpPr>
        <p:spPr>
          <a:xfrm>
            <a:off x="320675" y="317903"/>
            <a:ext cx="6080124" cy="276999"/>
          </a:xfrm>
        </p:spPr>
        <p:txBody>
          <a:bodyPr/>
          <a:lstStyle/>
          <a:p>
            <a:r>
              <a:rPr lang="en-US" dirty="0" smtClean="0"/>
              <a:t>Cost Measurement Begins in 2018</a:t>
            </a:r>
            <a:endParaRPr lang="en-US" dirty="0"/>
          </a:p>
        </p:txBody>
      </p:sp>
      <p:sp>
        <p:nvSpPr>
          <p:cNvPr id="3" name="Text Placeholder 2"/>
          <p:cNvSpPr>
            <a:spLocks noGrp="1"/>
          </p:cNvSpPr>
          <p:nvPr>
            <p:ph type="body" sz="quarter" idx="25"/>
          </p:nvPr>
        </p:nvSpPr>
        <p:spPr>
          <a:xfrm>
            <a:off x="320675" y="718356"/>
            <a:ext cx="5760720" cy="215444"/>
          </a:xfrm>
        </p:spPr>
        <p:txBody>
          <a:bodyPr/>
          <a:lstStyle/>
          <a:p>
            <a:r>
              <a:rPr lang="en-US" dirty="0" smtClean="0"/>
              <a:t>Assesses Medicare Part A and Part B Costs</a:t>
            </a:r>
            <a:endParaRPr lang="en-US" dirty="0"/>
          </a:p>
        </p:txBody>
      </p:sp>
      <p:sp>
        <p:nvSpPr>
          <p:cNvPr id="11" name="Text Placeholder 10"/>
          <p:cNvSpPr>
            <a:spLocks noGrp="1"/>
          </p:cNvSpPr>
          <p:nvPr>
            <p:ph type="body" sz="quarter" idx="26"/>
          </p:nvPr>
        </p:nvSpPr>
        <p:spPr/>
        <p:txBody>
          <a:bodyPr/>
          <a:lstStyle/>
          <a:p>
            <a:endParaRPr lang="en-US"/>
          </a:p>
        </p:txBody>
      </p:sp>
      <p:sp>
        <p:nvSpPr>
          <p:cNvPr id="5" name="Text Placeholder 4"/>
          <p:cNvSpPr>
            <a:spLocks noGrp="1"/>
          </p:cNvSpPr>
          <p:nvPr>
            <p:ph type="body" sz="quarter" idx="27"/>
          </p:nvPr>
        </p:nvSpPr>
        <p:spPr>
          <a:xfrm>
            <a:off x="4864484" y="4695956"/>
            <a:ext cx="1536315" cy="104644"/>
          </a:xfrm>
        </p:spPr>
        <p:txBody>
          <a:bodyPr/>
          <a:lstStyle/>
          <a:p>
            <a:r>
              <a:rPr lang="en-US" dirty="0" smtClean="0"/>
              <a:t>Source: CMS; Advisory Board research and analysis.</a:t>
            </a:r>
            <a:endParaRPr lang="en-US" dirty="0"/>
          </a:p>
        </p:txBody>
      </p:sp>
      <p:sp>
        <p:nvSpPr>
          <p:cNvPr id="31" name="TextBox 30"/>
          <p:cNvSpPr txBox="1"/>
          <p:nvPr/>
        </p:nvSpPr>
        <p:spPr bwMode="gray">
          <a:xfrm>
            <a:off x="626782" y="1453723"/>
            <a:ext cx="2416273" cy="679673"/>
          </a:xfrm>
          <a:prstGeom prst="rect">
            <a:avLst/>
          </a:prstGeom>
          <a:noFill/>
        </p:spPr>
        <p:txBody>
          <a:bodyPr wrap="square" lIns="0" tIns="0" rIns="0" bIns="0" rtlCol="0">
            <a:spAutoFit/>
          </a:bodyPr>
          <a:lstStyle/>
          <a:p>
            <a:pPr>
              <a:spcBef>
                <a:spcPts val="500"/>
              </a:spcBef>
            </a:pPr>
            <a:r>
              <a:rPr lang="en-US" sz="1000" b="1" dirty="0" smtClean="0"/>
              <a:t>Total Cost per Capita: </a:t>
            </a:r>
            <a:br>
              <a:rPr lang="en-US" sz="1000" b="1" dirty="0" smtClean="0"/>
            </a:br>
            <a:r>
              <a:rPr lang="en-US" sz="1000" dirty="0" smtClean="0"/>
              <a:t>Specialty-adjusted measure; includes </a:t>
            </a:r>
            <a:r>
              <a:rPr lang="en-US" sz="1000" dirty="0"/>
              <a:t>all payments under Medicare Parts A and </a:t>
            </a:r>
            <a:r>
              <a:rPr lang="en-US" sz="1000" dirty="0" smtClean="0"/>
              <a:t>B</a:t>
            </a:r>
            <a:endParaRPr lang="en-US" sz="1000" dirty="0"/>
          </a:p>
          <a:p>
            <a:pPr>
              <a:spcBef>
                <a:spcPts val="500"/>
              </a:spcBef>
            </a:pPr>
            <a:endParaRPr lang="en-US" sz="1000" b="1" dirty="0" smtClean="0"/>
          </a:p>
        </p:txBody>
      </p:sp>
      <p:sp>
        <p:nvSpPr>
          <p:cNvPr id="32" name="TextBox 31"/>
          <p:cNvSpPr txBox="1"/>
          <p:nvPr/>
        </p:nvSpPr>
        <p:spPr bwMode="gray">
          <a:xfrm>
            <a:off x="644096" y="2118170"/>
            <a:ext cx="2187394" cy="615553"/>
          </a:xfrm>
          <a:prstGeom prst="rect">
            <a:avLst/>
          </a:prstGeom>
          <a:noFill/>
        </p:spPr>
        <p:txBody>
          <a:bodyPr wrap="square" lIns="0" tIns="0" rIns="0" bIns="0" rtlCol="0">
            <a:spAutoFit/>
          </a:bodyPr>
          <a:lstStyle/>
          <a:p>
            <a:pPr>
              <a:spcBef>
                <a:spcPts val="500"/>
              </a:spcBef>
            </a:pPr>
            <a:r>
              <a:rPr lang="en-US" sz="1000" b="1" dirty="0" smtClean="0"/>
              <a:t>Medicare Spending per Beneficiary:</a:t>
            </a:r>
            <a:r>
              <a:rPr lang="en-US" sz="1000" dirty="0"/>
              <a:t> Cost of Medicare Part A and B services </a:t>
            </a:r>
            <a:r>
              <a:rPr lang="en-US" sz="1000" dirty="0" smtClean="0"/>
              <a:t>3 days before and 30 days after inpatient admission</a:t>
            </a:r>
            <a:endParaRPr lang="en-US" sz="1000" dirty="0"/>
          </a:p>
        </p:txBody>
      </p:sp>
      <p:sp>
        <p:nvSpPr>
          <p:cNvPr id="34" name="TextBox 33"/>
          <p:cNvSpPr txBox="1"/>
          <p:nvPr/>
        </p:nvSpPr>
        <p:spPr bwMode="gray">
          <a:xfrm>
            <a:off x="315912" y="1123406"/>
            <a:ext cx="2930843" cy="169277"/>
          </a:xfrm>
          <a:prstGeom prst="rect">
            <a:avLst/>
          </a:prstGeom>
          <a:noFill/>
        </p:spPr>
        <p:txBody>
          <a:bodyPr wrap="square" lIns="0" tIns="0" rIns="0" bIns="0" rtlCol="0">
            <a:spAutoFit/>
          </a:bodyPr>
          <a:lstStyle/>
          <a:p>
            <a:pPr>
              <a:spcBef>
                <a:spcPts val="500"/>
              </a:spcBef>
            </a:pPr>
            <a:r>
              <a:rPr lang="en-US" sz="1100" b="1" dirty="0" smtClean="0"/>
              <a:t>Two Measures Contribute to Score in 2018</a:t>
            </a:r>
          </a:p>
        </p:txBody>
      </p:sp>
      <p:sp>
        <p:nvSpPr>
          <p:cNvPr id="36" name="TextBox 35"/>
          <p:cNvSpPr txBox="1"/>
          <p:nvPr/>
        </p:nvSpPr>
        <p:spPr bwMode="gray">
          <a:xfrm>
            <a:off x="3910149" y="3598187"/>
            <a:ext cx="1881741" cy="307777"/>
          </a:xfrm>
          <a:prstGeom prst="rect">
            <a:avLst/>
          </a:prstGeom>
          <a:noFill/>
        </p:spPr>
        <p:txBody>
          <a:bodyPr wrap="square" lIns="0" tIns="0" rIns="0" bIns="0" rtlCol="0">
            <a:spAutoFit/>
          </a:bodyPr>
          <a:lstStyle/>
          <a:p>
            <a:pPr>
              <a:spcBef>
                <a:spcPts val="500"/>
              </a:spcBef>
            </a:pPr>
            <a:r>
              <a:rPr lang="en-US" sz="1000" b="1" dirty="0" smtClean="0"/>
              <a:t>Develop a short-list of top cost-savings opportunities</a:t>
            </a:r>
          </a:p>
        </p:txBody>
      </p:sp>
      <p:sp>
        <p:nvSpPr>
          <p:cNvPr id="43" name="TextBox 42"/>
          <p:cNvSpPr txBox="1"/>
          <p:nvPr/>
        </p:nvSpPr>
        <p:spPr bwMode="gray">
          <a:xfrm>
            <a:off x="1023984" y="3598187"/>
            <a:ext cx="1663337" cy="153888"/>
          </a:xfrm>
          <a:prstGeom prst="rect">
            <a:avLst/>
          </a:prstGeom>
          <a:noFill/>
        </p:spPr>
        <p:txBody>
          <a:bodyPr wrap="square" lIns="0" tIns="0" rIns="0" bIns="0" rtlCol="0">
            <a:spAutoFit/>
          </a:bodyPr>
          <a:lstStyle/>
          <a:p>
            <a:pPr>
              <a:spcBef>
                <a:spcPts val="500"/>
              </a:spcBef>
            </a:pPr>
            <a:r>
              <a:rPr lang="en-US" sz="1000" b="1" dirty="0"/>
              <a:t>Prioritize risk </a:t>
            </a:r>
            <a:r>
              <a:rPr lang="en-US" sz="1000" b="1" dirty="0" smtClean="0"/>
              <a:t>adjustment</a:t>
            </a:r>
            <a:endParaRPr lang="en-US" sz="1000" b="1" dirty="0"/>
          </a:p>
        </p:txBody>
      </p:sp>
      <p:sp>
        <p:nvSpPr>
          <p:cNvPr id="44" name="TextBox 43"/>
          <p:cNvSpPr txBox="1"/>
          <p:nvPr/>
        </p:nvSpPr>
        <p:spPr bwMode="gray">
          <a:xfrm>
            <a:off x="3910149" y="3925974"/>
            <a:ext cx="1867759" cy="307777"/>
          </a:xfrm>
          <a:prstGeom prst="rect">
            <a:avLst/>
          </a:prstGeom>
          <a:noFill/>
        </p:spPr>
        <p:txBody>
          <a:bodyPr wrap="square" lIns="0" tIns="0" rIns="0" bIns="0" rtlCol="0">
            <a:spAutoFit/>
          </a:bodyPr>
          <a:lstStyle/>
          <a:p>
            <a:pPr>
              <a:spcBef>
                <a:spcPts val="500"/>
              </a:spcBef>
            </a:pPr>
            <a:r>
              <a:rPr lang="en-US" sz="1000" dirty="0" smtClean="0"/>
              <a:t>Evaluate cost performance in post-acute, drug spend, OP,</a:t>
            </a:r>
            <a:r>
              <a:rPr lang="en-US" sz="1000" baseline="30000" dirty="0" smtClean="0"/>
              <a:t>2</a:t>
            </a:r>
            <a:r>
              <a:rPr lang="en-US" sz="1000" dirty="0" smtClean="0"/>
              <a:t> IP</a:t>
            </a:r>
            <a:r>
              <a:rPr lang="en-US" sz="1000" baseline="30000" dirty="0"/>
              <a:t>3</a:t>
            </a:r>
            <a:endParaRPr lang="en-US" sz="1000" dirty="0" smtClean="0"/>
          </a:p>
        </p:txBody>
      </p:sp>
      <p:sp>
        <p:nvSpPr>
          <p:cNvPr id="45" name="TextBox 44"/>
          <p:cNvSpPr txBox="1"/>
          <p:nvPr/>
        </p:nvSpPr>
        <p:spPr bwMode="gray">
          <a:xfrm>
            <a:off x="1023984" y="3811618"/>
            <a:ext cx="2139430" cy="307777"/>
          </a:xfrm>
          <a:prstGeom prst="rect">
            <a:avLst/>
          </a:prstGeom>
          <a:noFill/>
        </p:spPr>
        <p:txBody>
          <a:bodyPr wrap="square" lIns="0" tIns="0" rIns="0" bIns="0" rtlCol="0">
            <a:spAutoFit/>
          </a:bodyPr>
          <a:lstStyle/>
          <a:p>
            <a:pPr>
              <a:spcBef>
                <a:spcPts val="500"/>
              </a:spcBef>
            </a:pPr>
            <a:r>
              <a:rPr lang="en-US" sz="1000" dirty="0" smtClean="0"/>
              <a:t>Improve HCC</a:t>
            </a:r>
            <a:r>
              <a:rPr lang="en-US" sz="1000" baseline="30000" dirty="0" smtClean="0"/>
              <a:t>1</a:t>
            </a:r>
            <a:r>
              <a:rPr lang="en-US" sz="1000" dirty="0" smtClean="0"/>
              <a:t> capture to reduce impact of complex patients on score</a:t>
            </a:r>
            <a:endParaRPr lang="en-US" sz="1000" dirty="0"/>
          </a:p>
        </p:txBody>
      </p:sp>
      <p:sp>
        <p:nvSpPr>
          <p:cNvPr id="47" name="Oval 46"/>
          <p:cNvSpPr/>
          <p:nvPr/>
        </p:nvSpPr>
        <p:spPr bwMode="gray">
          <a:xfrm>
            <a:off x="326344" y="1489009"/>
            <a:ext cx="216694" cy="216694"/>
          </a:xfrm>
          <a:prstGeom prst="ellipse">
            <a:avLst/>
          </a:prstGeom>
          <a:solidFill>
            <a:schemeClr val="accent3"/>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000" b="1" dirty="0" smtClean="0">
                <a:solidFill>
                  <a:schemeClr val="bg1"/>
                </a:solidFill>
                <a:latin typeface="+mj-lt"/>
              </a:rPr>
              <a:t>1</a:t>
            </a:r>
          </a:p>
        </p:txBody>
      </p:sp>
      <p:sp>
        <p:nvSpPr>
          <p:cNvPr id="48" name="Oval 47"/>
          <p:cNvSpPr/>
          <p:nvPr/>
        </p:nvSpPr>
        <p:spPr bwMode="gray">
          <a:xfrm>
            <a:off x="326344" y="2142732"/>
            <a:ext cx="216694" cy="216694"/>
          </a:xfrm>
          <a:prstGeom prst="ellipse">
            <a:avLst/>
          </a:prstGeom>
          <a:solidFill>
            <a:schemeClr val="accent3"/>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000" b="1" dirty="0" smtClean="0">
                <a:solidFill>
                  <a:schemeClr val="bg1"/>
                </a:solidFill>
                <a:latin typeface="+mj-lt"/>
              </a:rPr>
              <a:t>2</a:t>
            </a:r>
          </a:p>
        </p:txBody>
      </p:sp>
      <p:sp>
        <p:nvSpPr>
          <p:cNvPr id="49" name="TextBox 48"/>
          <p:cNvSpPr txBox="1"/>
          <p:nvPr/>
        </p:nvSpPr>
        <p:spPr bwMode="gray">
          <a:xfrm>
            <a:off x="3960040" y="933800"/>
            <a:ext cx="2123260" cy="153888"/>
          </a:xfrm>
          <a:prstGeom prst="rect">
            <a:avLst/>
          </a:prstGeom>
          <a:noFill/>
        </p:spPr>
        <p:txBody>
          <a:bodyPr wrap="square" lIns="0" tIns="0" rIns="0" bIns="0" rtlCol="0">
            <a:spAutoFit/>
          </a:bodyPr>
          <a:lstStyle/>
          <a:p>
            <a:pPr>
              <a:spcBef>
                <a:spcPts val="500"/>
              </a:spcBef>
            </a:pPr>
            <a:endParaRPr lang="en-US" sz="1000" dirty="0" smtClean="0"/>
          </a:p>
        </p:txBody>
      </p:sp>
      <p:pic>
        <p:nvPicPr>
          <p:cNvPr id="50" name="Picture 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8296" y="3578302"/>
            <a:ext cx="365760" cy="365760"/>
          </a:xfrm>
          <a:prstGeom prst="rect">
            <a:avLst/>
          </a:prstGeom>
        </p:spPr>
      </p:pic>
      <p:pic>
        <p:nvPicPr>
          <p:cNvPr id="51" name="Picture 5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108" y="3578302"/>
            <a:ext cx="315774" cy="365760"/>
          </a:xfrm>
          <a:prstGeom prst="rect">
            <a:avLst/>
          </a:prstGeom>
        </p:spPr>
      </p:pic>
      <p:sp>
        <p:nvSpPr>
          <p:cNvPr id="52" name="TextBox 51"/>
          <p:cNvSpPr txBox="1"/>
          <p:nvPr/>
        </p:nvSpPr>
        <p:spPr bwMode="gray">
          <a:xfrm>
            <a:off x="1244955" y="3185137"/>
            <a:ext cx="3910889" cy="169277"/>
          </a:xfrm>
          <a:prstGeom prst="rect">
            <a:avLst/>
          </a:prstGeom>
          <a:noFill/>
        </p:spPr>
        <p:txBody>
          <a:bodyPr wrap="square" lIns="0" tIns="0" rIns="0" bIns="0" rtlCol="0">
            <a:spAutoFit/>
          </a:bodyPr>
          <a:lstStyle/>
          <a:p>
            <a:pPr algn="ctr">
              <a:spcBef>
                <a:spcPts val="500"/>
              </a:spcBef>
            </a:pPr>
            <a:r>
              <a:rPr lang="en-US" sz="1100" b="1" dirty="0" smtClean="0"/>
              <a:t>Our Best Tips for Managing Total Cost</a:t>
            </a:r>
          </a:p>
        </p:txBody>
      </p:sp>
      <p:sp>
        <p:nvSpPr>
          <p:cNvPr id="55" name="TextBox 54"/>
          <p:cNvSpPr txBox="1"/>
          <p:nvPr/>
        </p:nvSpPr>
        <p:spPr bwMode="gray">
          <a:xfrm>
            <a:off x="3642384" y="1453723"/>
            <a:ext cx="2279445" cy="1209692"/>
          </a:xfrm>
          <a:prstGeom prst="rect">
            <a:avLst/>
          </a:prstGeom>
          <a:solidFill>
            <a:schemeClr val="accent1"/>
          </a:solidFill>
          <a:ln w="6350">
            <a:solidFill>
              <a:schemeClr val="bg1"/>
            </a:solidFill>
          </a:ln>
        </p:spPr>
        <p:txBody>
          <a:bodyPr wrap="square" lIns="182880" tIns="274320" rIns="182880" bIns="0" rtlCol="0">
            <a:noAutofit/>
          </a:bodyPr>
          <a:lstStyle/>
          <a:p>
            <a:pPr>
              <a:spcBef>
                <a:spcPts val="500"/>
              </a:spcBef>
            </a:pPr>
            <a:endParaRPr lang="en-US" sz="1000" dirty="0"/>
          </a:p>
        </p:txBody>
      </p:sp>
      <p:sp>
        <p:nvSpPr>
          <p:cNvPr id="35" name="TextBox 34"/>
          <p:cNvSpPr txBox="1"/>
          <p:nvPr/>
        </p:nvSpPr>
        <p:spPr bwMode="gray">
          <a:xfrm>
            <a:off x="3937077" y="2050884"/>
            <a:ext cx="1854813" cy="461665"/>
          </a:xfrm>
          <a:prstGeom prst="rect">
            <a:avLst/>
          </a:prstGeom>
          <a:noFill/>
        </p:spPr>
        <p:txBody>
          <a:bodyPr wrap="square" lIns="0" tIns="0" rIns="0" bIns="0" rtlCol="0">
            <a:spAutoFit/>
          </a:bodyPr>
          <a:lstStyle/>
          <a:p>
            <a:pPr>
              <a:spcBef>
                <a:spcPts val="500"/>
              </a:spcBef>
            </a:pPr>
            <a:r>
              <a:rPr lang="en-US" sz="1000" dirty="0" smtClean="0"/>
              <a:t>CMS in process of field-testing eight episode-based measures for future program years</a:t>
            </a:r>
          </a:p>
        </p:txBody>
      </p:sp>
      <p:grpSp>
        <p:nvGrpSpPr>
          <p:cNvPr id="56" name="Group 55"/>
          <p:cNvGrpSpPr/>
          <p:nvPr/>
        </p:nvGrpSpPr>
        <p:grpSpPr>
          <a:xfrm>
            <a:off x="3647600" y="1452191"/>
            <a:ext cx="319390" cy="224006"/>
            <a:chOff x="3584347" y="1376635"/>
            <a:chExt cx="319390" cy="224006"/>
          </a:xfrm>
        </p:grpSpPr>
        <p:sp>
          <p:nvSpPr>
            <p:cNvPr id="57" name="Freeform 56"/>
            <p:cNvSpPr/>
            <p:nvPr/>
          </p:nvSpPr>
          <p:spPr bwMode="gray">
            <a:xfrm flipH="1">
              <a:off x="3584347" y="1381968"/>
              <a:ext cx="319390" cy="218673"/>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679743 w 682433"/>
                <a:gd name="connsiteY3" fmla="*/ 248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cubicBezTo>
                    <a:pt x="681536" y="335798"/>
                    <a:pt x="680640" y="168023"/>
                    <a:pt x="679743" y="248"/>
                  </a:cubicBezTo>
                  <a:lnTo>
                    <a:pt x="0" y="0"/>
                  </a:lnTo>
                  <a:close/>
                </a:path>
              </a:pathLst>
            </a:custGeom>
            <a:solidFill>
              <a:schemeClr val="accent6"/>
            </a:solidFill>
            <a:ln w="63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8" name="TextBox 57"/>
            <p:cNvSpPr txBox="1"/>
            <p:nvPr/>
          </p:nvSpPr>
          <p:spPr bwMode="gray">
            <a:xfrm flipH="1">
              <a:off x="3634749" y="1376635"/>
              <a:ext cx="85906" cy="164633"/>
            </a:xfrm>
            <a:prstGeom prst="rect">
              <a:avLst/>
            </a:prstGeom>
            <a:noFill/>
          </p:spPr>
          <p:txBody>
            <a:bodyPr wrap="square" lIns="0" tIns="0" rIns="0" bIns="0" rtlCol="0">
              <a:noAutofit/>
            </a:bodyPr>
            <a:lstStyle/>
            <a:p>
              <a:pPr algn="ctr"/>
              <a:r>
                <a:rPr lang="en-US" sz="2200" b="1" baseline="-1000" dirty="0" smtClean="0">
                  <a:solidFill>
                    <a:schemeClr val="bg1"/>
                  </a:solidFill>
                  <a:latin typeface="+mj-lt"/>
                </a:rPr>
                <a:t>!</a:t>
              </a:r>
            </a:p>
          </p:txBody>
        </p:sp>
      </p:grpSp>
      <p:sp>
        <p:nvSpPr>
          <p:cNvPr id="59" name="TextBox 58"/>
          <p:cNvSpPr txBox="1"/>
          <p:nvPr/>
        </p:nvSpPr>
        <p:spPr bwMode="gray">
          <a:xfrm>
            <a:off x="3933557" y="1692386"/>
            <a:ext cx="1729439" cy="307777"/>
          </a:xfrm>
          <a:prstGeom prst="rect">
            <a:avLst/>
          </a:prstGeom>
          <a:noFill/>
        </p:spPr>
        <p:txBody>
          <a:bodyPr wrap="square" lIns="0" tIns="0" rIns="0" bIns="0" rtlCol="0">
            <a:spAutoFit/>
          </a:bodyPr>
          <a:lstStyle/>
          <a:p>
            <a:pPr>
              <a:spcBef>
                <a:spcPts val="500"/>
              </a:spcBef>
            </a:pPr>
            <a:r>
              <a:rPr lang="en-US" sz="1000" b="1" dirty="0" smtClean="0"/>
              <a:t>Episode-Based Measures Gone, But Not Forgotten</a:t>
            </a:r>
          </a:p>
        </p:txBody>
      </p:sp>
      <p:grpSp>
        <p:nvGrpSpPr>
          <p:cNvPr id="37" name="Group 36"/>
          <p:cNvGrpSpPr/>
          <p:nvPr/>
        </p:nvGrpSpPr>
        <p:grpSpPr bwMode="gray">
          <a:xfrm>
            <a:off x="635" y="2868605"/>
            <a:ext cx="6400800" cy="112582"/>
            <a:chOff x="-94616" y="2223049"/>
            <a:chExt cx="6660508" cy="112582"/>
          </a:xfrm>
        </p:grpSpPr>
        <p:sp>
          <p:nvSpPr>
            <p:cNvPr id="60" name="Isosceles Triangle 19"/>
            <p:cNvSpPr/>
            <p:nvPr/>
          </p:nvSpPr>
          <p:spPr bwMode="gray">
            <a:xfrm rot="10800000" flipH="1">
              <a:off x="3123423" y="2248214"/>
              <a:ext cx="227607" cy="87417"/>
            </a:xfrm>
            <a:custGeom>
              <a:avLst/>
              <a:gdLst>
                <a:gd name="connsiteX0" fmla="*/ 0 w 806132"/>
                <a:gd name="connsiteY0" fmla="*/ 288652 h 288652"/>
                <a:gd name="connsiteX1" fmla="*/ 403066 w 806132"/>
                <a:gd name="connsiteY1" fmla="*/ 0 h 288652"/>
                <a:gd name="connsiteX2" fmla="*/ 806132 w 806132"/>
                <a:gd name="connsiteY2" fmla="*/ 288652 h 288652"/>
                <a:gd name="connsiteX3" fmla="*/ 0 w 806132"/>
                <a:gd name="connsiteY3" fmla="*/ 288652 h 288652"/>
                <a:gd name="connsiteX0" fmla="*/ 0 w 897572"/>
                <a:gd name="connsiteY0" fmla="*/ 288652 h 380092"/>
                <a:gd name="connsiteX1" fmla="*/ 403066 w 897572"/>
                <a:gd name="connsiteY1" fmla="*/ 0 h 380092"/>
                <a:gd name="connsiteX2" fmla="*/ 897572 w 897572"/>
                <a:gd name="connsiteY2" fmla="*/ 380092 h 380092"/>
                <a:gd name="connsiteX0" fmla="*/ 0 w 785648"/>
                <a:gd name="connsiteY0" fmla="*/ 288652 h 301744"/>
                <a:gd name="connsiteX1" fmla="*/ 403066 w 785648"/>
                <a:gd name="connsiteY1" fmla="*/ 0 h 301744"/>
                <a:gd name="connsiteX2" fmla="*/ 785648 w 785648"/>
                <a:gd name="connsiteY2" fmla="*/ 301744 h 301744"/>
              </a:gdLst>
              <a:ahLst/>
              <a:cxnLst>
                <a:cxn ang="0">
                  <a:pos x="connsiteX0" y="connsiteY0"/>
                </a:cxn>
                <a:cxn ang="0">
                  <a:pos x="connsiteX1" y="connsiteY1"/>
                </a:cxn>
                <a:cxn ang="0">
                  <a:pos x="connsiteX2" y="connsiteY2"/>
                </a:cxn>
              </a:cxnLst>
              <a:rect l="l" t="t" r="r" b="b"/>
              <a:pathLst>
                <a:path w="785648" h="301744">
                  <a:moveTo>
                    <a:pt x="0" y="288652"/>
                  </a:moveTo>
                  <a:lnTo>
                    <a:pt x="403066" y="0"/>
                  </a:lnTo>
                  <a:cubicBezTo>
                    <a:pt x="537421" y="96217"/>
                    <a:pt x="785648" y="301744"/>
                    <a:pt x="785648" y="301744"/>
                  </a:cubicBezTo>
                </a:path>
              </a:pathLst>
            </a:cu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61" name="Straight Connector 60"/>
            <p:cNvCxnSpPr/>
            <p:nvPr/>
          </p:nvCxnSpPr>
          <p:spPr bwMode="gray">
            <a:xfrm>
              <a:off x="-94616" y="2248894"/>
              <a:ext cx="3224391" cy="3544"/>
            </a:xfrm>
            <a:prstGeom prst="line">
              <a:avLst/>
            </a:prstGeom>
            <a:ln w="19050">
              <a:solidFill>
                <a:schemeClr val="tx1"/>
              </a:solidFill>
              <a:prstDash val="solid"/>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bwMode="gray">
            <a:xfrm>
              <a:off x="3341501" y="2250482"/>
              <a:ext cx="3224391" cy="3544"/>
            </a:xfrm>
            <a:prstGeom prst="line">
              <a:avLst/>
            </a:prstGeom>
            <a:ln w="19050">
              <a:solidFill>
                <a:schemeClr val="tx1"/>
              </a:solidFill>
              <a:prstDash val="solid"/>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63" name="Isosceles Triangle 19"/>
            <p:cNvSpPr/>
            <p:nvPr/>
          </p:nvSpPr>
          <p:spPr bwMode="gray">
            <a:xfrm rot="10800000" flipH="1">
              <a:off x="3123423" y="2223049"/>
              <a:ext cx="227607" cy="87417"/>
            </a:xfrm>
            <a:custGeom>
              <a:avLst/>
              <a:gdLst>
                <a:gd name="connsiteX0" fmla="*/ 0 w 806132"/>
                <a:gd name="connsiteY0" fmla="*/ 288652 h 288652"/>
                <a:gd name="connsiteX1" fmla="*/ 403066 w 806132"/>
                <a:gd name="connsiteY1" fmla="*/ 0 h 288652"/>
                <a:gd name="connsiteX2" fmla="*/ 806132 w 806132"/>
                <a:gd name="connsiteY2" fmla="*/ 288652 h 288652"/>
                <a:gd name="connsiteX3" fmla="*/ 0 w 806132"/>
                <a:gd name="connsiteY3" fmla="*/ 288652 h 288652"/>
                <a:gd name="connsiteX0" fmla="*/ 0 w 897572"/>
                <a:gd name="connsiteY0" fmla="*/ 288652 h 380092"/>
                <a:gd name="connsiteX1" fmla="*/ 403066 w 897572"/>
                <a:gd name="connsiteY1" fmla="*/ 0 h 380092"/>
                <a:gd name="connsiteX2" fmla="*/ 897572 w 897572"/>
                <a:gd name="connsiteY2" fmla="*/ 380092 h 380092"/>
                <a:gd name="connsiteX0" fmla="*/ 0 w 785648"/>
                <a:gd name="connsiteY0" fmla="*/ 288652 h 301744"/>
                <a:gd name="connsiteX1" fmla="*/ 403066 w 785648"/>
                <a:gd name="connsiteY1" fmla="*/ 0 h 301744"/>
                <a:gd name="connsiteX2" fmla="*/ 785648 w 785648"/>
                <a:gd name="connsiteY2" fmla="*/ 301744 h 301744"/>
              </a:gdLst>
              <a:ahLst/>
              <a:cxnLst>
                <a:cxn ang="0">
                  <a:pos x="connsiteX0" y="connsiteY0"/>
                </a:cxn>
                <a:cxn ang="0">
                  <a:pos x="connsiteX1" y="connsiteY1"/>
                </a:cxn>
                <a:cxn ang="0">
                  <a:pos x="connsiteX2" y="connsiteY2"/>
                </a:cxn>
              </a:cxnLst>
              <a:rect l="l" t="t" r="r" b="b"/>
              <a:pathLst>
                <a:path w="785648" h="301744">
                  <a:moveTo>
                    <a:pt x="0" y="288652"/>
                  </a:moveTo>
                  <a:lnTo>
                    <a:pt x="403066" y="0"/>
                  </a:lnTo>
                  <a:cubicBezTo>
                    <a:pt x="537421" y="96217"/>
                    <a:pt x="785648" y="301744"/>
                    <a:pt x="785648" y="301744"/>
                  </a:cubicBezTo>
                </a:path>
              </a:pathLst>
            </a:custGeom>
            <a:solidFill>
              <a:schemeClr val="bg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46" name="Text Placeholder 5"/>
          <p:cNvSpPr>
            <a:spLocks noGrp="1"/>
          </p:cNvSpPr>
          <p:nvPr>
            <p:ph type="body" sz="quarter" idx="28"/>
          </p:nvPr>
        </p:nvSpPr>
        <p:spPr>
          <a:xfrm>
            <a:off x="0" y="4364475"/>
            <a:ext cx="1746504" cy="256480"/>
          </a:xfrm>
        </p:spPr>
        <p:txBody>
          <a:bodyPr/>
          <a:lstStyle/>
          <a:p>
            <a:r>
              <a:rPr lang="en-US" dirty="0" smtClean="0"/>
              <a:t>HCC = </a:t>
            </a:r>
            <a:r>
              <a:rPr lang="en-US" dirty="0"/>
              <a:t>Hierarchical </a:t>
            </a:r>
            <a:r>
              <a:rPr lang="en-US" dirty="0" smtClean="0"/>
              <a:t>Conditions </a:t>
            </a:r>
            <a:r>
              <a:rPr lang="en-US" dirty="0"/>
              <a:t>Category </a:t>
            </a:r>
            <a:endParaRPr lang="en-US" dirty="0" smtClean="0"/>
          </a:p>
          <a:p>
            <a:r>
              <a:rPr lang="en-US" dirty="0" smtClean="0"/>
              <a:t>OP = Outpatient.</a:t>
            </a:r>
          </a:p>
          <a:p>
            <a:r>
              <a:rPr lang="en-US" dirty="0" smtClean="0"/>
              <a:t>IP = Inpatient. </a:t>
            </a:r>
            <a:endParaRPr lang="en-US" dirty="0"/>
          </a:p>
        </p:txBody>
      </p:sp>
    </p:spTree>
    <p:extLst>
      <p:ext uri="{BB962C8B-B14F-4D97-AF65-F5344CB8AC3E}">
        <p14:creationId xmlns:p14="http://schemas.microsoft.com/office/powerpoint/2010/main" val="9441206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5" name="Straight Connector 74"/>
          <p:cNvCxnSpPr/>
          <p:nvPr/>
        </p:nvCxnSpPr>
        <p:spPr bwMode="gray">
          <a:xfrm>
            <a:off x="4769730" y="2268470"/>
            <a:ext cx="0" cy="640080"/>
          </a:xfrm>
          <a:prstGeom prst="line">
            <a:avLst/>
          </a:prstGeom>
          <a:ln w="12700">
            <a:solidFill>
              <a:schemeClr val="tx2"/>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bwMode="gray">
          <a:xfrm flipV="1">
            <a:off x="1499768" y="3438125"/>
            <a:ext cx="0" cy="548640"/>
          </a:xfrm>
          <a:prstGeom prst="line">
            <a:avLst/>
          </a:prstGeom>
          <a:ln w="12700">
            <a:solidFill>
              <a:schemeClr val="tx2"/>
            </a:solidFill>
            <a:prstDash val="sysDot"/>
            <a:miter lim="800000"/>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7" name="Elbow Connector 56"/>
          <p:cNvCxnSpPr/>
          <p:nvPr/>
        </p:nvCxnSpPr>
        <p:spPr bwMode="gray">
          <a:xfrm flipV="1">
            <a:off x="1116454" y="1395866"/>
            <a:ext cx="1463040" cy="411480"/>
          </a:xfrm>
          <a:prstGeom prst="bentConnector3">
            <a:avLst>
              <a:gd name="adj1" fmla="val -87"/>
            </a:avLst>
          </a:prstGeom>
          <a:ln w="12700">
            <a:solidFill>
              <a:schemeClr val="tx2"/>
            </a:solidFill>
            <a:miter lim="80000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bwMode="gray">
          <a:xfrm flipV="1">
            <a:off x="1499768" y="2400062"/>
            <a:ext cx="0" cy="640080"/>
          </a:xfrm>
          <a:prstGeom prst="line">
            <a:avLst/>
          </a:prstGeom>
          <a:ln w="12700">
            <a:solidFill>
              <a:schemeClr val="tx2"/>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gray">
          <a:xfrm rot="16200000" flipH="1">
            <a:off x="3534458" y="2402224"/>
            <a:ext cx="0" cy="1371600"/>
          </a:xfrm>
          <a:prstGeom prst="line">
            <a:avLst/>
          </a:prstGeom>
          <a:ln w="12700">
            <a:solidFill>
              <a:schemeClr val="tx2"/>
            </a:solidFill>
            <a:miter lim="80000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bwMode="gray">
          <a:xfrm>
            <a:off x="4769730" y="3391125"/>
            <a:ext cx="0" cy="548640"/>
          </a:xfrm>
          <a:prstGeom prst="line">
            <a:avLst/>
          </a:prstGeom>
          <a:ln w="12700">
            <a:solidFill>
              <a:schemeClr val="tx2"/>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9" name="Elbow Connector 58"/>
          <p:cNvCxnSpPr/>
          <p:nvPr/>
        </p:nvCxnSpPr>
        <p:spPr bwMode="gray">
          <a:xfrm flipH="1" flipV="1">
            <a:off x="3938318" y="1395866"/>
            <a:ext cx="1280160" cy="411480"/>
          </a:xfrm>
          <a:prstGeom prst="bentConnector3">
            <a:avLst>
              <a:gd name="adj1" fmla="val -87"/>
            </a:avLst>
          </a:prstGeom>
          <a:ln w="12700">
            <a:solidFill>
              <a:schemeClr val="tx2"/>
            </a:solidFill>
            <a:miter lim="80000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gray">
          <a:xfrm rot="16200000" flipH="1">
            <a:off x="3433612" y="1489214"/>
            <a:ext cx="0" cy="1188720"/>
          </a:xfrm>
          <a:prstGeom prst="line">
            <a:avLst/>
          </a:prstGeom>
          <a:ln w="12700">
            <a:solidFill>
              <a:schemeClr val="tx2"/>
            </a:solidFill>
            <a:miter lim="800000"/>
            <a:headEnd type="triangle"/>
            <a:tail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Which ACI Measure Set Should I Report?</a:t>
            </a:r>
            <a:endParaRPr lang="en-US" dirty="0"/>
          </a:p>
        </p:txBody>
      </p:sp>
      <p:sp>
        <p:nvSpPr>
          <p:cNvPr id="50" name="Text Placeholder 7"/>
          <p:cNvSpPr>
            <a:spLocks noGrp="1"/>
          </p:cNvSpPr>
          <p:nvPr>
            <p:ph type="body" sz="quarter" idx="25"/>
          </p:nvPr>
        </p:nvSpPr>
        <p:spPr/>
        <p:txBody>
          <a:bodyPr/>
          <a:lstStyle/>
          <a:p>
            <a:r>
              <a:rPr lang="en-US" smtClean="0"/>
              <a:t>Consider Performance and Technology in Your Decision</a:t>
            </a:r>
            <a:endParaRPr lang="en-US" dirty="0"/>
          </a:p>
        </p:txBody>
      </p:sp>
      <p:sp>
        <p:nvSpPr>
          <p:cNvPr id="9" name="Text Placeholder 8"/>
          <p:cNvSpPr>
            <a:spLocks noGrp="1"/>
          </p:cNvSpPr>
          <p:nvPr>
            <p:ph type="body" sz="quarter" idx="26"/>
          </p:nvPr>
        </p:nvSpPr>
        <p:spPr/>
        <p:txBody>
          <a:bodyPr/>
          <a:lstStyle/>
          <a:p>
            <a:endParaRPr lang="en-US"/>
          </a:p>
        </p:txBody>
      </p:sp>
      <p:sp>
        <p:nvSpPr>
          <p:cNvPr id="77" name="Text Placeholder 9"/>
          <p:cNvSpPr>
            <a:spLocks noGrp="1"/>
          </p:cNvSpPr>
          <p:nvPr>
            <p:ph type="body" sz="quarter" idx="27"/>
          </p:nvPr>
        </p:nvSpPr>
        <p:spPr>
          <a:xfrm>
            <a:off x="4866142" y="4695956"/>
            <a:ext cx="1534657" cy="104644"/>
          </a:xfrm>
        </p:spPr>
        <p:txBody>
          <a:bodyPr/>
          <a:lstStyle/>
          <a:p>
            <a:r>
              <a:rPr lang="en-US" dirty="0" smtClean="0"/>
              <a:t>Source: CMS; Advisory Board research and analysis.  </a:t>
            </a:r>
            <a:endParaRPr lang="en-US" dirty="0"/>
          </a:p>
        </p:txBody>
      </p:sp>
      <p:sp>
        <p:nvSpPr>
          <p:cNvPr id="67" name="Text Placeholder 5"/>
          <p:cNvSpPr>
            <a:spLocks noGrp="1"/>
          </p:cNvSpPr>
          <p:nvPr>
            <p:ph type="body" sz="quarter" idx="28"/>
          </p:nvPr>
        </p:nvSpPr>
        <p:spPr>
          <a:xfrm>
            <a:off x="0" y="4390123"/>
            <a:ext cx="1984310" cy="230832"/>
          </a:xfrm>
        </p:spPr>
        <p:txBody>
          <a:bodyPr/>
          <a:lstStyle/>
          <a:p>
            <a:r>
              <a:rPr lang="en-US" dirty="0" smtClean="0"/>
              <a:t>One-time bonus available if ECs exclusively use 2015 Edition CEHRT to report Stage 3- aligned ACI measures in 2018.</a:t>
            </a:r>
            <a:endParaRPr lang="en-US" dirty="0"/>
          </a:p>
        </p:txBody>
      </p:sp>
      <p:sp>
        <p:nvSpPr>
          <p:cNvPr id="13" name="TextBox 12"/>
          <p:cNvSpPr txBox="1"/>
          <p:nvPr/>
        </p:nvSpPr>
        <p:spPr bwMode="gray">
          <a:xfrm>
            <a:off x="2332104" y="1016076"/>
            <a:ext cx="1828800" cy="646331"/>
          </a:xfrm>
          <a:prstGeom prst="rect">
            <a:avLst/>
          </a:prstGeom>
          <a:solidFill>
            <a:schemeClr val="bg2"/>
          </a:solidFill>
        </p:spPr>
        <p:txBody>
          <a:bodyPr wrap="square" lIns="45720" tIns="45720" rIns="45720" bIns="45720" rtlCol="0" anchor="ctr" anchorCtr="0">
            <a:spAutoFit/>
          </a:bodyPr>
          <a:lstStyle/>
          <a:p>
            <a:pPr algn="ctr"/>
            <a:r>
              <a:rPr lang="en-US" sz="900" b="1" dirty="0" smtClean="0"/>
              <a:t>Performance:</a:t>
            </a:r>
          </a:p>
          <a:p>
            <a:pPr algn="ctr"/>
            <a:r>
              <a:rPr lang="en-US" sz="900" dirty="0" smtClean="0"/>
              <a:t>Can you earn </a:t>
            </a:r>
            <a:r>
              <a:rPr lang="en-US" sz="900" dirty="0" smtClean="0">
                <a:solidFill>
                  <a:schemeClr val="accent6"/>
                </a:solidFill>
              </a:rPr>
              <a:t>full ACI credit </a:t>
            </a:r>
            <a:r>
              <a:rPr lang="en-US" sz="900" dirty="0" smtClean="0"/>
              <a:t>using the Modified Stage 2-aligned </a:t>
            </a:r>
            <a:r>
              <a:rPr lang="en-US" sz="900" i="1" dirty="0" smtClean="0"/>
              <a:t>ACI Transition Measures</a:t>
            </a:r>
            <a:r>
              <a:rPr lang="en-US" sz="900" dirty="0" smtClean="0"/>
              <a:t>?</a:t>
            </a:r>
            <a:endParaRPr lang="en-US" sz="900" dirty="0"/>
          </a:p>
        </p:txBody>
      </p:sp>
      <p:sp>
        <p:nvSpPr>
          <p:cNvPr id="14" name="TextBox 13"/>
          <p:cNvSpPr txBox="1"/>
          <p:nvPr/>
        </p:nvSpPr>
        <p:spPr bwMode="gray">
          <a:xfrm>
            <a:off x="366779" y="1812791"/>
            <a:ext cx="2479063" cy="553998"/>
          </a:xfrm>
          <a:prstGeom prst="rect">
            <a:avLst/>
          </a:prstGeom>
          <a:solidFill>
            <a:schemeClr val="accent3">
              <a:lumMod val="75000"/>
            </a:schemeClr>
          </a:solidFill>
        </p:spPr>
        <p:txBody>
          <a:bodyPr wrap="square" lIns="45720" tIns="45720" rIns="45720" bIns="45720" rtlCol="0" anchor="ctr" anchorCtr="0">
            <a:spAutoFit/>
          </a:bodyPr>
          <a:lstStyle>
            <a:defPPr>
              <a:defRPr lang="en-US"/>
            </a:defPPr>
            <a:lvl1pPr algn="ctr">
              <a:defRPr sz="900">
                <a:solidFill>
                  <a:schemeClr val="bg1"/>
                </a:solidFill>
              </a:defRPr>
            </a:lvl1pPr>
          </a:lstStyle>
          <a:p>
            <a:r>
              <a:rPr lang="en-US" dirty="0"/>
              <a:t>Report Modified Stage </a:t>
            </a:r>
            <a:r>
              <a:rPr lang="en-US" dirty="0" smtClean="0"/>
              <a:t>2-aligned </a:t>
            </a:r>
            <a:br>
              <a:rPr lang="en-US" dirty="0" smtClean="0"/>
            </a:br>
            <a:r>
              <a:rPr lang="en-US" sz="1200" b="1" i="1" dirty="0" smtClean="0"/>
              <a:t>ACI Transition Measures</a:t>
            </a:r>
          </a:p>
          <a:p>
            <a:r>
              <a:rPr lang="en-US" i="1" dirty="0" smtClean="0"/>
              <a:t>(Also Monitor Stage 3-aligned ACI Measures)</a:t>
            </a:r>
            <a:endParaRPr lang="en-US" sz="500" i="1" dirty="0"/>
          </a:p>
        </p:txBody>
      </p:sp>
      <p:sp>
        <p:nvSpPr>
          <p:cNvPr id="15" name="TextBox 14"/>
          <p:cNvSpPr txBox="1"/>
          <p:nvPr/>
        </p:nvSpPr>
        <p:spPr bwMode="gray">
          <a:xfrm>
            <a:off x="3530576" y="1812791"/>
            <a:ext cx="2439918" cy="507831"/>
          </a:xfrm>
          <a:prstGeom prst="rect">
            <a:avLst/>
          </a:prstGeom>
          <a:solidFill>
            <a:schemeClr val="bg2"/>
          </a:solidFill>
        </p:spPr>
        <p:txBody>
          <a:bodyPr wrap="square" lIns="45720" tIns="45720" rIns="45720" bIns="45720" rtlCol="0" anchor="ctr" anchorCtr="0">
            <a:spAutoFit/>
          </a:bodyPr>
          <a:lstStyle/>
          <a:p>
            <a:pPr algn="ctr"/>
            <a:r>
              <a:rPr lang="en-US" sz="900" b="1" dirty="0" smtClean="0"/>
              <a:t>Technology:</a:t>
            </a:r>
          </a:p>
          <a:p>
            <a:pPr algn="ctr"/>
            <a:r>
              <a:rPr lang="en-US" sz="900" dirty="0" smtClean="0"/>
              <a:t>Is </a:t>
            </a:r>
            <a:r>
              <a:rPr lang="en-US" sz="900" dirty="0" smtClean="0">
                <a:solidFill>
                  <a:schemeClr val="accent6"/>
                </a:solidFill>
              </a:rPr>
              <a:t>2015 Edition CEHRT </a:t>
            </a:r>
            <a:r>
              <a:rPr lang="en-US" sz="900" dirty="0" smtClean="0"/>
              <a:t>fully</a:t>
            </a:r>
            <a:r>
              <a:rPr lang="en-US" sz="900" dirty="0" smtClean="0">
                <a:solidFill>
                  <a:schemeClr val="accent6"/>
                </a:solidFill>
              </a:rPr>
              <a:t> </a:t>
            </a:r>
            <a:r>
              <a:rPr lang="en-US" sz="900" dirty="0" smtClean="0"/>
              <a:t>implemented to report Stage 3- aligned </a:t>
            </a:r>
            <a:r>
              <a:rPr lang="en-US" sz="900" i="1" dirty="0" smtClean="0"/>
              <a:t>ACI measures</a:t>
            </a:r>
            <a:r>
              <a:rPr lang="en-US" sz="900" dirty="0" smtClean="0"/>
              <a:t>?</a:t>
            </a:r>
            <a:endParaRPr lang="en-US" sz="900" dirty="0"/>
          </a:p>
        </p:txBody>
      </p:sp>
      <p:sp>
        <p:nvSpPr>
          <p:cNvPr id="20" name="TextBox 19"/>
          <p:cNvSpPr txBox="1"/>
          <p:nvPr/>
        </p:nvSpPr>
        <p:spPr bwMode="gray">
          <a:xfrm>
            <a:off x="3530577" y="3940432"/>
            <a:ext cx="2439917" cy="415498"/>
          </a:xfrm>
          <a:prstGeom prst="rect">
            <a:avLst/>
          </a:prstGeom>
          <a:solidFill>
            <a:schemeClr val="accent3">
              <a:lumMod val="75000"/>
            </a:schemeClr>
          </a:solidFill>
        </p:spPr>
        <p:txBody>
          <a:bodyPr wrap="square" lIns="45720" tIns="45720" rIns="45720" bIns="45720" rtlCol="0" anchor="ctr" anchorCtr="0">
            <a:spAutoFit/>
          </a:bodyPr>
          <a:lstStyle>
            <a:defPPr>
              <a:defRPr lang="en-US"/>
            </a:defPPr>
            <a:lvl1pPr algn="ctr">
              <a:defRPr sz="900">
                <a:solidFill>
                  <a:schemeClr val="bg1"/>
                </a:solidFill>
              </a:defRPr>
            </a:lvl1pPr>
          </a:lstStyle>
          <a:p>
            <a:r>
              <a:rPr lang="en-US" dirty="0"/>
              <a:t>Report </a:t>
            </a:r>
            <a:r>
              <a:rPr lang="en-US" dirty="0" smtClean="0"/>
              <a:t>Stage 3-aligned </a:t>
            </a:r>
          </a:p>
          <a:p>
            <a:r>
              <a:rPr lang="en-US" sz="1200" b="1" i="1" dirty="0" smtClean="0"/>
              <a:t>ACI Measures</a:t>
            </a:r>
            <a:endParaRPr lang="en-US" sz="1200" b="1" i="1" dirty="0"/>
          </a:p>
        </p:txBody>
      </p:sp>
      <p:sp>
        <p:nvSpPr>
          <p:cNvPr id="27" name="TextBox 26"/>
          <p:cNvSpPr txBox="1"/>
          <p:nvPr/>
        </p:nvSpPr>
        <p:spPr bwMode="gray">
          <a:xfrm>
            <a:off x="3525538" y="2917709"/>
            <a:ext cx="2444956" cy="507831"/>
          </a:xfrm>
          <a:prstGeom prst="rect">
            <a:avLst/>
          </a:prstGeom>
          <a:solidFill>
            <a:schemeClr val="bg2"/>
          </a:solidFill>
        </p:spPr>
        <p:txBody>
          <a:bodyPr wrap="square" lIns="45720" tIns="45720" rIns="45720" bIns="45720" rtlCol="0" anchor="ctr" anchorCtr="0">
            <a:spAutoFit/>
          </a:bodyPr>
          <a:lstStyle/>
          <a:p>
            <a:pPr algn="ctr"/>
            <a:r>
              <a:rPr lang="en-US" sz="900" b="1" dirty="0" smtClean="0"/>
              <a:t>Performance:</a:t>
            </a:r>
          </a:p>
          <a:p>
            <a:pPr algn="ctr"/>
            <a:r>
              <a:rPr lang="en-US" sz="900" dirty="0" smtClean="0"/>
              <a:t>Can you </a:t>
            </a:r>
            <a:r>
              <a:rPr lang="en-US" sz="900" dirty="0"/>
              <a:t>earn </a:t>
            </a:r>
            <a:r>
              <a:rPr lang="en-US" sz="900" dirty="0">
                <a:solidFill>
                  <a:schemeClr val="accent6"/>
                </a:solidFill>
              </a:rPr>
              <a:t>full </a:t>
            </a:r>
            <a:r>
              <a:rPr lang="en-US" sz="900" dirty="0" smtClean="0">
                <a:solidFill>
                  <a:schemeClr val="accent6"/>
                </a:solidFill>
              </a:rPr>
              <a:t>ACI credit </a:t>
            </a:r>
            <a:r>
              <a:rPr lang="en-US" sz="900" dirty="0" smtClean="0"/>
              <a:t>using </a:t>
            </a:r>
            <a:r>
              <a:rPr lang="en-US" sz="900" dirty="0"/>
              <a:t>the </a:t>
            </a:r>
            <a:r>
              <a:rPr lang="en-US" sz="900" dirty="0" smtClean="0"/>
              <a:t/>
            </a:r>
            <a:br>
              <a:rPr lang="en-US" sz="900" dirty="0" smtClean="0"/>
            </a:br>
            <a:r>
              <a:rPr lang="en-US" sz="900" dirty="0" smtClean="0"/>
              <a:t>Stage 3-aligned </a:t>
            </a:r>
            <a:r>
              <a:rPr lang="en-US" sz="900" i="1" dirty="0"/>
              <a:t>ACI </a:t>
            </a:r>
            <a:r>
              <a:rPr lang="en-US" sz="900" i="1" dirty="0" smtClean="0"/>
              <a:t>Measures</a:t>
            </a:r>
            <a:r>
              <a:rPr lang="en-US" sz="900" dirty="0" smtClean="0"/>
              <a:t>? </a:t>
            </a:r>
          </a:p>
        </p:txBody>
      </p:sp>
      <p:sp>
        <p:nvSpPr>
          <p:cNvPr id="39" name="TextBox 38"/>
          <p:cNvSpPr txBox="1"/>
          <p:nvPr/>
        </p:nvSpPr>
        <p:spPr bwMode="gray">
          <a:xfrm>
            <a:off x="4523272" y="1295079"/>
            <a:ext cx="274320" cy="182880"/>
          </a:xfrm>
          <a:prstGeom prst="rect">
            <a:avLst/>
          </a:prstGeom>
          <a:solidFill>
            <a:schemeClr val="bg1"/>
          </a:solidFill>
        </p:spPr>
        <p:txBody>
          <a:bodyPr wrap="square" lIns="45720" tIns="45720" rIns="45720" bIns="45720" rtlCol="0" anchor="ctr" anchorCtr="0">
            <a:spAutoFit/>
          </a:bodyPr>
          <a:lstStyle>
            <a:defPPr>
              <a:defRPr lang="en-US"/>
            </a:defPPr>
            <a:lvl1pPr algn="ctr">
              <a:defRPr sz="900"/>
            </a:lvl1pPr>
          </a:lstStyle>
          <a:p>
            <a:r>
              <a:rPr lang="en-US" sz="800" b="1" dirty="0" smtClean="0"/>
              <a:t>No</a:t>
            </a:r>
            <a:endParaRPr lang="en-US" sz="800" b="1" dirty="0"/>
          </a:p>
        </p:txBody>
      </p:sp>
      <p:sp>
        <p:nvSpPr>
          <p:cNvPr id="43" name="TextBox 42"/>
          <p:cNvSpPr txBox="1"/>
          <p:nvPr/>
        </p:nvSpPr>
        <p:spPr bwMode="gray">
          <a:xfrm>
            <a:off x="366780" y="3785403"/>
            <a:ext cx="2479064" cy="565591"/>
          </a:xfrm>
          <a:prstGeom prst="rect">
            <a:avLst/>
          </a:prstGeom>
          <a:solidFill>
            <a:schemeClr val="accent1"/>
          </a:solidFill>
          <a:ln w="6350">
            <a:solidFill>
              <a:schemeClr val="bg1"/>
            </a:solidFill>
          </a:ln>
        </p:spPr>
        <p:txBody>
          <a:bodyPr wrap="square" lIns="182880" tIns="274320" rIns="182880" bIns="0" rtlCol="0">
            <a:noAutofit/>
          </a:bodyPr>
          <a:lstStyle/>
          <a:p>
            <a:endParaRPr lang="en-US" sz="1000" b="1" dirty="0"/>
          </a:p>
        </p:txBody>
      </p:sp>
      <p:grpSp>
        <p:nvGrpSpPr>
          <p:cNvPr id="45" name="Group 44"/>
          <p:cNvGrpSpPr/>
          <p:nvPr/>
        </p:nvGrpSpPr>
        <p:grpSpPr bwMode="gray">
          <a:xfrm>
            <a:off x="376087" y="3788709"/>
            <a:ext cx="319390" cy="221318"/>
            <a:chOff x="4465361" y="1403750"/>
            <a:chExt cx="319390" cy="221318"/>
          </a:xfrm>
        </p:grpSpPr>
        <p:sp>
          <p:nvSpPr>
            <p:cNvPr id="46" name="Freeform 45"/>
            <p:cNvSpPr/>
            <p:nvPr/>
          </p:nvSpPr>
          <p:spPr bwMode="gray">
            <a:xfrm flipH="1">
              <a:off x="4465361" y="1406395"/>
              <a:ext cx="319390" cy="218673"/>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679743 w 682433"/>
                <a:gd name="connsiteY3" fmla="*/ 248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cubicBezTo>
                    <a:pt x="681536" y="335798"/>
                    <a:pt x="680640" y="168023"/>
                    <a:pt x="679743" y="248"/>
                  </a:cubicBezTo>
                  <a:lnTo>
                    <a:pt x="0" y="0"/>
                  </a:lnTo>
                  <a:close/>
                </a:path>
              </a:pathLst>
            </a:custGeom>
            <a:solidFill>
              <a:schemeClr val="accent6"/>
            </a:solidFill>
            <a:ln w="63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7" name="TextBox 46"/>
            <p:cNvSpPr txBox="1"/>
            <p:nvPr/>
          </p:nvSpPr>
          <p:spPr bwMode="gray">
            <a:xfrm flipH="1">
              <a:off x="4510153" y="1403750"/>
              <a:ext cx="85906" cy="164633"/>
            </a:xfrm>
            <a:prstGeom prst="rect">
              <a:avLst/>
            </a:prstGeom>
            <a:noFill/>
          </p:spPr>
          <p:txBody>
            <a:bodyPr wrap="square" lIns="0" tIns="0" rIns="0" bIns="0" rtlCol="0">
              <a:noAutofit/>
            </a:bodyPr>
            <a:lstStyle/>
            <a:p>
              <a:pPr algn="ctr"/>
              <a:r>
                <a:rPr lang="en-US" sz="2200" b="1" baseline="-1000" dirty="0" smtClean="0">
                  <a:solidFill>
                    <a:schemeClr val="bg1"/>
                  </a:solidFill>
                  <a:latin typeface="+mj-lt"/>
                </a:rPr>
                <a:t>!</a:t>
              </a:r>
            </a:p>
          </p:txBody>
        </p:sp>
      </p:grpSp>
      <p:cxnSp>
        <p:nvCxnSpPr>
          <p:cNvPr id="5" name="Elbow Connector 4"/>
          <p:cNvCxnSpPr>
            <a:stCxn id="20" idx="1"/>
          </p:cNvCxnSpPr>
          <p:nvPr/>
        </p:nvCxnSpPr>
        <p:spPr bwMode="gray">
          <a:xfrm rot="10800000">
            <a:off x="2652835" y="3312061"/>
            <a:ext cx="877743" cy="836121"/>
          </a:xfrm>
          <a:prstGeom prst="bentConnector3">
            <a:avLst>
              <a:gd name="adj1" fmla="val 50000"/>
            </a:avLst>
          </a:prstGeom>
          <a:ln w="12700">
            <a:solidFill>
              <a:schemeClr val="tx2"/>
            </a:solidFill>
            <a:miter lim="800000"/>
            <a:headEnd type="triangle"/>
            <a:tailEnd type="none"/>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bwMode="gray">
          <a:xfrm>
            <a:off x="366779" y="2917708"/>
            <a:ext cx="2479063" cy="646331"/>
          </a:xfrm>
          <a:prstGeom prst="rect">
            <a:avLst/>
          </a:prstGeom>
          <a:solidFill>
            <a:schemeClr val="bg2"/>
          </a:solidFill>
        </p:spPr>
        <p:txBody>
          <a:bodyPr wrap="square" lIns="45720" tIns="45720" rIns="45720" bIns="45720" rtlCol="0" anchor="ctr" anchorCtr="0">
            <a:spAutoFit/>
          </a:bodyPr>
          <a:lstStyle/>
          <a:p>
            <a:pPr algn="ctr"/>
            <a:r>
              <a:rPr lang="en-US" sz="900" b="1" dirty="0"/>
              <a:t>Performance: </a:t>
            </a:r>
            <a:br>
              <a:rPr lang="en-US" sz="900" b="1" dirty="0"/>
            </a:br>
            <a:r>
              <a:rPr lang="en-US" sz="900" dirty="0" smtClean="0"/>
              <a:t>Do Stage </a:t>
            </a:r>
            <a:r>
              <a:rPr lang="en-US" sz="900" dirty="0"/>
              <a:t>3-aligned </a:t>
            </a:r>
            <a:r>
              <a:rPr lang="en-US" sz="900" i="1" dirty="0"/>
              <a:t>ACI </a:t>
            </a:r>
            <a:r>
              <a:rPr lang="en-US" sz="900" i="1" dirty="0" smtClean="0"/>
              <a:t>Measures </a:t>
            </a:r>
            <a:r>
              <a:rPr lang="en-US" sz="900" dirty="0" smtClean="0"/>
              <a:t>(including 10</a:t>
            </a:r>
            <a:r>
              <a:rPr lang="en-US" sz="900" dirty="0"/>
              <a:t>% </a:t>
            </a:r>
            <a:r>
              <a:rPr lang="en-US" sz="900" dirty="0" smtClean="0"/>
              <a:t>bonus</a:t>
            </a:r>
            <a:r>
              <a:rPr lang="en-US" sz="900" baseline="30000" dirty="0" smtClean="0"/>
              <a:t>1</a:t>
            </a:r>
            <a:r>
              <a:rPr lang="en-US" sz="900" dirty="0" smtClean="0"/>
              <a:t>) </a:t>
            </a:r>
            <a:r>
              <a:rPr lang="en-US" sz="900" dirty="0" smtClean="0">
                <a:solidFill>
                  <a:schemeClr val="accent6"/>
                </a:solidFill>
              </a:rPr>
              <a:t>score higher </a:t>
            </a:r>
            <a:r>
              <a:rPr lang="en-US" sz="900" dirty="0"/>
              <a:t>than Modified Stage 2-aligned </a:t>
            </a:r>
            <a:r>
              <a:rPr lang="en-US" sz="900" i="1" dirty="0"/>
              <a:t>ACI Transition Measures</a:t>
            </a:r>
            <a:r>
              <a:rPr lang="en-US" sz="900" dirty="0"/>
              <a:t>?</a:t>
            </a:r>
            <a:endParaRPr lang="en-US" sz="900" b="1" i="1" dirty="0"/>
          </a:p>
        </p:txBody>
      </p:sp>
      <p:sp>
        <p:nvSpPr>
          <p:cNvPr id="66" name="Text Placeholder 1"/>
          <p:cNvSpPr txBox="1">
            <a:spLocks/>
          </p:cNvSpPr>
          <p:nvPr/>
        </p:nvSpPr>
        <p:spPr bwMode="gray">
          <a:xfrm>
            <a:off x="551577" y="3787087"/>
            <a:ext cx="2350189" cy="484748"/>
          </a:xfrm>
          <a:prstGeom prst="rect">
            <a:avLst/>
          </a:prstGeom>
        </p:spPr>
        <p:txBody>
          <a:bodyPr vert="horz" wrap="square" lIns="182880" tIns="91440" rIns="18288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sz="850" b="1" dirty="0" smtClean="0"/>
              <a:t>Lower performance on the  more difficult </a:t>
            </a:r>
            <a:r>
              <a:rPr lang="en-US" sz="850" b="1" i="1" dirty="0" smtClean="0"/>
              <a:t>ACI Measures </a:t>
            </a:r>
            <a:r>
              <a:rPr lang="en-US" sz="850" b="1" dirty="0" smtClean="0"/>
              <a:t>may dilute the benefit of the 10% bonus</a:t>
            </a:r>
          </a:p>
        </p:txBody>
      </p:sp>
      <p:sp>
        <p:nvSpPr>
          <p:cNvPr id="80" name="Isosceles Triangle 79"/>
          <p:cNvSpPr/>
          <p:nvPr/>
        </p:nvSpPr>
        <p:spPr bwMode="gray">
          <a:xfrm rot="5400000" flipH="1">
            <a:off x="2754988" y="1085782"/>
            <a:ext cx="107154" cy="87330"/>
          </a:xfrm>
          <a:prstGeom prst="triangle">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85" name="TextBox 84"/>
          <p:cNvSpPr txBox="1"/>
          <p:nvPr/>
        </p:nvSpPr>
        <p:spPr bwMode="gray">
          <a:xfrm>
            <a:off x="3029752" y="1989895"/>
            <a:ext cx="274320" cy="182880"/>
          </a:xfrm>
          <a:prstGeom prst="rect">
            <a:avLst/>
          </a:prstGeom>
          <a:solidFill>
            <a:schemeClr val="bg1"/>
          </a:solidFill>
        </p:spPr>
        <p:txBody>
          <a:bodyPr wrap="square" lIns="45720" tIns="45720" rIns="45720" bIns="45720" rtlCol="0" anchor="ctr" anchorCtr="0">
            <a:spAutoFit/>
          </a:bodyPr>
          <a:lstStyle>
            <a:defPPr>
              <a:defRPr lang="en-US"/>
            </a:defPPr>
            <a:lvl1pPr algn="ctr">
              <a:defRPr sz="900"/>
            </a:lvl1pPr>
          </a:lstStyle>
          <a:p>
            <a:r>
              <a:rPr lang="en-US" sz="800" b="1" dirty="0" smtClean="0"/>
              <a:t>No</a:t>
            </a:r>
            <a:endParaRPr lang="en-US" sz="800" b="1" dirty="0"/>
          </a:p>
        </p:txBody>
      </p:sp>
      <p:sp>
        <p:nvSpPr>
          <p:cNvPr id="86" name="TextBox 85"/>
          <p:cNvSpPr txBox="1"/>
          <p:nvPr/>
        </p:nvSpPr>
        <p:spPr bwMode="gray">
          <a:xfrm>
            <a:off x="3029752" y="2982472"/>
            <a:ext cx="274320" cy="182880"/>
          </a:xfrm>
          <a:prstGeom prst="rect">
            <a:avLst/>
          </a:prstGeom>
          <a:solidFill>
            <a:schemeClr val="bg1"/>
          </a:solidFill>
        </p:spPr>
        <p:txBody>
          <a:bodyPr wrap="square" lIns="45720" tIns="45720" rIns="45720" bIns="45720" rtlCol="0" anchor="ctr" anchorCtr="0">
            <a:spAutoFit/>
          </a:bodyPr>
          <a:lstStyle>
            <a:defPPr>
              <a:defRPr lang="en-US"/>
            </a:defPPr>
            <a:lvl1pPr algn="ctr">
              <a:defRPr sz="900"/>
            </a:lvl1pPr>
          </a:lstStyle>
          <a:p>
            <a:r>
              <a:rPr lang="en-US" sz="800" b="1" dirty="0" smtClean="0"/>
              <a:t>No</a:t>
            </a:r>
            <a:endParaRPr lang="en-US" sz="800" b="1" dirty="0"/>
          </a:p>
        </p:txBody>
      </p:sp>
      <p:sp>
        <p:nvSpPr>
          <p:cNvPr id="87" name="TextBox 86"/>
          <p:cNvSpPr txBox="1"/>
          <p:nvPr/>
        </p:nvSpPr>
        <p:spPr bwMode="gray">
          <a:xfrm>
            <a:off x="1362608" y="2596153"/>
            <a:ext cx="274320" cy="182880"/>
          </a:xfrm>
          <a:prstGeom prst="rect">
            <a:avLst/>
          </a:prstGeom>
          <a:solidFill>
            <a:schemeClr val="bg1"/>
          </a:solidFill>
        </p:spPr>
        <p:txBody>
          <a:bodyPr wrap="square" lIns="45720" tIns="45720" rIns="45720" bIns="45720" rtlCol="0" anchor="ctr" anchorCtr="0">
            <a:spAutoFit/>
          </a:bodyPr>
          <a:lstStyle>
            <a:defPPr>
              <a:defRPr lang="en-US"/>
            </a:defPPr>
            <a:lvl1pPr algn="ctr">
              <a:defRPr sz="900"/>
            </a:lvl1pPr>
          </a:lstStyle>
          <a:p>
            <a:r>
              <a:rPr lang="en-US" sz="800" b="1" dirty="0" smtClean="0"/>
              <a:t>No</a:t>
            </a:r>
            <a:endParaRPr lang="en-US" sz="800" b="1" dirty="0"/>
          </a:p>
        </p:txBody>
      </p:sp>
      <p:sp>
        <p:nvSpPr>
          <p:cNvPr id="88" name="TextBox 87"/>
          <p:cNvSpPr txBox="1"/>
          <p:nvPr/>
        </p:nvSpPr>
        <p:spPr bwMode="gray">
          <a:xfrm>
            <a:off x="2954539" y="3630450"/>
            <a:ext cx="274320" cy="215444"/>
          </a:xfrm>
          <a:prstGeom prst="rect">
            <a:avLst/>
          </a:prstGeom>
          <a:solidFill>
            <a:schemeClr val="bg1"/>
          </a:solidFill>
        </p:spPr>
        <p:txBody>
          <a:bodyPr wrap="square" lIns="45720" tIns="45720" rIns="45720" bIns="45720" rtlCol="0" anchor="ctr" anchorCtr="0">
            <a:spAutoFit/>
          </a:bodyPr>
          <a:lstStyle>
            <a:defPPr>
              <a:defRPr lang="en-US"/>
            </a:defPPr>
            <a:lvl1pPr algn="ctr">
              <a:defRPr sz="900"/>
            </a:lvl1pPr>
          </a:lstStyle>
          <a:p>
            <a:r>
              <a:rPr lang="en-US" sz="800" b="1" dirty="0" smtClean="0"/>
              <a:t>Yes</a:t>
            </a:r>
            <a:endParaRPr lang="en-US" sz="800" b="1" dirty="0"/>
          </a:p>
        </p:txBody>
      </p:sp>
      <p:sp>
        <p:nvSpPr>
          <p:cNvPr id="89" name="TextBox 88"/>
          <p:cNvSpPr txBox="1"/>
          <p:nvPr/>
        </p:nvSpPr>
        <p:spPr bwMode="gray">
          <a:xfrm>
            <a:off x="1646916" y="1282149"/>
            <a:ext cx="274320" cy="215444"/>
          </a:xfrm>
          <a:prstGeom prst="rect">
            <a:avLst/>
          </a:prstGeom>
          <a:solidFill>
            <a:schemeClr val="bg1"/>
          </a:solidFill>
        </p:spPr>
        <p:txBody>
          <a:bodyPr wrap="square" lIns="45720" tIns="45720" rIns="45720" bIns="45720" rtlCol="0" anchor="ctr" anchorCtr="0">
            <a:spAutoFit/>
          </a:bodyPr>
          <a:lstStyle>
            <a:defPPr>
              <a:defRPr lang="en-US"/>
            </a:defPPr>
            <a:lvl1pPr algn="ctr">
              <a:defRPr sz="900"/>
            </a:lvl1pPr>
          </a:lstStyle>
          <a:p>
            <a:r>
              <a:rPr lang="en-US" sz="800" b="1" dirty="0" smtClean="0"/>
              <a:t>Yes</a:t>
            </a:r>
            <a:endParaRPr lang="en-US" sz="800" b="1" dirty="0"/>
          </a:p>
        </p:txBody>
      </p:sp>
      <p:sp>
        <p:nvSpPr>
          <p:cNvPr id="91" name="TextBox 90"/>
          <p:cNvSpPr txBox="1"/>
          <p:nvPr/>
        </p:nvSpPr>
        <p:spPr bwMode="gray">
          <a:xfrm>
            <a:off x="4623164" y="2495855"/>
            <a:ext cx="274320" cy="215444"/>
          </a:xfrm>
          <a:prstGeom prst="rect">
            <a:avLst/>
          </a:prstGeom>
          <a:solidFill>
            <a:schemeClr val="bg1"/>
          </a:solidFill>
        </p:spPr>
        <p:txBody>
          <a:bodyPr wrap="square" lIns="45720" tIns="45720" rIns="45720" bIns="45720" rtlCol="0" anchor="ctr" anchorCtr="0">
            <a:spAutoFit/>
          </a:bodyPr>
          <a:lstStyle>
            <a:defPPr>
              <a:defRPr lang="en-US"/>
            </a:defPPr>
            <a:lvl1pPr algn="ctr">
              <a:defRPr sz="900"/>
            </a:lvl1pPr>
          </a:lstStyle>
          <a:p>
            <a:r>
              <a:rPr lang="en-US" sz="800" b="1" dirty="0" smtClean="0"/>
              <a:t>Yes</a:t>
            </a:r>
            <a:endParaRPr lang="en-US" sz="800" b="1" dirty="0"/>
          </a:p>
        </p:txBody>
      </p:sp>
      <p:sp>
        <p:nvSpPr>
          <p:cNvPr id="92" name="TextBox 91"/>
          <p:cNvSpPr txBox="1"/>
          <p:nvPr/>
        </p:nvSpPr>
        <p:spPr bwMode="gray">
          <a:xfrm>
            <a:off x="4623164" y="3546696"/>
            <a:ext cx="274320" cy="215444"/>
          </a:xfrm>
          <a:prstGeom prst="rect">
            <a:avLst/>
          </a:prstGeom>
          <a:solidFill>
            <a:schemeClr val="bg1"/>
          </a:solidFill>
        </p:spPr>
        <p:txBody>
          <a:bodyPr wrap="square" lIns="45720" tIns="45720" rIns="45720" bIns="45720" rtlCol="0" anchor="ctr" anchorCtr="0">
            <a:spAutoFit/>
          </a:bodyPr>
          <a:lstStyle>
            <a:defPPr>
              <a:defRPr lang="en-US"/>
            </a:defPPr>
            <a:lvl1pPr algn="ctr">
              <a:defRPr sz="900"/>
            </a:lvl1pPr>
          </a:lstStyle>
          <a:p>
            <a:r>
              <a:rPr lang="en-US" sz="800" b="1" dirty="0" smtClean="0"/>
              <a:t>Yes</a:t>
            </a:r>
            <a:endParaRPr lang="en-US" sz="800" b="1" dirty="0"/>
          </a:p>
        </p:txBody>
      </p:sp>
    </p:spTree>
    <p:extLst>
      <p:ext uri="{BB962C8B-B14F-4D97-AF65-F5344CB8AC3E}">
        <p14:creationId xmlns:p14="http://schemas.microsoft.com/office/powerpoint/2010/main" val="18227073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Maximize MIPS Performance with Bonus Points</a:t>
            </a:r>
            <a:endParaRPr lang="en-US" dirty="0"/>
          </a:p>
        </p:txBody>
      </p:sp>
      <p:sp>
        <p:nvSpPr>
          <p:cNvPr id="8" name="Text Placeholder 7"/>
          <p:cNvSpPr>
            <a:spLocks noGrp="1"/>
          </p:cNvSpPr>
          <p:nvPr>
            <p:ph type="body" sz="quarter" idx="25"/>
          </p:nvPr>
        </p:nvSpPr>
        <p:spPr>
          <a:xfrm>
            <a:off x="320675" y="718356"/>
            <a:ext cx="5760720" cy="215444"/>
          </a:xfrm>
        </p:spPr>
        <p:txBody>
          <a:bodyPr/>
          <a:lstStyle/>
          <a:p>
            <a:r>
              <a:rPr lang="en-US" dirty="0" smtClean="0"/>
              <a:t>New Types of Bonus Points Available in 2018</a:t>
            </a:r>
            <a:endParaRPr lang="en-US" dirty="0"/>
          </a:p>
        </p:txBody>
      </p:sp>
      <p:sp>
        <p:nvSpPr>
          <p:cNvPr id="10" name="Text Placeholder 9"/>
          <p:cNvSpPr>
            <a:spLocks noGrp="1"/>
          </p:cNvSpPr>
          <p:nvPr>
            <p:ph type="body" sz="quarter" idx="27"/>
          </p:nvPr>
        </p:nvSpPr>
        <p:spPr>
          <a:xfrm>
            <a:off x="4864962" y="4695956"/>
            <a:ext cx="1535837" cy="104644"/>
          </a:xfrm>
        </p:spPr>
        <p:txBody>
          <a:bodyPr/>
          <a:lstStyle/>
          <a:p>
            <a:r>
              <a:rPr lang="en-US" dirty="0" smtClean="0"/>
              <a:t>Source: CMS; Advisory </a:t>
            </a:r>
            <a:r>
              <a:rPr lang="en-US" dirty="0"/>
              <a:t>Board research and analysis.  </a:t>
            </a:r>
          </a:p>
        </p:txBody>
      </p:sp>
      <p:sp>
        <p:nvSpPr>
          <p:cNvPr id="12" name="Text Placeholder 31"/>
          <p:cNvSpPr txBox="1">
            <a:spLocks/>
          </p:cNvSpPr>
          <p:nvPr/>
        </p:nvSpPr>
        <p:spPr bwMode="gray">
          <a:xfrm>
            <a:off x="322053" y="1461407"/>
            <a:ext cx="2709806" cy="1223412"/>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a:spcBef>
                <a:spcPts val="300"/>
              </a:spcBef>
            </a:pPr>
            <a:r>
              <a:rPr lang="en-US" sz="900" dirty="0" smtClean="0"/>
              <a:t>Report</a:t>
            </a:r>
            <a:r>
              <a:rPr lang="en-US" sz="900" baseline="30000" dirty="0" smtClean="0"/>
              <a:t>1</a:t>
            </a:r>
            <a:r>
              <a:rPr lang="en-US" sz="900" dirty="0" smtClean="0"/>
              <a:t> </a:t>
            </a:r>
            <a:r>
              <a:rPr lang="en-US" sz="900" b="1" dirty="0" smtClean="0"/>
              <a:t>additional</a:t>
            </a:r>
            <a:r>
              <a:rPr lang="en-US" sz="900" dirty="0" smtClean="0"/>
              <a:t> </a:t>
            </a:r>
            <a:r>
              <a:rPr lang="en-US" sz="900" b="1" dirty="0" smtClean="0"/>
              <a:t>high-priority measures </a:t>
            </a:r>
            <a:r>
              <a:rPr lang="en-US" sz="900" dirty="0" smtClean="0"/>
              <a:t>beyond one required </a:t>
            </a:r>
            <a:r>
              <a:rPr lang="en-US" sz="900" dirty="0"/>
              <a:t>o</a:t>
            </a:r>
            <a:r>
              <a:rPr lang="en-US" sz="900" dirty="0" smtClean="0"/>
              <a:t>utcome measure</a:t>
            </a:r>
          </a:p>
          <a:p>
            <a:pPr lvl="1">
              <a:spcBef>
                <a:spcPts val="300"/>
              </a:spcBef>
            </a:pPr>
            <a:r>
              <a:rPr lang="en-US" sz="900" dirty="0" smtClean="0"/>
              <a:t>Earn up </a:t>
            </a:r>
            <a:r>
              <a:rPr lang="en-US" sz="900" dirty="0"/>
              <a:t>to 10</a:t>
            </a:r>
            <a:r>
              <a:rPr lang="en-US" sz="900" dirty="0" smtClean="0"/>
              <a:t>% of total possible points in the Quality category denominator</a:t>
            </a:r>
          </a:p>
          <a:p>
            <a:pPr>
              <a:spcBef>
                <a:spcPts val="300"/>
              </a:spcBef>
            </a:pPr>
            <a:r>
              <a:rPr lang="en-US" sz="900" dirty="0" smtClean="0"/>
              <a:t>Use </a:t>
            </a:r>
            <a:r>
              <a:rPr lang="en-US" sz="900" b="1" dirty="0" smtClean="0"/>
              <a:t>end-to-end</a:t>
            </a:r>
            <a:r>
              <a:rPr lang="en-US" sz="900" b="1" baseline="30000" dirty="0" smtClean="0"/>
              <a:t>2</a:t>
            </a:r>
            <a:r>
              <a:rPr lang="en-US" sz="900" b="1" dirty="0" smtClean="0"/>
              <a:t> electronic reporting </a:t>
            </a:r>
            <a:r>
              <a:rPr lang="en-US" sz="900" dirty="0" smtClean="0"/>
              <a:t>to submit measures</a:t>
            </a:r>
          </a:p>
          <a:p>
            <a:pPr lvl="1">
              <a:spcBef>
                <a:spcPts val="300"/>
              </a:spcBef>
            </a:pPr>
            <a:r>
              <a:rPr lang="en-US" sz="900" dirty="0" smtClean="0"/>
              <a:t>Earn up </a:t>
            </a:r>
            <a:r>
              <a:rPr lang="en-US" sz="900" dirty="0"/>
              <a:t>to 10% of total possible points in the Quality category </a:t>
            </a:r>
            <a:r>
              <a:rPr lang="en-US" sz="900" dirty="0" smtClean="0"/>
              <a:t>denominator</a:t>
            </a:r>
            <a:endParaRPr lang="en-US" sz="900" dirty="0"/>
          </a:p>
        </p:txBody>
      </p:sp>
      <p:sp>
        <p:nvSpPr>
          <p:cNvPr id="13" name="TextBox 12"/>
          <p:cNvSpPr txBox="1"/>
          <p:nvPr/>
        </p:nvSpPr>
        <p:spPr bwMode="gray">
          <a:xfrm>
            <a:off x="607823" y="1185030"/>
            <a:ext cx="2702793" cy="153888"/>
          </a:xfrm>
          <a:prstGeom prst="rect">
            <a:avLst/>
          </a:prstGeom>
          <a:noFill/>
        </p:spPr>
        <p:txBody>
          <a:bodyPr wrap="square" lIns="0" tIns="0" rIns="0" bIns="0" rtlCol="0">
            <a:spAutoFit/>
          </a:bodyPr>
          <a:lstStyle/>
          <a:p>
            <a:r>
              <a:rPr lang="en-US" sz="1000" b="1" dirty="0" smtClean="0"/>
              <a:t>Quality Bonus – up to 20%</a:t>
            </a:r>
          </a:p>
        </p:txBody>
      </p:sp>
      <p:sp>
        <p:nvSpPr>
          <p:cNvPr id="16" name="Text Placeholder 31"/>
          <p:cNvSpPr txBox="1">
            <a:spLocks/>
          </p:cNvSpPr>
          <p:nvPr/>
        </p:nvSpPr>
        <p:spPr bwMode="gray">
          <a:xfrm>
            <a:off x="3389743" y="1461407"/>
            <a:ext cx="2800548" cy="1300356"/>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a:spcBef>
                <a:spcPts val="300"/>
              </a:spcBef>
              <a:buClr>
                <a:schemeClr val="tx1"/>
              </a:buClr>
            </a:pPr>
            <a:r>
              <a:rPr lang="en-US" sz="900" dirty="0"/>
              <a:t>Engage </a:t>
            </a:r>
            <a:r>
              <a:rPr lang="en-US" sz="900" dirty="0" smtClean="0"/>
              <a:t>in </a:t>
            </a:r>
            <a:r>
              <a:rPr lang="en-US" sz="900" b="1" dirty="0" smtClean="0"/>
              <a:t>additional public </a:t>
            </a:r>
            <a:r>
              <a:rPr lang="en-US" sz="900" b="1" dirty="0"/>
              <a:t>health </a:t>
            </a:r>
            <a:r>
              <a:rPr lang="en-US" sz="900" b="1" dirty="0" smtClean="0"/>
              <a:t>reporting </a:t>
            </a:r>
            <a:r>
              <a:rPr lang="en-US" sz="900" dirty="0" smtClean="0"/>
              <a:t>beyond performance score</a:t>
            </a:r>
          </a:p>
          <a:p>
            <a:pPr lvl="1">
              <a:spcBef>
                <a:spcPts val="300"/>
              </a:spcBef>
              <a:buClr>
                <a:schemeClr val="tx1"/>
              </a:buClr>
            </a:pPr>
            <a:r>
              <a:rPr lang="en-US" sz="900" dirty="0" smtClean="0"/>
              <a:t>Earn 5% toward 100 ACI points</a:t>
            </a:r>
          </a:p>
          <a:p>
            <a:pPr>
              <a:spcBef>
                <a:spcPts val="300"/>
              </a:spcBef>
              <a:buClr>
                <a:schemeClr val="tx1"/>
              </a:buClr>
            </a:pPr>
            <a:r>
              <a:rPr lang="en-US" sz="900" dirty="0" smtClean="0"/>
              <a:t>Use </a:t>
            </a:r>
            <a:r>
              <a:rPr lang="en-US" sz="900" b="1" dirty="0" smtClean="0"/>
              <a:t>CEHRT to carry out Improvement Activities</a:t>
            </a:r>
            <a:endParaRPr lang="en-US" sz="900" dirty="0"/>
          </a:p>
          <a:p>
            <a:pPr lvl="1">
              <a:spcBef>
                <a:spcPts val="300"/>
              </a:spcBef>
              <a:buClr>
                <a:schemeClr val="tx1"/>
              </a:buClr>
            </a:pPr>
            <a:r>
              <a:rPr lang="en-US" sz="900" dirty="0" smtClean="0"/>
              <a:t>Earn 10% toward </a:t>
            </a:r>
            <a:r>
              <a:rPr lang="en-US" sz="900" dirty="0"/>
              <a:t>100 ACI points</a:t>
            </a:r>
            <a:endParaRPr lang="en-US" sz="900" dirty="0" smtClean="0"/>
          </a:p>
          <a:p>
            <a:pPr>
              <a:spcBef>
                <a:spcPts val="300"/>
              </a:spcBef>
              <a:buClr>
                <a:schemeClr val="tx1"/>
              </a:buClr>
            </a:pPr>
            <a:r>
              <a:rPr lang="en-US" sz="900" b="1" dirty="0" smtClean="0">
                <a:solidFill>
                  <a:schemeClr val="accent6"/>
                </a:solidFill>
              </a:rPr>
              <a:t>New! </a:t>
            </a:r>
            <a:r>
              <a:rPr lang="en-US" sz="900" dirty="0" smtClean="0"/>
              <a:t>Use </a:t>
            </a:r>
            <a:r>
              <a:rPr lang="en-US" sz="900" b="1" dirty="0" smtClean="0"/>
              <a:t>2015 Edition CEHRT </a:t>
            </a:r>
            <a:r>
              <a:rPr lang="en-US" sz="900" dirty="0" smtClean="0"/>
              <a:t>exclusively and report ACI Measures</a:t>
            </a:r>
          </a:p>
          <a:p>
            <a:pPr lvl="1">
              <a:spcBef>
                <a:spcPts val="300"/>
              </a:spcBef>
              <a:buClr>
                <a:schemeClr val="tx1"/>
              </a:buClr>
            </a:pPr>
            <a:r>
              <a:rPr lang="en-US" sz="900" dirty="0" smtClean="0"/>
              <a:t>Earn 10% </a:t>
            </a:r>
            <a:r>
              <a:rPr lang="en-US" sz="900" dirty="0"/>
              <a:t>toward 100 ACI </a:t>
            </a:r>
            <a:r>
              <a:rPr lang="en-US" sz="900" dirty="0" smtClean="0"/>
              <a:t>points</a:t>
            </a:r>
            <a:endParaRPr lang="en-US" sz="900" baseline="30000" dirty="0"/>
          </a:p>
        </p:txBody>
      </p:sp>
      <p:sp>
        <p:nvSpPr>
          <p:cNvPr id="17" name="TextBox 16"/>
          <p:cNvSpPr txBox="1"/>
          <p:nvPr/>
        </p:nvSpPr>
        <p:spPr bwMode="gray">
          <a:xfrm>
            <a:off x="3789042" y="1195447"/>
            <a:ext cx="1674247" cy="153888"/>
          </a:xfrm>
          <a:prstGeom prst="rect">
            <a:avLst/>
          </a:prstGeom>
          <a:noFill/>
        </p:spPr>
        <p:txBody>
          <a:bodyPr wrap="square" lIns="0" tIns="0" rIns="0" bIns="0" rtlCol="0">
            <a:spAutoFit/>
          </a:bodyPr>
          <a:lstStyle/>
          <a:p>
            <a:r>
              <a:rPr lang="en-US" sz="1000" b="1" dirty="0" smtClean="0"/>
              <a:t>ACI Bonus – up to 25% </a:t>
            </a:r>
          </a:p>
        </p:txBody>
      </p:sp>
      <p:pic>
        <p:nvPicPr>
          <p:cNvPr id="20" name="Picture 5" descr="C:\Users\levinthn\Documents\ABC Art and Templates\Computer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8971" y="1082799"/>
            <a:ext cx="292608" cy="24180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Users\levinthn\Documents\ABC Art and Templates\Caduceu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053" y="1066542"/>
            <a:ext cx="285770" cy="274320"/>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bwMode="gray">
          <a:xfrm>
            <a:off x="765060" y="3040635"/>
            <a:ext cx="4870681" cy="161583"/>
          </a:xfrm>
          <a:prstGeom prst="rect">
            <a:avLst/>
          </a:prstGeom>
          <a:noFill/>
        </p:spPr>
        <p:txBody>
          <a:bodyPr wrap="square" lIns="0" tIns="0" rIns="0" bIns="0" rtlCol="0">
            <a:spAutoFit/>
          </a:bodyPr>
          <a:lstStyle/>
          <a:p>
            <a:pPr algn="ctr">
              <a:spcBef>
                <a:spcPts val="500"/>
              </a:spcBef>
            </a:pPr>
            <a:r>
              <a:rPr lang="en-US" sz="1050" b="1" dirty="0" smtClean="0">
                <a:solidFill>
                  <a:schemeClr val="accent6"/>
                </a:solidFill>
              </a:rPr>
              <a:t>New! </a:t>
            </a:r>
            <a:r>
              <a:rPr lang="en-US" sz="1050" b="1" dirty="0" smtClean="0"/>
              <a:t>Two Types of Bonuses Applied to Composite MIPS Final Score</a:t>
            </a:r>
          </a:p>
        </p:txBody>
      </p:sp>
      <p:grpSp>
        <p:nvGrpSpPr>
          <p:cNvPr id="32" name="Group 31"/>
          <p:cNvGrpSpPr/>
          <p:nvPr/>
        </p:nvGrpSpPr>
        <p:grpSpPr bwMode="gray">
          <a:xfrm>
            <a:off x="635" y="2854807"/>
            <a:ext cx="6400800" cy="112582"/>
            <a:chOff x="-94616" y="2223049"/>
            <a:chExt cx="6660508" cy="112582"/>
          </a:xfrm>
        </p:grpSpPr>
        <p:sp>
          <p:nvSpPr>
            <p:cNvPr id="33" name="Isosceles Triangle 19"/>
            <p:cNvSpPr/>
            <p:nvPr/>
          </p:nvSpPr>
          <p:spPr bwMode="gray">
            <a:xfrm rot="10800000" flipH="1">
              <a:off x="3123423" y="2248214"/>
              <a:ext cx="227607" cy="87417"/>
            </a:xfrm>
            <a:custGeom>
              <a:avLst/>
              <a:gdLst>
                <a:gd name="connsiteX0" fmla="*/ 0 w 806132"/>
                <a:gd name="connsiteY0" fmla="*/ 288652 h 288652"/>
                <a:gd name="connsiteX1" fmla="*/ 403066 w 806132"/>
                <a:gd name="connsiteY1" fmla="*/ 0 h 288652"/>
                <a:gd name="connsiteX2" fmla="*/ 806132 w 806132"/>
                <a:gd name="connsiteY2" fmla="*/ 288652 h 288652"/>
                <a:gd name="connsiteX3" fmla="*/ 0 w 806132"/>
                <a:gd name="connsiteY3" fmla="*/ 288652 h 288652"/>
                <a:gd name="connsiteX0" fmla="*/ 0 w 897572"/>
                <a:gd name="connsiteY0" fmla="*/ 288652 h 380092"/>
                <a:gd name="connsiteX1" fmla="*/ 403066 w 897572"/>
                <a:gd name="connsiteY1" fmla="*/ 0 h 380092"/>
                <a:gd name="connsiteX2" fmla="*/ 897572 w 897572"/>
                <a:gd name="connsiteY2" fmla="*/ 380092 h 380092"/>
                <a:gd name="connsiteX0" fmla="*/ 0 w 785648"/>
                <a:gd name="connsiteY0" fmla="*/ 288652 h 301744"/>
                <a:gd name="connsiteX1" fmla="*/ 403066 w 785648"/>
                <a:gd name="connsiteY1" fmla="*/ 0 h 301744"/>
                <a:gd name="connsiteX2" fmla="*/ 785648 w 785648"/>
                <a:gd name="connsiteY2" fmla="*/ 301744 h 301744"/>
              </a:gdLst>
              <a:ahLst/>
              <a:cxnLst>
                <a:cxn ang="0">
                  <a:pos x="connsiteX0" y="connsiteY0"/>
                </a:cxn>
                <a:cxn ang="0">
                  <a:pos x="connsiteX1" y="connsiteY1"/>
                </a:cxn>
                <a:cxn ang="0">
                  <a:pos x="connsiteX2" y="connsiteY2"/>
                </a:cxn>
              </a:cxnLst>
              <a:rect l="l" t="t" r="r" b="b"/>
              <a:pathLst>
                <a:path w="785648" h="301744">
                  <a:moveTo>
                    <a:pt x="0" y="288652"/>
                  </a:moveTo>
                  <a:lnTo>
                    <a:pt x="403066" y="0"/>
                  </a:lnTo>
                  <a:cubicBezTo>
                    <a:pt x="537421" y="96217"/>
                    <a:pt x="785648" y="301744"/>
                    <a:pt x="785648" y="301744"/>
                  </a:cubicBezTo>
                </a:path>
              </a:pathLst>
            </a:cu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34" name="Straight Connector 33"/>
            <p:cNvCxnSpPr/>
            <p:nvPr/>
          </p:nvCxnSpPr>
          <p:spPr bwMode="gray">
            <a:xfrm>
              <a:off x="-94616" y="2248894"/>
              <a:ext cx="3224391" cy="3544"/>
            </a:xfrm>
            <a:prstGeom prst="line">
              <a:avLst/>
            </a:prstGeom>
            <a:ln w="19050">
              <a:solidFill>
                <a:schemeClr val="tx1"/>
              </a:solidFill>
              <a:prstDash val="solid"/>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gray">
            <a:xfrm>
              <a:off x="3341501" y="2250482"/>
              <a:ext cx="3224391" cy="3544"/>
            </a:xfrm>
            <a:prstGeom prst="line">
              <a:avLst/>
            </a:prstGeom>
            <a:ln w="19050">
              <a:solidFill>
                <a:schemeClr val="tx1"/>
              </a:solidFill>
              <a:prstDash val="solid"/>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36" name="Isosceles Triangle 19"/>
            <p:cNvSpPr/>
            <p:nvPr/>
          </p:nvSpPr>
          <p:spPr bwMode="gray">
            <a:xfrm rot="10800000" flipH="1">
              <a:off x="3123423" y="2223049"/>
              <a:ext cx="227607" cy="87417"/>
            </a:xfrm>
            <a:custGeom>
              <a:avLst/>
              <a:gdLst>
                <a:gd name="connsiteX0" fmla="*/ 0 w 806132"/>
                <a:gd name="connsiteY0" fmla="*/ 288652 h 288652"/>
                <a:gd name="connsiteX1" fmla="*/ 403066 w 806132"/>
                <a:gd name="connsiteY1" fmla="*/ 0 h 288652"/>
                <a:gd name="connsiteX2" fmla="*/ 806132 w 806132"/>
                <a:gd name="connsiteY2" fmla="*/ 288652 h 288652"/>
                <a:gd name="connsiteX3" fmla="*/ 0 w 806132"/>
                <a:gd name="connsiteY3" fmla="*/ 288652 h 288652"/>
                <a:gd name="connsiteX0" fmla="*/ 0 w 897572"/>
                <a:gd name="connsiteY0" fmla="*/ 288652 h 380092"/>
                <a:gd name="connsiteX1" fmla="*/ 403066 w 897572"/>
                <a:gd name="connsiteY1" fmla="*/ 0 h 380092"/>
                <a:gd name="connsiteX2" fmla="*/ 897572 w 897572"/>
                <a:gd name="connsiteY2" fmla="*/ 380092 h 380092"/>
                <a:gd name="connsiteX0" fmla="*/ 0 w 785648"/>
                <a:gd name="connsiteY0" fmla="*/ 288652 h 301744"/>
                <a:gd name="connsiteX1" fmla="*/ 403066 w 785648"/>
                <a:gd name="connsiteY1" fmla="*/ 0 h 301744"/>
                <a:gd name="connsiteX2" fmla="*/ 785648 w 785648"/>
                <a:gd name="connsiteY2" fmla="*/ 301744 h 301744"/>
              </a:gdLst>
              <a:ahLst/>
              <a:cxnLst>
                <a:cxn ang="0">
                  <a:pos x="connsiteX0" y="connsiteY0"/>
                </a:cxn>
                <a:cxn ang="0">
                  <a:pos x="connsiteX1" y="connsiteY1"/>
                </a:cxn>
                <a:cxn ang="0">
                  <a:pos x="connsiteX2" y="connsiteY2"/>
                </a:cxn>
              </a:cxnLst>
              <a:rect l="l" t="t" r="r" b="b"/>
              <a:pathLst>
                <a:path w="785648" h="301744">
                  <a:moveTo>
                    <a:pt x="0" y="288652"/>
                  </a:moveTo>
                  <a:lnTo>
                    <a:pt x="403066" y="0"/>
                  </a:lnTo>
                  <a:cubicBezTo>
                    <a:pt x="537421" y="96217"/>
                    <a:pt x="785648" y="301744"/>
                    <a:pt x="785648" y="301744"/>
                  </a:cubicBezTo>
                </a:path>
              </a:pathLst>
            </a:custGeom>
            <a:solidFill>
              <a:schemeClr val="bg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37" name="TextBox 36"/>
          <p:cNvSpPr txBox="1"/>
          <p:nvPr/>
        </p:nvSpPr>
        <p:spPr bwMode="gray">
          <a:xfrm>
            <a:off x="607823" y="3377252"/>
            <a:ext cx="2011680" cy="153888"/>
          </a:xfrm>
          <a:prstGeom prst="rect">
            <a:avLst/>
          </a:prstGeom>
          <a:noFill/>
        </p:spPr>
        <p:txBody>
          <a:bodyPr wrap="square" lIns="0" tIns="0" rIns="0" bIns="0" rtlCol="0">
            <a:spAutoFit/>
          </a:bodyPr>
          <a:lstStyle/>
          <a:p>
            <a:r>
              <a:rPr lang="en-US" sz="1000" b="1" dirty="0" smtClean="0"/>
              <a:t>Small Practice – 5 points</a:t>
            </a:r>
          </a:p>
        </p:txBody>
      </p:sp>
      <p:sp>
        <p:nvSpPr>
          <p:cNvPr id="38" name="TextBox 37"/>
          <p:cNvSpPr txBox="1"/>
          <p:nvPr/>
        </p:nvSpPr>
        <p:spPr bwMode="gray">
          <a:xfrm>
            <a:off x="3789042" y="3377252"/>
            <a:ext cx="2223630" cy="153888"/>
          </a:xfrm>
          <a:prstGeom prst="rect">
            <a:avLst/>
          </a:prstGeom>
          <a:noFill/>
        </p:spPr>
        <p:txBody>
          <a:bodyPr wrap="square" lIns="0" tIns="0" rIns="0" bIns="0" rtlCol="0">
            <a:spAutoFit/>
          </a:bodyPr>
          <a:lstStyle/>
          <a:p>
            <a:r>
              <a:rPr lang="en-US" sz="1000" b="1" dirty="0" smtClean="0"/>
              <a:t>Complex Patients </a:t>
            </a:r>
            <a:r>
              <a:rPr lang="en-US" sz="1000" b="1" dirty="0"/>
              <a:t>– up </a:t>
            </a:r>
            <a:r>
              <a:rPr lang="en-US" sz="1000" b="1" dirty="0" smtClean="0"/>
              <a:t>to 5 points</a:t>
            </a:r>
          </a:p>
        </p:txBody>
      </p:sp>
      <p:sp>
        <p:nvSpPr>
          <p:cNvPr id="39" name="Text Placeholder 31"/>
          <p:cNvSpPr txBox="1">
            <a:spLocks/>
          </p:cNvSpPr>
          <p:nvPr/>
        </p:nvSpPr>
        <p:spPr bwMode="gray">
          <a:xfrm>
            <a:off x="322053" y="3637661"/>
            <a:ext cx="2709806" cy="453970"/>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112713" indent="-112713">
              <a:spcBef>
                <a:spcPts val="300"/>
              </a:spcBef>
            </a:pPr>
            <a:r>
              <a:rPr lang="en-US" sz="900" dirty="0" smtClean="0"/>
              <a:t>Practices with </a:t>
            </a:r>
            <a:r>
              <a:rPr lang="en-US" sz="900" dirty="0"/>
              <a:t>15 or fewer </a:t>
            </a:r>
            <a:r>
              <a:rPr lang="en-US" sz="900" dirty="0" smtClean="0"/>
              <a:t>ECs</a:t>
            </a:r>
            <a:endParaRPr lang="en-US" sz="900" baseline="30000" dirty="0"/>
          </a:p>
          <a:p>
            <a:pPr marL="112713" indent="-112713">
              <a:spcBef>
                <a:spcPts val="300"/>
              </a:spcBef>
            </a:pPr>
            <a:r>
              <a:rPr lang="en-US" sz="900" dirty="0" smtClean="0"/>
              <a:t>Group size based on number of NPIs</a:t>
            </a:r>
            <a:r>
              <a:rPr lang="en-US" sz="900" baseline="30000" dirty="0" smtClean="0"/>
              <a:t>3</a:t>
            </a:r>
            <a:r>
              <a:rPr lang="en-US" sz="900" dirty="0" smtClean="0"/>
              <a:t> associated with a TIN, before MIPS exclusions are applied </a:t>
            </a:r>
          </a:p>
        </p:txBody>
      </p:sp>
      <p:sp>
        <p:nvSpPr>
          <p:cNvPr id="42" name="Text Placeholder 31"/>
          <p:cNvSpPr txBox="1">
            <a:spLocks/>
          </p:cNvSpPr>
          <p:nvPr/>
        </p:nvSpPr>
        <p:spPr bwMode="gray">
          <a:xfrm>
            <a:off x="3389743" y="3637661"/>
            <a:ext cx="2562324" cy="630942"/>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a:spcBef>
                <a:spcPts val="300"/>
              </a:spcBef>
            </a:pPr>
            <a:r>
              <a:rPr lang="en-US" sz="900" dirty="0" smtClean="0"/>
              <a:t>Two-component bonus based on:</a:t>
            </a:r>
          </a:p>
          <a:p>
            <a:pPr lvl="1">
              <a:spcBef>
                <a:spcPts val="300"/>
              </a:spcBef>
            </a:pPr>
            <a:r>
              <a:rPr lang="en-US" sz="900" dirty="0" smtClean="0"/>
              <a:t>Average HCC risk score, as indicator of medical complexity </a:t>
            </a:r>
          </a:p>
          <a:p>
            <a:pPr lvl="1">
              <a:spcBef>
                <a:spcPts val="300"/>
              </a:spcBef>
            </a:pPr>
            <a:r>
              <a:rPr lang="en-US" sz="900" dirty="0" smtClean="0"/>
              <a:t>Dual eligible ratio, as indicator of social risk</a:t>
            </a:r>
            <a:endParaRPr lang="en-US" sz="900"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8971" y="3335875"/>
            <a:ext cx="320040" cy="208722"/>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2053" y="3252750"/>
            <a:ext cx="218541" cy="274320"/>
          </a:xfrm>
          <a:prstGeom prst="rect">
            <a:avLst/>
          </a:prstGeom>
        </p:spPr>
      </p:pic>
      <p:sp>
        <p:nvSpPr>
          <p:cNvPr id="4" name="Text Placeholder 3"/>
          <p:cNvSpPr>
            <a:spLocks noGrp="1"/>
          </p:cNvSpPr>
          <p:nvPr>
            <p:ph type="body" sz="quarter" idx="26"/>
          </p:nvPr>
        </p:nvSpPr>
        <p:spPr/>
        <p:txBody>
          <a:bodyPr/>
          <a:lstStyle/>
          <a:p>
            <a:endParaRPr lang="en-US"/>
          </a:p>
        </p:txBody>
      </p:sp>
      <p:sp>
        <p:nvSpPr>
          <p:cNvPr id="26" name="Text Placeholder 10"/>
          <p:cNvSpPr>
            <a:spLocks noGrp="1"/>
          </p:cNvSpPr>
          <p:nvPr>
            <p:ph type="body" sz="quarter" idx="28"/>
          </p:nvPr>
        </p:nvSpPr>
        <p:spPr>
          <a:xfrm>
            <a:off x="-1" y="4187751"/>
            <a:ext cx="3388971" cy="487313"/>
          </a:xfrm>
        </p:spPr>
        <p:txBody>
          <a:bodyPr/>
          <a:lstStyle/>
          <a:p>
            <a:r>
              <a:rPr lang="en-US" dirty="0" smtClean="0"/>
              <a:t>Measure must meet case minimum and data completeness requirements, and performance must be above zero</a:t>
            </a:r>
            <a:r>
              <a:rPr lang="en-US" dirty="0"/>
              <a:t>. One </a:t>
            </a:r>
            <a:r>
              <a:rPr lang="en-US" dirty="0" smtClean="0"/>
              <a:t>point for </a:t>
            </a:r>
            <a:r>
              <a:rPr lang="en-US" dirty="0"/>
              <a:t>each additional appropriate use, patient safety, efficiency and care coordination </a:t>
            </a:r>
            <a:r>
              <a:rPr lang="en-US" dirty="0" smtClean="0"/>
              <a:t>measure</a:t>
            </a:r>
            <a:r>
              <a:rPr lang="en-US" dirty="0"/>
              <a:t>. Two points </a:t>
            </a:r>
            <a:r>
              <a:rPr lang="en-US" dirty="0" smtClean="0"/>
              <a:t>for </a:t>
            </a:r>
            <a:r>
              <a:rPr lang="en-US" dirty="0"/>
              <a:t>each additional outcome and patient experience </a:t>
            </a:r>
            <a:r>
              <a:rPr lang="en-US" dirty="0" smtClean="0"/>
              <a:t>measure.</a:t>
            </a:r>
          </a:p>
          <a:p>
            <a:r>
              <a:rPr lang="en-US" dirty="0"/>
              <a:t>One point </a:t>
            </a:r>
            <a:r>
              <a:rPr lang="en-US" dirty="0" smtClean="0"/>
              <a:t>for </a:t>
            </a:r>
            <a:r>
              <a:rPr lang="en-US" dirty="0"/>
              <a:t>each measure submitted using end-to-end electronic </a:t>
            </a:r>
            <a:r>
              <a:rPr lang="en-US" dirty="0" smtClean="0"/>
              <a:t>reporting. Data must be captured in CEHRT and submitted to CMS electronically, either directly or through a third-party intermediary without manual manipulation. </a:t>
            </a:r>
          </a:p>
          <a:p>
            <a:r>
              <a:rPr lang="en-US" dirty="0" smtClean="0"/>
              <a:t>NPI = National Provider Identifier.</a:t>
            </a:r>
          </a:p>
        </p:txBody>
      </p:sp>
    </p:spTree>
    <p:extLst>
      <p:ext uri="{BB962C8B-B14F-4D97-AF65-F5344CB8AC3E}">
        <p14:creationId xmlns:p14="http://schemas.microsoft.com/office/powerpoint/2010/main" val="7373151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Stakes Legally-Mandated to Increase in Future Years </a:t>
            </a:r>
            <a:endParaRPr lang="en-US" dirty="0"/>
          </a:p>
        </p:txBody>
      </p:sp>
      <p:sp>
        <p:nvSpPr>
          <p:cNvPr id="17" name="Text Placeholder 2"/>
          <p:cNvSpPr>
            <a:spLocks noGrp="1"/>
          </p:cNvSpPr>
          <p:nvPr>
            <p:ph type="body" sz="quarter" idx="25"/>
          </p:nvPr>
        </p:nvSpPr>
        <p:spPr/>
        <p:txBody>
          <a:bodyPr/>
          <a:lstStyle/>
          <a:p>
            <a:r>
              <a:rPr lang="en-US" dirty="0" smtClean="0"/>
              <a:t>MIPS Set to Get Tougher by Law, by Design</a:t>
            </a:r>
            <a:endParaRPr lang="en-US" dirty="0"/>
          </a:p>
        </p:txBody>
      </p:sp>
      <p:sp>
        <p:nvSpPr>
          <p:cNvPr id="4" name="Text Placeholder 3"/>
          <p:cNvSpPr>
            <a:spLocks noGrp="1"/>
          </p:cNvSpPr>
          <p:nvPr>
            <p:ph type="body" sz="quarter" idx="26"/>
          </p:nvPr>
        </p:nvSpPr>
        <p:spPr/>
        <p:txBody>
          <a:bodyPr/>
          <a:lstStyle/>
          <a:p>
            <a:r>
              <a:rPr lang="en-US" smtClean="0"/>
              <a:t>3. Evaluate Future Path in QPP</a:t>
            </a:r>
            <a:endParaRPr lang="en-US" dirty="0"/>
          </a:p>
        </p:txBody>
      </p:sp>
      <p:sp>
        <p:nvSpPr>
          <p:cNvPr id="5" name="Text Placeholder 4"/>
          <p:cNvSpPr>
            <a:spLocks noGrp="1"/>
          </p:cNvSpPr>
          <p:nvPr>
            <p:ph type="body" sz="quarter" idx="27"/>
          </p:nvPr>
        </p:nvSpPr>
        <p:spPr>
          <a:xfrm>
            <a:off x="4863946" y="4695956"/>
            <a:ext cx="1536853" cy="104644"/>
          </a:xfrm>
        </p:spPr>
        <p:txBody>
          <a:bodyPr/>
          <a:lstStyle/>
          <a:p>
            <a:r>
              <a:rPr lang="en-US" dirty="0" smtClean="0"/>
              <a:t>Source: CMS; Advisory Board research and analysis.</a:t>
            </a:r>
            <a:endParaRPr lang="en-US" dirty="0"/>
          </a:p>
        </p:txBody>
      </p:sp>
      <p:sp>
        <p:nvSpPr>
          <p:cNvPr id="18" name="Rectangle 34"/>
          <p:cNvSpPr/>
          <p:nvPr/>
        </p:nvSpPr>
        <p:spPr bwMode="gray">
          <a:xfrm>
            <a:off x="3887688" y="1433630"/>
            <a:ext cx="2195612" cy="2624990"/>
          </a:xfrm>
          <a:custGeom>
            <a:avLst/>
            <a:gdLst>
              <a:gd name="connsiteX0" fmla="*/ 0 w 1175065"/>
              <a:gd name="connsiteY0" fmla="*/ 0 h 689535"/>
              <a:gd name="connsiteX1" fmla="*/ 1175065 w 1175065"/>
              <a:gd name="connsiteY1" fmla="*/ 0 h 689535"/>
              <a:gd name="connsiteX2" fmla="*/ 1175065 w 1175065"/>
              <a:gd name="connsiteY2" fmla="*/ 689535 h 689535"/>
              <a:gd name="connsiteX3" fmla="*/ 0 w 1175065"/>
              <a:gd name="connsiteY3" fmla="*/ 689535 h 689535"/>
              <a:gd name="connsiteX4" fmla="*/ 0 w 1175065"/>
              <a:gd name="connsiteY4" fmla="*/ 0 h 689535"/>
              <a:gd name="connsiteX0" fmla="*/ 1175065 w 1266505"/>
              <a:gd name="connsiteY0" fmla="*/ 689535 h 780975"/>
              <a:gd name="connsiteX1" fmla="*/ 0 w 1266505"/>
              <a:gd name="connsiteY1" fmla="*/ 689535 h 780975"/>
              <a:gd name="connsiteX2" fmla="*/ 0 w 1266505"/>
              <a:gd name="connsiteY2" fmla="*/ 0 h 780975"/>
              <a:gd name="connsiteX3" fmla="*/ 1175065 w 1266505"/>
              <a:gd name="connsiteY3" fmla="*/ 0 h 780975"/>
              <a:gd name="connsiteX4" fmla="*/ 1266505 w 1266505"/>
              <a:gd name="connsiteY4" fmla="*/ 780975 h 780975"/>
              <a:gd name="connsiteX0" fmla="*/ 1175065 w 1175065"/>
              <a:gd name="connsiteY0" fmla="*/ 689535 h 689535"/>
              <a:gd name="connsiteX1" fmla="*/ 0 w 1175065"/>
              <a:gd name="connsiteY1" fmla="*/ 689535 h 689535"/>
              <a:gd name="connsiteX2" fmla="*/ 0 w 1175065"/>
              <a:gd name="connsiteY2" fmla="*/ 0 h 689535"/>
              <a:gd name="connsiteX3" fmla="*/ 1175065 w 1175065"/>
              <a:gd name="connsiteY3" fmla="*/ 0 h 689535"/>
              <a:gd name="connsiteX0" fmla="*/ 0 w 1175065"/>
              <a:gd name="connsiteY0" fmla="*/ 689535 h 689535"/>
              <a:gd name="connsiteX1" fmla="*/ 0 w 1175065"/>
              <a:gd name="connsiteY1" fmla="*/ 0 h 689535"/>
              <a:gd name="connsiteX2" fmla="*/ 1175065 w 1175065"/>
              <a:gd name="connsiteY2" fmla="*/ 0 h 689535"/>
            </a:gdLst>
            <a:ahLst/>
            <a:cxnLst>
              <a:cxn ang="0">
                <a:pos x="connsiteX0" y="connsiteY0"/>
              </a:cxn>
              <a:cxn ang="0">
                <a:pos x="connsiteX1" y="connsiteY1"/>
              </a:cxn>
              <a:cxn ang="0">
                <a:pos x="connsiteX2" y="connsiteY2"/>
              </a:cxn>
            </a:cxnLst>
            <a:rect l="l" t="t" r="r" b="b"/>
            <a:pathLst>
              <a:path w="1175065" h="689535">
                <a:moveTo>
                  <a:pt x="0" y="689535"/>
                </a:moveTo>
                <a:lnTo>
                  <a:pt x="0" y="0"/>
                </a:lnTo>
                <a:lnTo>
                  <a:pt x="1175065" y="0"/>
                </a:lnTo>
              </a:path>
            </a:pathLst>
          </a:custGeom>
          <a:no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19" name="Rectangle 34"/>
          <p:cNvSpPr/>
          <p:nvPr/>
        </p:nvSpPr>
        <p:spPr bwMode="gray">
          <a:xfrm>
            <a:off x="1883364" y="2730155"/>
            <a:ext cx="1838182" cy="1288426"/>
          </a:xfrm>
          <a:custGeom>
            <a:avLst/>
            <a:gdLst>
              <a:gd name="connsiteX0" fmla="*/ 0 w 1175065"/>
              <a:gd name="connsiteY0" fmla="*/ 0 h 689535"/>
              <a:gd name="connsiteX1" fmla="*/ 1175065 w 1175065"/>
              <a:gd name="connsiteY1" fmla="*/ 0 h 689535"/>
              <a:gd name="connsiteX2" fmla="*/ 1175065 w 1175065"/>
              <a:gd name="connsiteY2" fmla="*/ 689535 h 689535"/>
              <a:gd name="connsiteX3" fmla="*/ 0 w 1175065"/>
              <a:gd name="connsiteY3" fmla="*/ 689535 h 689535"/>
              <a:gd name="connsiteX4" fmla="*/ 0 w 1175065"/>
              <a:gd name="connsiteY4" fmla="*/ 0 h 689535"/>
              <a:gd name="connsiteX0" fmla="*/ 1175065 w 1266505"/>
              <a:gd name="connsiteY0" fmla="*/ 689535 h 780975"/>
              <a:gd name="connsiteX1" fmla="*/ 0 w 1266505"/>
              <a:gd name="connsiteY1" fmla="*/ 689535 h 780975"/>
              <a:gd name="connsiteX2" fmla="*/ 0 w 1266505"/>
              <a:gd name="connsiteY2" fmla="*/ 0 h 780975"/>
              <a:gd name="connsiteX3" fmla="*/ 1175065 w 1266505"/>
              <a:gd name="connsiteY3" fmla="*/ 0 h 780975"/>
              <a:gd name="connsiteX4" fmla="*/ 1266505 w 1266505"/>
              <a:gd name="connsiteY4" fmla="*/ 780975 h 780975"/>
              <a:gd name="connsiteX0" fmla="*/ 1175065 w 1175065"/>
              <a:gd name="connsiteY0" fmla="*/ 689535 h 689535"/>
              <a:gd name="connsiteX1" fmla="*/ 0 w 1175065"/>
              <a:gd name="connsiteY1" fmla="*/ 689535 h 689535"/>
              <a:gd name="connsiteX2" fmla="*/ 0 w 1175065"/>
              <a:gd name="connsiteY2" fmla="*/ 0 h 689535"/>
              <a:gd name="connsiteX3" fmla="*/ 1175065 w 1175065"/>
              <a:gd name="connsiteY3" fmla="*/ 0 h 689535"/>
              <a:gd name="connsiteX0" fmla="*/ 0 w 1175065"/>
              <a:gd name="connsiteY0" fmla="*/ 689535 h 689535"/>
              <a:gd name="connsiteX1" fmla="*/ 0 w 1175065"/>
              <a:gd name="connsiteY1" fmla="*/ 0 h 689535"/>
              <a:gd name="connsiteX2" fmla="*/ 1175065 w 1175065"/>
              <a:gd name="connsiteY2" fmla="*/ 0 h 689535"/>
            </a:gdLst>
            <a:ahLst/>
            <a:cxnLst>
              <a:cxn ang="0">
                <a:pos x="connsiteX0" y="connsiteY0"/>
              </a:cxn>
              <a:cxn ang="0">
                <a:pos x="connsiteX1" y="connsiteY1"/>
              </a:cxn>
              <a:cxn ang="0">
                <a:pos x="connsiteX2" y="connsiteY2"/>
              </a:cxn>
            </a:cxnLst>
            <a:rect l="l" t="t" r="r" b="b"/>
            <a:pathLst>
              <a:path w="1175065" h="689535">
                <a:moveTo>
                  <a:pt x="0" y="689535"/>
                </a:moveTo>
                <a:lnTo>
                  <a:pt x="0" y="0"/>
                </a:lnTo>
                <a:lnTo>
                  <a:pt x="1175065" y="0"/>
                </a:lnTo>
              </a:path>
            </a:pathLst>
          </a:cu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1" name="Rectangle 34"/>
          <p:cNvSpPr/>
          <p:nvPr/>
        </p:nvSpPr>
        <p:spPr bwMode="gray">
          <a:xfrm>
            <a:off x="331987" y="3329046"/>
            <a:ext cx="1390214" cy="689535"/>
          </a:xfrm>
          <a:custGeom>
            <a:avLst/>
            <a:gdLst>
              <a:gd name="connsiteX0" fmla="*/ 0 w 1175065"/>
              <a:gd name="connsiteY0" fmla="*/ 0 h 689535"/>
              <a:gd name="connsiteX1" fmla="*/ 1175065 w 1175065"/>
              <a:gd name="connsiteY1" fmla="*/ 0 h 689535"/>
              <a:gd name="connsiteX2" fmla="*/ 1175065 w 1175065"/>
              <a:gd name="connsiteY2" fmla="*/ 689535 h 689535"/>
              <a:gd name="connsiteX3" fmla="*/ 0 w 1175065"/>
              <a:gd name="connsiteY3" fmla="*/ 689535 h 689535"/>
              <a:gd name="connsiteX4" fmla="*/ 0 w 1175065"/>
              <a:gd name="connsiteY4" fmla="*/ 0 h 689535"/>
              <a:gd name="connsiteX0" fmla="*/ 1175065 w 1266505"/>
              <a:gd name="connsiteY0" fmla="*/ 689535 h 780975"/>
              <a:gd name="connsiteX1" fmla="*/ 0 w 1266505"/>
              <a:gd name="connsiteY1" fmla="*/ 689535 h 780975"/>
              <a:gd name="connsiteX2" fmla="*/ 0 w 1266505"/>
              <a:gd name="connsiteY2" fmla="*/ 0 h 780975"/>
              <a:gd name="connsiteX3" fmla="*/ 1175065 w 1266505"/>
              <a:gd name="connsiteY3" fmla="*/ 0 h 780975"/>
              <a:gd name="connsiteX4" fmla="*/ 1266505 w 1266505"/>
              <a:gd name="connsiteY4" fmla="*/ 780975 h 780975"/>
              <a:gd name="connsiteX0" fmla="*/ 1175065 w 1175065"/>
              <a:gd name="connsiteY0" fmla="*/ 689535 h 689535"/>
              <a:gd name="connsiteX1" fmla="*/ 0 w 1175065"/>
              <a:gd name="connsiteY1" fmla="*/ 689535 h 689535"/>
              <a:gd name="connsiteX2" fmla="*/ 0 w 1175065"/>
              <a:gd name="connsiteY2" fmla="*/ 0 h 689535"/>
              <a:gd name="connsiteX3" fmla="*/ 1175065 w 1175065"/>
              <a:gd name="connsiteY3" fmla="*/ 0 h 689535"/>
              <a:gd name="connsiteX0" fmla="*/ 0 w 1175065"/>
              <a:gd name="connsiteY0" fmla="*/ 689535 h 689535"/>
              <a:gd name="connsiteX1" fmla="*/ 0 w 1175065"/>
              <a:gd name="connsiteY1" fmla="*/ 0 h 689535"/>
              <a:gd name="connsiteX2" fmla="*/ 1175065 w 1175065"/>
              <a:gd name="connsiteY2" fmla="*/ 0 h 689535"/>
            </a:gdLst>
            <a:ahLst/>
            <a:cxnLst>
              <a:cxn ang="0">
                <a:pos x="connsiteX0" y="connsiteY0"/>
              </a:cxn>
              <a:cxn ang="0">
                <a:pos x="connsiteX1" y="connsiteY1"/>
              </a:cxn>
              <a:cxn ang="0">
                <a:pos x="connsiteX2" y="connsiteY2"/>
              </a:cxn>
            </a:cxnLst>
            <a:rect l="l" t="t" r="r" b="b"/>
            <a:pathLst>
              <a:path w="1175065" h="689535">
                <a:moveTo>
                  <a:pt x="0" y="689535"/>
                </a:moveTo>
                <a:lnTo>
                  <a:pt x="0" y="0"/>
                </a:lnTo>
                <a:lnTo>
                  <a:pt x="1175065" y="0"/>
                </a:lnTo>
              </a:path>
            </a:pathLst>
          </a:custGeom>
          <a:no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2" name="TextBox 21"/>
          <p:cNvSpPr txBox="1"/>
          <p:nvPr/>
        </p:nvSpPr>
        <p:spPr bwMode="gray">
          <a:xfrm>
            <a:off x="410835" y="3012859"/>
            <a:ext cx="1243600" cy="338554"/>
          </a:xfrm>
          <a:prstGeom prst="rect">
            <a:avLst/>
          </a:prstGeom>
          <a:noFill/>
        </p:spPr>
        <p:txBody>
          <a:bodyPr wrap="square" lIns="0" tIns="0" rIns="0" bIns="0" rtlCol="0">
            <a:spAutoFit/>
          </a:bodyPr>
          <a:lstStyle/>
          <a:p>
            <a:r>
              <a:rPr lang="en-US" sz="2200" dirty="0" smtClean="0">
                <a:solidFill>
                  <a:schemeClr val="accent6"/>
                </a:solidFill>
              </a:rPr>
              <a:t>4% </a:t>
            </a:r>
            <a:r>
              <a:rPr lang="en-US" sz="1600" dirty="0" smtClean="0">
                <a:solidFill>
                  <a:schemeClr val="accent6"/>
                </a:solidFill>
              </a:rPr>
              <a:t>at risk</a:t>
            </a:r>
            <a:endParaRPr lang="en-US" sz="1600" dirty="0">
              <a:solidFill>
                <a:schemeClr val="accent6"/>
              </a:solidFill>
            </a:endParaRPr>
          </a:p>
        </p:txBody>
      </p:sp>
      <p:sp>
        <p:nvSpPr>
          <p:cNvPr id="23" name="TextBox 22"/>
          <p:cNvSpPr txBox="1"/>
          <p:nvPr/>
        </p:nvSpPr>
        <p:spPr bwMode="gray">
          <a:xfrm>
            <a:off x="408770" y="3394561"/>
            <a:ext cx="1395479" cy="553998"/>
          </a:xfrm>
          <a:prstGeom prst="rect">
            <a:avLst/>
          </a:prstGeom>
          <a:noFill/>
        </p:spPr>
        <p:txBody>
          <a:bodyPr wrap="square" lIns="0" tIns="0" rIns="0" bIns="0" rtlCol="0">
            <a:spAutoFit/>
          </a:bodyPr>
          <a:lstStyle/>
          <a:p>
            <a:pPr>
              <a:spcBef>
                <a:spcPts val="300"/>
              </a:spcBef>
            </a:pPr>
            <a:r>
              <a:rPr lang="en-US" sz="900" dirty="0" smtClean="0"/>
              <a:t>Low performance bar, multiple reporting period options, Cost category weight at 0%</a:t>
            </a:r>
          </a:p>
        </p:txBody>
      </p:sp>
      <p:sp>
        <p:nvSpPr>
          <p:cNvPr id="24" name="Rectangle 23"/>
          <p:cNvSpPr/>
          <p:nvPr/>
        </p:nvSpPr>
        <p:spPr bwMode="gray">
          <a:xfrm rot="16200000">
            <a:off x="2956608" y="1056487"/>
            <a:ext cx="487584" cy="6400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bwMode="gray">
          <a:xfrm>
            <a:off x="254519" y="3940423"/>
            <a:ext cx="156316" cy="156316"/>
          </a:xfrm>
          <a:prstGeom prst="ellipse">
            <a:avLst/>
          </a:prstGeom>
          <a:solidFill>
            <a:schemeClr val="accent6"/>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bwMode="gray">
          <a:xfrm>
            <a:off x="1980260" y="4068940"/>
            <a:ext cx="1866099" cy="300082"/>
          </a:xfrm>
          <a:prstGeom prst="rect">
            <a:avLst/>
          </a:prstGeom>
          <a:noFill/>
        </p:spPr>
        <p:txBody>
          <a:bodyPr wrap="square" lIns="0" tIns="0" rIns="0" bIns="0" rtlCol="0">
            <a:spAutoFit/>
          </a:bodyPr>
          <a:lstStyle/>
          <a:p>
            <a:pPr>
              <a:spcBef>
                <a:spcPts val="300"/>
              </a:spcBef>
            </a:pPr>
            <a:r>
              <a:rPr lang="en-US" sz="900" b="1" dirty="0" smtClean="0"/>
              <a:t>2018</a:t>
            </a:r>
            <a:endParaRPr lang="en-US" sz="900" dirty="0"/>
          </a:p>
          <a:p>
            <a:pPr>
              <a:spcBef>
                <a:spcPts val="300"/>
              </a:spcBef>
            </a:pPr>
            <a:r>
              <a:rPr lang="en-US" sz="800" dirty="0" smtClean="0"/>
              <a:t>QPP Year 2</a:t>
            </a:r>
            <a:endParaRPr lang="en-US" sz="800" dirty="0"/>
          </a:p>
        </p:txBody>
      </p:sp>
      <p:sp>
        <p:nvSpPr>
          <p:cNvPr id="27" name="TextBox 26"/>
          <p:cNvSpPr txBox="1"/>
          <p:nvPr/>
        </p:nvSpPr>
        <p:spPr bwMode="gray">
          <a:xfrm>
            <a:off x="421210" y="4068940"/>
            <a:ext cx="1462254" cy="300082"/>
          </a:xfrm>
          <a:prstGeom prst="rect">
            <a:avLst/>
          </a:prstGeom>
          <a:noFill/>
        </p:spPr>
        <p:txBody>
          <a:bodyPr wrap="square" lIns="0" tIns="0" rIns="0" bIns="0" rtlCol="0">
            <a:spAutoFit/>
          </a:bodyPr>
          <a:lstStyle/>
          <a:p>
            <a:pPr>
              <a:spcBef>
                <a:spcPts val="300"/>
              </a:spcBef>
            </a:pPr>
            <a:r>
              <a:rPr lang="en-US" sz="900" b="1" dirty="0" smtClean="0"/>
              <a:t>2017</a:t>
            </a:r>
            <a:endParaRPr lang="en-US" sz="900" dirty="0"/>
          </a:p>
          <a:p>
            <a:pPr>
              <a:spcBef>
                <a:spcPts val="300"/>
              </a:spcBef>
            </a:pPr>
            <a:r>
              <a:rPr lang="en-US" sz="800" dirty="0" smtClean="0"/>
              <a:t>QPP Year 1</a:t>
            </a:r>
          </a:p>
        </p:txBody>
      </p:sp>
      <p:sp>
        <p:nvSpPr>
          <p:cNvPr id="33" name="TextBox 32"/>
          <p:cNvSpPr txBox="1"/>
          <p:nvPr/>
        </p:nvSpPr>
        <p:spPr bwMode="gray">
          <a:xfrm>
            <a:off x="3984955" y="4068940"/>
            <a:ext cx="1866099" cy="300082"/>
          </a:xfrm>
          <a:prstGeom prst="rect">
            <a:avLst/>
          </a:prstGeom>
          <a:noFill/>
        </p:spPr>
        <p:txBody>
          <a:bodyPr wrap="square" lIns="0" tIns="0" rIns="0" bIns="0" rtlCol="0">
            <a:spAutoFit/>
          </a:bodyPr>
          <a:lstStyle/>
          <a:p>
            <a:pPr>
              <a:spcBef>
                <a:spcPts val="300"/>
              </a:spcBef>
            </a:pPr>
            <a:r>
              <a:rPr lang="en-US" sz="900" b="1" dirty="0" smtClean="0"/>
              <a:t>2019</a:t>
            </a:r>
            <a:endParaRPr lang="en-US" sz="900" dirty="0"/>
          </a:p>
          <a:p>
            <a:pPr>
              <a:spcBef>
                <a:spcPts val="300"/>
              </a:spcBef>
            </a:pPr>
            <a:r>
              <a:rPr lang="en-US" sz="800" dirty="0" smtClean="0"/>
              <a:t>QPP Year 3</a:t>
            </a:r>
            <a:endParaRPr lang="en-US" sz="800" dirty="0"/>
          </a:p>
        </p:txBody>
      </p:sp>
      <p:sp>
        <p:nvSpPr>
          <p:cNvPr id="34" name="TextBox 33"/>
          <p:cNvSpPr txBox="1"/>
          <p:nvPr/>
        </p:nvSpPr>
        <p:spPr bwMode="gray">
          <a:xfrm>
            <a:off x="3954325" y="1107299"/>
            <a:ext cx="1260372" cy="338554"/>
          </a:xfrm>
          <a:prstGeom prst="rect">
            <a:avLst/>
          </a:prstGeom>
          <a:noFill/>
        </p:spPr>
        <p:txBody>
          <a:bodyPr wrap="square" lIns="0" tIns="0" rIns="0" bIns="0" rtlCol="0">
            <a:spAutoFit/>
          </a:bodyPr>
          <a:lstStyle/>
          <a:p>
            <a:r>
              <a:rPr lang="en-US" sz="2200" dirty="0" smtClean="0">
                <a:solidFill>
                  <a:schemeClr val="accent6"/>
                </a:solidFill>
              </a:rPr>
              <a:t>7% </a:t>
            </a:r>
            <a:r>
              <a:rPr lang="en-US" sz="1600" dirty="0" smtClean="0">
                <a:solidFill>
                  <a:schemeClr val="accent6"/>
                </a:solidFill>
              </a:rPr>
              <a:t>at risk</a:t>
            </a:r>
            <a:endParaRPr lang="en-US" sz="1600" dirty="0">
              <a:solidFill>
                <a:schemeClr val="accent6"/>
              </a:solidFill>
            </a:endParaRPr>
          </a:p>
        </p:txBody>
      </p:sp>
      <p:sp>
        <p:nvSpPr>
          <p:cNvPr id="35" name="TextBox 34"/>
          <p:cNvSpPr txBox="1"/>
          <p:nvPr/>
        </p:nvSpPr>
        <p:spPr bwMode="gray">
          <a:xfrm>
            <a:off x="1924059" y="2405309"/>
            <a:ext cx="1104825" cy="338554"/>
          </a:xfrm>
          <a:prstGeom prst="rect">
            <a:avLst/>
          </a:prstGeom>
          <a:noFill/>
        </p:spPr>
        <p:txBody>
          <a:bodyPr wrap="square" lIns="0" tIns="0" rIns="0" bIns="0" rtlCol="0">
            <a:spAutoFit/>
          </a:bodyPr>
          <a:lstStyle/>
          <a:p>
            <a:r>
              <a:rPr lang="en-US" sz="2200" dirty="0" smtClean="0">
                <a:solidFill>
                  <a:schemeClr val="accent6"/>
                </a:solidFill>
              </a:rPr>
              <a:t>5% </a:t>
            </a:r>
            <a:r>
              <a:rPr lang="en-US" sz="1600" dirty="0" smtClean="0">
                <a:solidFill>
                  <a:schemeClr val="accent6"/>
                </a:solidFill>
              </a:rPr>
              <a:t>at risk</a:t>
            </a:r>
            <a:endParaRPr lang="en-US" sz="1600" dirty="0">
              <a:solidFill>
                <a:schemeClr val="accent6"/>
              </a:solidFill>
            </a:endParaRPr>
          </a:p>
        </p:txBody>
      </p:sp>
      <p:sp>
        <p:nvSpPr>
          <p:cNvPr id="36" name="TextBox 35"/>
          <p:cNvSpPr txBox="1"/>
          <p:nvPr/>
        </p:nvSpPr>
        <p:spPr bwMode="gray">
          <a:xfrm>
            <a:off x="3976277" y="1498411"/>
            <a:ext cx="2043017" cy="276999"/>
          </a:xfrm>
          <a:prstGeom prst="rect">
            <a:avLst/>
          </a:prstGeom>
          <a:noFill/>
        </p:spPr>
        <p:txBody>
          <a:bodyPr wrap="square" lIns="0" tIns="0" rIns="0" bIns="0" rtlCol="0">
            <a:spAutoFit/>
          </a:bodyPr>
          <a:lstStyle/>
          <a:p>
            <a:pPr>
              <a:spcBef>
                <a:spcPts val="300"/>
              </a:spcBef>
            </a:pPr>
            <a:r>
              <a:rPr lang="en-US" sz="900" dirty="0" smtClean="0"/>
              <a:t>Requirements to become gradually more challenging per future rulemaking</a:t>
            </a:r>
            <a:endParaRPr lang="en-US" sz="900" dirty="0"/>
          </a:p>
        </p:txBody>
      </p:sp>
      <p:sp>
        <p:nvSpPr>
          <p:cNvPr id="39" name="TextBox 38"/>
          <p:cNvSpPr txBox="1"/>
          <p:nvPr/>
        </p:nvSpPr>
        <p:spPr bwMode="gray">
          <a:xfrm>
            <a:off x="4386729" y="1976210"/>
            <a:ext cx="1632565" cy="523220"/>
          </a:xfrm>
          <a:prstGeom prst="rect">
            <a:avLst/>
          </a:prstGeom>
          <a:noFill/>
        </p:spPr>
        <p:txBody>
          <a:bodyPr wrap="square" lIns="0" tIns="0" rIns="0" bIns="0" rtlCol="0">
            <a:spAutoFit/>
          </a:bodyPr>
          <a:lstStyle/>
          <a:p>
            <a:pPr>
              <a:spcBef>
                <a:spcPts val="300"/>
              </a:spcBef>
            </a:pPr>
            <a:r>
              <a:rPr lang="en-US" sz="850" b="1" dirty="0" smtClean="0"/>
              <a:t>Quality</a:t>
            </a:r>
            <a:br>
              <a:rPr lang="en-US" sz="850" b="1" dirty="0" smtClean="0"/>
            </a:br>
            <a:r>
              <a:rPr lang="en-US" sz="850" dirty="0" smtClean="0">
                <a:solidFill>
                  <a:schemeClr val="accent3"/>
                </a:solidFill>
              </a:rPr>
              <a:t>Full-year reporting period, and potentially higher data completeness thresholds </a:t>
            </a:r>
          </a:p>
        </p:txBody>
      </p:sp>
      <p:pic>
        <p:nvPicPr>
          <p:cNvPr id="41" name="Picture 4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4001504" y="1997700"/>
            <a:ext cx="216865" cy="208161"/>
          </a:xfrm>
          <a:prstGeom prst="rect">
            <a:avLst/>
          </a:prstGeom>
        </p:spPr>
      </p:pic>
      <p:sp>
        <p:nvSpPr>
          <p:cNvPr id="42" name="TextBox 41"/>
          <p:cNvSpPr txBox="1"/>
          <p:nvPr/>
        </p:nvSpPr>
        <p:spPr bwMode="gray">
          <a:xfrm>
            <a:off x="4386730" y="2722970"/>
            <a:ext cx="1739189" cy="392415"/>
          </a:xfrm>
          <a:prstGeom prst="rect">
            <a:avLst/>
          </a:prstGeom>
          <a:noFill/>
        </p:spPr>
        <p:txBody>
          <a:bodyPr wrap="square" lIns="0" tIns="0" rIns="0" bIns="0" rtlCol="0">
            <a:spAutoFit/>
          </a:bodyPr>
          <a:lstStyle/>
          <a:p>
            <a:pPr>
              <a:spcBef>
                <a:spcPts val="300"/>
              </a:spcBef>
            </a:pPr>
            <a:r>
              <a:rPr lang="en-US" sz="850" b="1" dirty="0" smtClean="0"/>
              <a:t>Cost</a:t>
            </a:r>
            <a:br>
              <a:rPr lang="en-US" sz="850" b="1" dirty="0" smtClean="0"/>
            </a:br>
            <a:r>
              <a:rPr lang="en-US" sz="850" dirty="0" smtClean="0">
                <a:solidFill>
                  <a:schemeClr val="accent3"/>
                </a:solidFill>
              </a:rPr>
              <a:t>Weight may be between 10% to 30%; improvement scoring delayed</a:t>
            </a:r>
            <a:endParaRPr lang="en-US" sz="850" dirty="0">
              <a:solidFill>
                <a:schemeClr val="accent3"/>
              </a:solidFill>
            </a:endParaRPr>
          </a:p>
        </p:txBody>
      </p:sp>
      <p:sp>
        <p:nvSpPr>
          <p:cNvPr id="44" name="TextBox 43"/>
          <p:cNvSpPr txBox="1"/>
          <p:nvPr/>
        </p:nvSpPr>
        <p:spPr bwMode="gray">
          <a:xfrm>
            <a:off x="4386729" y="3372687"/>
            <a:ext cx="1739190" cy="523220"/>
          </a:xfrm>
          <a:prstGeom prst="rect">
            <a:avLst/>
          </a:prstGeom>
          <a:noFill/>
        </p:spPr>
        <p:txBody>
          <a:bodyPr wrap="square" lIns="0" tIns="0" rIns="0" bIns="0" rtlCol="0">
            <a:spAutoFit/>
          </a:bodyPr>
          <a:lstStyle/>
          <a:p>
            <a:pPr>
              <a:spcBef>
                <a:spcPts val="300"/>
              </a:spcBef>
            </a:pPr>
            <a:r>
              <a:rPr lang="en-US" sz="850" b="1" dirty="0" smtClean="0"/>
              <a:t>ACI</a:t>
            </a:r>
            <a:br>
              <a:rPr lang="en-US" sz="850" b="1" dirty="0" smtClean="0"/>
            </a:br>
            <a:r>
              <a:rPr lang="en-US" sz="850" dirty="0">
                <a:solidFill>
                  <a:schemeClr val="accent3"/>
                </a:solidFill>
              </a:rPr>
              <a:t>2015 Edition CEHRT u</a:t>
            </a:r>
            <a:r>
              <a:rPr lang="en-US" sz="850" dirty="0" smtClean="0">
                <a:solidFill>
                  <a:schemeClr val="accent3"/>
                </a:solidFill>
              </a:rPr>
              <a:t>pgrade required to report Stage 3-equivalent, more difficult measures</a:t>
            </a:r>
            <a:endParaRPr lang="en-US" sz="850" baseline="30000" dirty="0" smtClean="0">
              <a:solidFill>
                <a:schemeClr val="accent3"/>
              </a:solidFill>
            </a:endParaRPr>
          </a:p>
        </p:txBody>
      </p:sp>
      <p:sp>
        <p:nvSpPr>
          <p:cNvPr id="46" name="Oval 45"/>
          <p:cNvSpPr/>
          <p:nvPr/>
        </p:nvSpPr>
        <p:spPr bwMode="gray">
          <a:xfrm>
            <a:off x="1805799" y="3940423"/>
            <a:ext cx="156316" cy="156316"/>
          </a:xfrm>
          <a:prstGeom prst="ellipse">
            <a:avLst/>
          </a:prstGeom>
          <a:solidFill>
            <a:schemeClr val="accent6"/>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bwMode="gray">
          <a:xfrm>
            <a:off x="3807743" y="3940423"/>
            <a:ext cx="156316" cy="156316"/>
          </a:xfrm>
          <a:prstGeom prst="ellipse">
            <a:avLst/>
          </a:prstGeom>
          <a:solidFill>
            <a:schemeClr val="accent6"/>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Placeholder 1"/>
          <p:cNvSpPr txBox="1">
            <a:spLocks/>
          </p:cNvSpPr>
          <p:nvPr/>
        </p:nvSpPr>
        <p:spPr bwMode="gray">
          <a:xfrm>
            <a:off x="1974205" y="2791637"/>
            <a:ext cx="1764998" cy="1084912"/>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spcBef>
                <a:spcPts val="300"/>
              </a:spcBef>
              <a:buNone/>
            </a:pPr>
            <a:r>
              <a:rPr lang="en-US" sz="900" dirty="0" smtClean="0"/>
              <a:t>Few changes, with most Year 1 flexibilities retained</a:t>
            </a:r>
            <a:endParaRPr lang="en-US" sz="900" dirty="0"/>
          </a:p>
          <a:p>
            <a:pPr marL="115888" indent="-115888">
              <a:spcBef>
                <a:spcPts val="300"/>
              </a:spcBef>
            </a:pPr>
            <a:r>
              <a:rPr lang="en-US" sz="900" dirty="0" smtClean="0"/>
              <a:t>Year-long reporting period</a:t>
            </a:r>
            <a:br>
              <a:rPr lang="en-US" sz="900" dirty="0" smtClean="0"/>
            </a:br>
            <a:r>
              <a:rPr lang="en-US" sz="900" dirty="0" smtClean="0"/>
              <a:t>for Quality</a:t>
            </a:r>
            <a:endParaRPr lang="en-US" sz="900" dirty="0"/>
          </a:p>
          <a:p>
            <a:pPr marL="115888" indent="-115888">
              <a:spcBef>
                <a:spcPts val="300"/>
              </a:spcBef>
            </a:pPr>
            <a:r>
              <a:rPr lang="en-US" sz="900" dirty="0" smtClean="0"/>
              <a:t>Cost category increases to 10%</a:t>
            </a:r>
          </a:p>
          <a:p>
            <a:pPr marL="115888" indent="-115888">
              <a:spcBef>
                <a:spcPts val="300"/>
              </a:spcBef>
            </a:pPr>
            <a:r>
              <a:rPr lang="en-US" sz="900" dirty="0" smtClean="0"/>
              <a:t>Retain Year 1 ACI measure and CEHRT requirements</a:t>
            </a:r>
            <a:endParaRPr lang="en-US" sz="900" dirty="0"/>
          </a:p>
        </p:txBody>
      </p:sp>
      <p:pic>
        <p:nvPicPr>
          <p:cNvPr id="52" name="Picture 3" descr="C:\Users\levinthn\Documents\ABC Art and Templates\Mone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7428" y="2741009"/>
            <a:ext cx="125016" cy="22860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 descr="C:\Users\levinthn\Documents\ABC Art and Templates\Computer_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9285" y="3385745"/>
            <a:ext cx="221302" cy="182880"/>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bwMode="gray">
          <a:xfrm>
            <a:off x="-1203729" y="156320"/>
            <a:ext cx="1045788" cy="161583"/>
          </a:xfrm>
          <a:prstGeom prst="rect">
            <a:avLst/>
          </a:prstGeom>
          <a:solidFill>
            <a:srgbClr val="FFFF00"/>
          </a:solidFill>
        </p:spPr>
        <p:txBody>
          <a:bodyPr wrap="square" lIns="0" tIns="0" rIns="0" bIns="0" rtlCol="0">
            <a:spAutoFit/>
          </a:bodyPr>
          <a:lstStyle/>
          <a:p>
            <a:pPr>
              <a:spcBef>
                <a:spcPts val="500"/>
              </a:spcBef>
            </a:pPr>
            <a:r>
              <a:rPr lang="en-US" sz="1050" b="1" dirty="0" smtClean="0"/>
              <a:t>BBA - updated</a:t>
            </a:r>
            <a:endParaRPr lang="en-US" sz="1050" b="1" dirty="0"/>
          </a:p>
        </p:txBody>
      </p:sp>
    </p:spTree>
    <p:extLst>
      <p:ext uri="{BB962C8B-B14F-4D97-AF65-F5344CB8AC3E}">
        <p14:creationId xmlns:p14="http://schemas.microsoft.com/office/powerpoint/2010/main" val="22701496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bwMode="gray">
          <a:xfrm>
            <a:off x="0" y="4048125"/>
            <a:ext cx="6400799" cy="457200"/>
          </a:xfrm>
          <a:prstGeom prst="rect">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2" name="Title 1"/>
          <p:cNvSpPr>
            <a:spLocks noGrp="1"/>
          </p:cNvSpPr>
          <p:nvPr>
            <p:ph type="title"/>
          </p:nvPr>
        </p:nvSpPr>
        <p:spPr/>
        <p:txBody>
          <a:bodyPr/>
          <a:lstStyle/>
          <a:p>
            <a:r>
              <a:rPr lang="en-US" smtClean="0"/>
              <a:t>Certain MIPS Policies Not Finalized for 2018</a:t>
            </a:r>
            <a:endParaRPr lang="en-US" dirty="0"/>
          </a:p>
        </p:txBody>
      </p:sp>
      <p:sp>
        <p:nvSpPr>
          <p:cNvPr id="12" name="Text Placeholder 11"/>
          <p:cNvSpPr>
            <a:spLocks noGrp="1"/>
          </p:cNvSpPr>
          <p:nvPr>
            <p:ph type="body" sz="quarter" idx="26"/>
          </p:nvPr>
        </p:nvSpPr>
        <p:spPr/>
        <p:txBody>
          <a:bodyPr/>
          <a:lstStyle/>
          <a:p>
            <a:endParaRPr lang="en-US"/>
          </a:p>
        </p:txBody>
      </p:sp>
      <p:sp>
        <p:nvSpPr>
          <p:cNvPr id="5" name="Text Placeholder 4"/>
          <p:cNvSpPr>
            <a:spLocks noGrp="1"/>
          </p:cNvSpPr>
          <p:nvPr>
            <p:ph type="body" sz="quarter" idx="27"/>
          </p:nvPr>
        </p:nvSpPr>
        <p:spPr>
          <a:xfrm>
            <a:off x="5041716" y="4619012"/>
            <a:ext cx="1359083" cy="181588"/>
          </a:xfrm>
        </p:spPr>
        <p:txBody>
          <a:bodyPr/>
          <a:lstStyle/>
          <a:p>
            <a:r>
              <a:rPr lang="en-US" dirty="0" smtClean="0"/>
              <a:t>Source: Advisory Board research and analysis.</a:t>
            </a:r>
            <a:endParaRPr lang="en-US" dirty="0"/>
          </a:p>
        </p:txBody>
      </p:sp>
      <p:sp>
        <p:nvSpPr>
          <p:cNvPr id="7" name="TextBox 6"/>
          <p:cNvSpPr txBox="1"/>
          <p:nvPr/>
        </p:nvSpPr>
        <p:spPr bwMode="gray">
          <a:xfrm>
            <a:off x="323720" y="1934711"/>
            <a:ext cx="1721129" cy="1715854"/>
          </a:xfrm>
          <a:prstGeom prst="rect">
            <a:avLst/>
          </a:prstGeom>
          <a:noFill/>
        </p:spPr>
        <p:txBody>
          <a:bodyPr wrap="square" lIns="0" tIns="0" rIns="0" bIns="0" rtlCol="0">
            <a:spAutoFit/>
          </a:bodyPr>
          <a:lstStyle/>
          <a:p>
            <a:pPr>
              <a:spcBef>
                <a:spcPts val="500"/>
              </a:spcBef>
            </a:pPr>
            <a:r>
              <a:rPr lang="en-US" sz="900" b="1" dirty="0" smtClean="0"/>
              <a:t>Enables Greater MIPS Reporting Flexibility</a:t>
            </a:r>
            <a:endParaRPr lang="en-US" sz="900" b="1" dirty="0" smtClean="0">
              <a:solidFill>
                <a:schemeClr val="accent6"/>
              </a:solidFill>
            </a:endParaRPr>
          </a:p>
          <a:p>
            <a:pPr marL="117475" indent="-117475">
              <a:spcBef>
                <a:spcPts val="500"/>
              </a:spcBef>
              <a:buFont typeface="Arial" panose="020B0604020202020204" pitchFamily="34" charset="0"/>
              <a:buChar char="•"/>
            </a:pPr>
            <a:r>
              <a:rPr lang="en-US" sz="900" dirty="0" smtClean="0"/>
              <a:t>Report </a:t>
            </a:r>
            <a:r>
              <a:rPr lang="en-US" sz="900" dirty="0"/>
              <a:t>measures within </a:t>
            </a:r>
            <a:r>
              <a:rPr lang="en-US" sz="900" dirty="0" smtClean="0"/>
              <a:t>a</a:t>
            </a:r>
            <a:br>
              <a:rPr lang="en-US" sz="900" dirty="0" smtClean="0"/>
            </a:br>
            <a:r>
              <a:rPr lang="en-US" sz="900" dirty="0" smtClean="0"/>
              <a:t>given performance category</a:t>
            </a:r>
            <a:br>
              <a:rPr lang="en-US" sz="900" dirty="0" smtClean="0"/>
            </a:br>
            <a:r>
              <a:rPr lang="en-US" sz="900" dirty="0" smtClean="0"/>
              <a:t>via </a:t>
            </a:r>
            <a:r>
              <a:rPr lang="en-US" sz="900" dirty="0"/>
              <a:t>multiple </a:t>
            </a:r>
            <a:r>
              <a:rPr lang="en-US" sz="900" dirty="0" smtClean="0"/>
              <a:t>methods</a:t>
            </a:r>
            <a:endParaRPr lang="en-US" sz="900" dirty="0"/>
          </a:p>
          <a:p>
            <a:pPr marL="117475" indent="-117475">
              <a:spcBef>
                <a:spcPts val="500"/>
              </a:spcBef>
              <a:buFont typeface="Arial" panose="020B0604020202020204" pitchFamily="34" charset="0"/>
              <a:buChar char="•"/>
            </a:pPr>
            <a:r>
              <a:rPr lang="en-US" sz="900" dirty="0" smtClean="0"/>
              <a:t>Opportunity to more easily</a:t>
            </a:r>
            <a:br>
              <a:rPr lang="en-US" sz="900" dirty="0" smtClean="0"/>
            </a:br>
            <a:r>
              <a:rPr lang="en-US" sz="900" dirty="0" smtClean="0"/>
              <a:t>“test out” new reporting options while maximizing performance</a:t>
            </a:r>
          </a:p>
          <a:p>
            <a:pPr marL="117475" indent="-117475">
              <a:spcBef>
                <a:spcPts val="500"/>
              </a:spcBef>
              <a:buFont typeface="Arial" panose="020B0604020202020204" pitchFamily="34" charset="0"/>
              <a:buChar char="•"/>
            </a:pPr>
            <a:r>
              <a:rPr lang="en-US" sz="900" dirty="0" smtClean="0"/>
              <a:t>Benchmarks and topped-out status often differ between reporting methods</a:t>
            </a:r>
            <a:endParaRPr lang="en-US" sz="900" dirty="0"/>
          </a:p>
        </p:txBody>
      </p:sp>
      <p:cxnSp>
        <p:nvCxnSpPr>
          <p:cNvPr id="11" name="Straight Connector 10"/>
          <p:cNvCxnSpPr/>
          <p:nvPr/>
        </p:nvCxnSpPr>
        <p:spPr bwMode="gray">
          <a:xfrm>
            <a:off x="1230283" y="1251707"/>
            <a:ext cx="3970370" cy="0"/>
          </a:xfrm>
          <a:prstGeom prst="line">
            <a:avLst/>
          </a:prstGeom>
          <a:ln w="1270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bwMode="gray">
          <a:xfrm>
            <a:off x="2181801" y="1934711"/>
            <a:ext cx="2037199" cy="1779974"/>
          </a:xfrm>
          <a:prstGeom prst="rect">
            <a:avLst/>
          </a:prstGeom>
          <a:noFill/>
        </p:spPr>
        <p:txBody>
          <a:bodyPr wrap="square" lIns="0" tIns="0" rIns="0" bIns="0" rtlCol="0">
            <a:spAutoFit/>
          </a:bodyPr>
          <a:lstStyle/>
          <a:p>
            <a:pPr>
              <a:spcBef>
                <a:spcPts val="500"/>
              </a:spcBef>
            </a:pPr>
            <a:r>
              <a:rPr lang="en-US" sz="900" b="1" dirty="0"/>
              <a:t>Connects Hospital Inpatient </a:t>
            </a:r>
            <a:r>
              <a:rPr lang="en-US" sz="900" b="1" dirty="0" smtClean="0"/>
              <a:t>VBP</a:t>
            </a:r>
            <a:r>
              <a:rPr lang="en-US" sz="900" b="1" baseline="30000" dirty="0" smtClean="0"/>
              <a:t>1 </a:t>
            </a:r>
            <a:r>
              <a:rPr lang="en-US" sz="900" b="1" dirty="0"/>
              <a:t>Performance to MIPS </a:t>
            </a:r>
            <a:endParaRPr lang="en-US" sz="900" b="1" dirty="0">
              <a:solidFill>
                <a:schemeClr val="accent6"/>
              </a:solidFill>
            </a:endParaRPr>
          </a:p>
          <a:p>
            <a:pPr marL="117475" indent="-117475">
              <a:spcBef>
                <a:spcPts val="500"/>
              </a:spcBef>
              <a:buFont typeface="Arial" panose="020B0604020202020204" pitchFamily="34" charset="0"/>
              <a:buChar char="•"/>
            </a:pPr>
            <a:r>
              <a:rPr lang="en-US" sz="900" dirty="0"/>
              <a:t>Hospital-VBP score used to calculate MIPS Quality and Cost scores</a:t>
            </a:r>
          </a:p>
          <a:p>
            <a:pPr marL="117475" indent="-117475">
              <a:spcBef>
                <a:spcPts val="500"/>
              </a:spcBef>
              <a:buFont typeface="Arial" panose="020B0604020202020204" pitchFamily="34" charset="0"/>
              <a:buChar char="•"/>
            </a:pPr>
            <a:r>
              <a:rPr lang="en-US" sz="900" dirty="0"/>
              <a:t>Facility-based designation applies to:</a:t>
            </a:r>
          </a:p>
          <a:p>
            <a:pPr marL="230188" lvl="1" indent="-115888">
              <a:spcBef>
                <a:spcPts val="500"/>
              </a:spcBef>
              <a:buFont typeface="Arial" panose="020B0604020202020204" pitchFamily="34" charset="0"/>
              <a:buChar char="–"/>
            </a:pPr>
            <a:r>
              <a:rPr lang="en-US" sz="900" dirty="0"/>
              <a:t>ECs that furnish 75% or more covered professional services in an inpatient hospital or </a:t>
            </a:r>
            <a:r>
              <a:rPr lang="en-US" sz="900" dirty="0" smtClean="0"/>
              <a:t>ED</a:t>
            </a:r>
            <a:r>
              <a:rPr lang="en-US" sz="900" baseline="30000" dirty="0" smtClean="0"/>
              <a:t>2</a:t>
            </a:r>
            <a:r>
              <a:rPr lang="en-US" sz="900" dirty="0" smtClean="0"/>
              <a:t> </a:t>
            </a:r>
            <a:r>
              <a:rPr lang="en-US" sz="900" dirty="0"/>
              <a:t>setting</a:t>
            </a:r>
          </a:p>
          <a:p>
            <a:pPr marL="230188" lvl="1" indent="-115888">
              <a:spcBef>
                <a:spcPts val="500"/>
              </a:spcBef>
              <a:buFont typeface="Arial" panose="020B0604020202020204" pitchFamily="34" charset="0"/>
              <a:buChar char="–"/>
            </a:pPr>
            <a:r>
              <a:rPr lang="en-US" sz="900" dirty="0"/>
              <a:t>Groups with 75% or more of ECs eligible for facility-based measurement as individuals</a:t>
            </a:r>
          </a:p>
        </p:txBody>
      </p:sp>
      <p:sp>
        <p:nvSpPr>
          <p:cNvPr id="21" name="Rectangle 20"/>
          <p:cNvSpPr/>
          <p:nvPr/>
        </p:nvSpPr>
        <p:spPr bwMode="gray">
          <a:xfrm>
            <a:off x="5041717" y="1097223"/>
            <a:ext cx="520883" cy="304003"/>
          </a:xfrm>
          <a:prstGeom prst="rect">
            <a:avLst/>
          </a:prstGeom>
          <a:solidFill>
            <a:schemeClr val="bg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02507" y="1158413"/>
            <a:ext cx="387583" cy="22609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bwMode="gray">
          <a:xfrm>
            <a:off x="4482125" y="1934711"/>
            <a:ext cx="1602763" cy="1885131"/>
          </a:xfrm>
          <a:prstGeom prst="rect">
            <a:avLst/>
          </a:prstGeom>
          <a:noFill/>
        </p:spPr>
        <p:txBody>
          <a:bodyPr wrap="square" lIns="0" tIns="0" rIns="0" bIns="0" rtlCol="0">
            <a:spAutoFit/>
          </a:bodyPr>
          <a:lstStyle/>
          <a:p>
            <a:pPr>
              <a:spcBef>
                <a:spcPts val="500"/>
              </a:spcBef>
            </a:pPr>
            <a:r>
              <a:rPr lang="en-US" sz="900" b="1" dirty="0" smtClean="0"/>
              <a:t>Measures Cost to Medicare During an Episode of Care</a:t>
            </a:r>
          </a:p>
          <a:p>
            <a:pPr marL="117475" indent="-117475">
              <a:spcBef>
                <a:spcPts val="500"/>
              </a:spcBef>
              <a:buFont typeface="Arial" panose="020B0604020202020204" pitchFamily="34" charset="0"/>
              <a:buChar char="•"/>
            </a:pPr>
            <a:r>
              <a:rPr lang="en-US" sz="900" dirty="0" smtClean="0"/>
              <a:t>MACRA requires </a:t>
            </a:r>
            <a:r>
              <a:rPr lang="en-US" sz="900" dirty="0"/>
              <a:t>cost measures </a:t>
            </a:r>
            <a:r>
              <a:rPr lang="en-US" sz="900" dirty="0" smtClean="0"/>
              <a:t>to consider </a:t>
            </a:r>
            <a:r>
              <a:rPr lang="en-US" sz="900" dirty="0"/>
              <a:t>patient </a:t>
            </a:r>
            <a:r>
              <a:rPr lang="en-US" sz="900" dirty="0" smtClean="0"/>
              <a:t>condition </a:t>
            </a:r>
            <a:r>
              <a:rPr lang="en-US" sz="900" dirty="0"/>
              <a:t>groups and care episode groups </a:t>
            </a:r>
            <a:endParaRPr lang="en-US" sz="900" dirty="0" smtClean="0"/>
          </a:p>
          <a:p>
            <a:pPr marL="117475" indent="-117475">
              <a:spcBef>
                <a:spcPts val="500"/>
              </a:spcBef>
              <a:buFont typeface="Arial" panose="020B0604020202020204" pitchFamily="34" charset="0"/>
              <a:buChar char="•"/>
            </a:pPr>
            <a:r>
              <a:rPr lang="en-US" sz="900" dirty="0" smtClean="0"/>
              <a:t>Like other cost measures, performance is based on claims data; no additional MIPS reporting required</a:t>
            </a:r>
          </a:p>
          <a:p>
            <a:pPr marL="117475" indent="-117475">
              <a:spcBef>
                <a:spcPts val="500"/>
              </a:spcBef>
              <a:buFont typeface="Arial" panose="020B0604020202020204" pitchFamily="34" charset="0"/>
              <a:buChar char="•"/>
            </a:pPr>
            <a:r>
              <a:rPr lang="en-US" sz="900" dirty="0" smtClean="0"/>
              <a:t>“Field testing” conducted on eight measures</a:t>
            </a:r>
            <a:endParaRPr lang="en-US" sz="1000" dirty="0" smtClean="0"/>
          </a:p>
        </p:txBody>
      </p:sp>
      <p:sp>
        <p:nvSpPr>
          <p:cNvPr id="22" name="Rectangle 21"/>
          <p:cNvSpPr/>
          <p:nvPr/>
        </p:nvSpPr>
        <p:spPr>
          <a:xfrm>
            <a:off x="357335" y="1487879"/>
            <a:ext cx="1653900" cy="338554"/>
          </a:xfrm>
          <a:prstGeom prst="rect">
            <a:avLst/>
          </a:prstGeom>
        </p:spPr>
        <p:txBody>
          <a:bodyPr wrap="square" lIns="0" tIns="0" rIns="0" bIns="0">
            <a:spAutoFit/>
          </a:bodyPr>
          <a:lstStyle/>
          <a:p>
            <a:pPr algn="ctr">
              <a:spcBef>
                <a:spcPts val="500"/>
              </a:spcBef>
            </a:pPr>
            <a:r>
              <a:rPr lang="en-US" sz="1200" dirty="0" smtClean="0">
                <a:solidFill>
                  <a:schemeClr val="accent6"/>
                </a:solidFill>
              </a:rPr>
              <a:t>“Mix </a:t>
            </a:r>
            <a:r>
              <a:rPr lang="en-US" sz="1200" dirty="0">
                <a:solidFill>
                  <a:schemeClr val="accent6"/>
                </a:solidFill>
              </a:rPr>
              <a:t>and </a:t>
            </a:r>
            <a:r>
              <a:rPr lang="en-US" sz="1200" dirty="0" smtClean="0">
                <a:solidFill>
                  <a:schemeClr val="accent6"/>
                </a:solidFill>
              </a:rPr>
              <a:t>Match”</a:t>
            </a:r>
            <a:br>
              <a:rPr lang="en-US" sz="1200" dirty="0" smtClean="0">
                <a:solidFill>
                  <a:schemeClr val="accent6"/>
                </a:solidFill>
              </a:rPr>
            </a:br>
            <a:r>
              <a:rPr lang="en-US" sz="1000" dirty="0" smtClean="0"/>
              <a:t>Multiple </a:t>
            </a:r>
            <a:r>
              <a:rPr lang="en-US" sz="1000" dirty="0"/>
              <a:t>Reporting Methods</a:t>
            </a:r>
          </a:p>
        </p:txBody>
      </p:sp>
      <p:sp>
        <p:nvSpPr>
          <p:cNvPr id="23" name="Rectangle 22"/>
          <p:cNvSpPr/>
          <p:nvPr/>
        </p:nvSpPr>
        <p:spPr>
          <a:xfrm>
            <a:off x="2426706" y="1487879"/>
            <a:ext cx="1547389" cy="338554"/>
          </a:xfrm>
          <a:prstGeom prst="rect">
            <a:avLst/>
          </a:prstGeom>
        </p:spPr>
        <p:txBody>
          <a:bodyPr wrap="square" lIns="0" tIns="0" rIns="0" bIns="0">
            <a:spAutoFit/>
          </a:bodyPr>
          <a:lstStyle/>
          <a:p>
            <a:pPr algn="ctr">
              <a:spcBef>
                <a:spcPts val="500"/>
              </a:spcBef>
            </a:pPr>
            <a:r>
              <a:rPr lang="en-US" sz="1200" dirty="0">
                <a:solidFill>
                  <a:schemeClr val="accent6"/>
                </a:solidFill>
              </a:rPr>
              <a:t>Facility-Based</a:t>
            </a:r>
            <a:r>
              <a:rPr lang="en-US" sz="1100" dirty="0">
                <a:solidFill>
                  <a:schemeClr val="accent6"/>
                </a:solidFill>
              </a:rPr>
              <a:t/>
            </a:r>
            <a:br>
              <a:rPr lang="en-US" sz="1100" dirty="0">
                <a:solidFill>
                  <a:schemeClr val="accent6"/>
                </a:solidFill>
              </a:rPr>
            </a:br>
            <a:r>
              <a:rPr lang="en-US" sz="1000" dirty="0"/>
              <a:t>MIPS Scoring Option</a:t>
            </a:r>
          </a:p>
        </p:txBody>
      </p:sp>
      <p:sp>
        <p:nvSpPr>
          <p:cNvPr id="24" name="Rectangle 23"/>
          <p:cNvSpPr/>
          <p:nvPr/>
        </p:nvSpPr>
        <p:spPr>
          <a:xfrm>
            <a:off x="4521796" y="1481529"/>
            <a:ext cx="1523420" cy="353943"/>
          </a:xfrm>
          <a:prstGeom prst="rect">
            <a:avLst/>
          </a:prstGeom>
        </p:spPr>
        <p:txBody>
          <a:bodyPr wrap="square" lIns="0" tIns="0" rIns="0" bIns="0">
            <a:spAutoFit/>
          </a:bodyPr>
          <a:lstStyle/>
          <a:p>
            <a:pPr algn="ctr">
              <a:spcBef>
                <a:spcPts val="500"/>
              </a:spcBef>
            </a:pPr>
            <a:r>
              <a:rPr lang="en-US" sz="1200" dirty="0" smtClean="0">
                <a:solidFill>
                  <a:schemeClr val="accent6"/>
                </a:solidFill>
              </a:rPr>
              <a:t>Episode-Based</a:t>
            </a:r>
            <a:r>
              <a:rPr lang="en-US" sz="1200" dirty="0" smtClean="0"/>
              <a:t/>
            </a:r>
            <a:br>
              <a:rPr lang="en-US" sz="1200" dirty="0" smtClean="0"/>
            </a:br>
            <a:r>
              <a:rPr lang="en-US" sz="1100" dirty="0" smtClean="0"/>
              <a:t>Cost  Measures</a:t>
            </a:r>
            <a:endParaRPr lang="en-US" sz="1100" dirty="0"/>
          </a:p>
        </p:txBody>
      </p:sp>
      <p:grpSp>
        <p:nvGrpSpPr>
          <p:cNvPr id="3" name="Group 2"/>
          <p:cNvGrpSpPr/>
          <p:nvPr/>
        </p:nvGrpSpPr>
        <p:grpSpPr>
          <a:xfrm>
            <a:off x="560938" y="4139565"/>
            <a:ext cx="5371735" cy="274320"/>
            <a:chOff x="949756" y="4139565"/>
            <a:chExt cx="5371735" cy="274320"/>
          </a:xfrm>
        </p:grpSpPr>
        <p:sp>
          <p:nvSpPr>
            <p:cNvPr id="31" name="TextBox 30"/>
            <p:cNvSpPr txBox="1"/>
            <p:nvPr/>
          </p:nvSpPr>
          <p:spPr bwMode="gray">
            <a:xfrm>
              <a:off x="1273551" y="4199781"/>
              <a:ext cx="5047940" cy="153888"/>
            </a:xfrm>
            <a:prstGeom prst="rect">
              <a:avLst/>
            </a:prstGeom>
            <a:noFill/>
          </p:spPr>
          <p:txBody>
            <a:bodyPr wrap="square" lIns="0" tIns="0" rIns="0" bIns="0" rtlCol="0">
              <a:spAutoFit/>
            </a:bodyPr>
            <a:lstStyle/>
            <a:p>
              <a:pPr>
                <a:spcBef>
                  <a:spcPts val="500"/>
                </a:spcBef>
              </a:pPr>
              <a:r>
                <a:rPr lang="en-US" sz="1000" b="1" dirty="0" smtClean="0"/>
                <a:t>Finalized for Implementation in 2019; Providers Should Monitor Future Rulemaking</a:t>
              </a:r>
            </a:p>
          </p:txBody>
        </p:sp>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756" y="4139565"/>
              <a:ext cx="220370" cy="274320"/>
            </a:xfrm>
            <a:prstGeom prst="rect">
              <a:avLst/>
            </a:prstGeom>
            <a:noFill/>
            <a:ln>
              <a:noFill/>
            </a:ln>
          </p:spPr>
        </p:pic>
      </p:grpSp>
      <p:sp>
        <p:nvSpPr>
          <p:cNvPr id="35" name="TextBox 34"/>
          <p:cNvSpPr txBox="1"/>
          <p:nvPr/>
        </p:nvSpPr>
        <p:spPr bwMode="gray">
          <a:xfrm>
            <a:off x="926619" y="813804"/>
            <a:ext cx="4547563" cy="169277"/>
          </a:xfrm>
          <a:prstGeom prst="rect">
            <a:avLst/>
          </a:prstGeom>
          <a:noFill/>
        </p:spPr>
        <p:txBody>
          <a:bodyPr wrap="square" lIns="0" tIns="0" rIns="0" bIns="0" rtlCol="0">
            <a:spAutoFit/>
          </a:bodyPr>
          <a:lstStyle/>
          <a:p>
            <a:pPr algn="ctr"/>
            <a:r>
              <a:rPr lang="en-US" sz="1100" b="1" dirty="0" smtClean="0"/>
              <a:t>Delayed, But Not Forgotten</a:t>
            </a:r>
            <a:endParaRPr lang="en-US" sz="1100" b="1" dirty="0"/>
          </a:p>
        </p:txBody>
      </p:sp>
      <p:sp>
        <p:nvSpPr>
          <p:cNvPr id="39" name="Right Arrow 38"/>
          <p:cNvSpPr/>
          <p:nvPr/>
        </p:nvSpPr>
        <p:spPr bwMode="gray">
          <a:xfrm rot="5400000">
            <a:off x="2044849" y="3837865"/>
            <a:ext cx="182880" cy="182880"/>
          </a:xfrm>
          <a:prstGeom prst="rightArrow">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smtClean="0">
              <a:solidFill>
                <a:schemeClr val="bg2"/>
              </a:solidFill>
              <a:latin typeface="+mj-lt"/>
            </a:endParaRPr>
          </a:p>
        </p:txBody>
      </p:sp>
      <p:sp>
        <p:nvSpPr>
          <p:cNvPr id="6" name="Rectangle 5"/>
          <p:cNvSpPr/>
          <p:nvPr/>
        </p:nvSpPr>
        <p:spPr bwMode="gray">
          <a:xfrm>
            <a:off x="317499" y="3683460"/>
            <a:ext cx="3901501" cy="154405"/>
          </a:xfrm>
          <a:custGeom>
            <a:avLst/>
            <a:gdLst>
              <a:gd name="connsiteX0" fmla="*/ 0 w 3934975"/>
              <a:gd name="connsiteY0" fmla="*/ 0 h 258346"/>
              <a:gd name="connsiteX1" fmla="*/ 3934975 w 3934975"/>
              <a:gd name="connsiteY1" fmla="*/ 0 h 258346"/>
              <a:gd name="connsiteX2" fmla="*/ 3934975 w 3934975"/>
              <a:gd name="connsiteY2" fmla="*/ 258346 h 258346"/>
              <a:gd name="connsiteX3" fmla="*/ 0 w 3934975"/>
              <a:gd name="connsiteY3" fmla="*/ 258346 h 258346"/>
              <a:gd name="connsiteX4" fmla="*/ 0 w 3934975"/>
              <a:gd name="connsiteY4" fmla="*/ 0 h 258346"/>
              <a:gd name="connsiteX0" fmla="*/ 3934975 w 4026415"/>
              <a:gd name="connsiteY0" fmla="*/ 0 h 258346"/>
              <a:gd name="connsiteX1" fmla="*/ 3934975 w 4026415"/>
              <a:gd name="connsiteY1" fmla="*/ 258346 h 258346"/>
              <a:gd name="connsiteX2" fmla="*/ 0 w 4026415"/>
              <a:gd name="connsiteY2" fmla="*/ 258346 h 258346"/>
              <a:gd name="connsiteX3" fmla="*/ 0 w 4026415"/>
              <a:gd name="connsiteY3" fmla="*/ 0 h 258346"/>
              <a:gd name="connsiteX4" fmla="*/ 4026415 w 4026415"/>
              <a:gd name="connsiteY4" fmla="*/ 91440 h 258346"/>
              <a:gd name="connsiteX0" fmla="*/ 3934975 w 3934975"/>
              <a:gd name="connsiteY0" fmla="*/ 0 h 258346"/>
              <a:gd name="connsiteX1" fmla="*/ 3934975 w 3934975"/>
              <a:gd name="connsiteY1" fmla="*/ 258346 h 258346"/>
              <a:gd name="connsiteX2" fmla="*/ 0 w 3934975"/>
              <a:gd name="connsiteY2" fmla="*/ 258346 h 258346"/>
              <a:gd name="connsiteX3" fmla="*/ 0 w 3934975"/>
              <a:gd name="connsiteY3" fmla="*/ 0 h 258346"/>
            </a:gdLst>
            <a:ahLst/>
            <a:cxnLst>
              <a:cxn ang="0">
                <a:pos x="connsiteX0" y="connsiteY0"/>
              </a:cxn>
              <a:cxn ang="0">
                <a:pos x="connsiteX1" y="connsiteY1"/>
              </a:cxn>
              <a:cxn ang="0">
                <a:pos x="connsiteX2" y="connsiteY2"/>
              </a:cxn>
              <a:cxn ang="0">
                <a:pos x="connsiteX3" y="connsiteY3"/>
              </a:cxn>
            </a:cxnLst>
            <a:rect l="l" t="t" r="r" b="b"/>
            <a:pathLst>
              <a:path w="3934975" h="258346">
                <a:moveTo>
                  <a:pt x="3934975" y="0"/>
                </a:moveTo>
                <a:lnTo>
                  <a:pt x="3934975" y="258346"/>
                </a:lnTo>
                <a:lnTo>
                  <a:pt x="0" y="258346"/>
                </a:lnTo>
                <a:lnTo>
                  <a:pt x="0" y="0"/>
                </a:lnTo>
              </a:path>
            </a:pathLst>
          </a:custGeom>
          <a:noFill/>
          <a:ln w="1270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32" name="Rectangle 31"/>
          <p:cNvSpPr/>
          <p:nvPr/>
        </p:nvSpPr>
        <p:spPr bwMode="gray">
          <a:xfrm>
            <a:off x="3018526" y="1097223"/>
            <a:ext cx="365760" cy="304003"/>
          </a:xfrm>
          <a:prstGeom prst="rect">
            <a:avLst/>
          </a:prstGeom>
          <a:solidFill>
            <a:schemeClr val="bg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59962" y="1106728"/>
            <a:ext cx="280874" cy="274320"/>
          </a:xfrm>
          <a:prstGeom prst="rect">
            <a:avLst/>
          </a:prstGeom>
        </p:spPr>
      </p:pic>
      <p:sp>
        <p:nvSpPr>
          <p:cNvPr id="36" name="Rectangle 35"/>
          <p:cNvSpPr/>
          <p:nvPr/>
        </p:nvSpPr>
        <p:spPr bwMode="gray">
          <a:xfrm>
            <a:off x="774735" y="1097223"/>
            <a:ext cx="520883" cy="304003"/>
          </a:xfrm>
          <a:prstGeom prst="rect">
            <a:avLst/>
          </a:prstGeom>
          <a:solidFill>
            <a:schemeClr val="bg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0846" y="1134298"/>
            <a:ext cx="315311" cy="274320"/>
          </a:xfrm>
          <a:prstGeom prst="rect">
            <a:avLst/>
          </a:prstGeom>
        </p:spPr>
      </p:pic>
      <p:sp>
        <p:nvSpPr>
          <p:cNvPr id="27" name="Text Placeholder 12"/>
          <p:cNvSpPr>
            <a:spLocks noGrp="1"/>
          </p:cNvSpPr>
          <p:nvPr>
            <p:ph type="body" sz="quarter" idx="28"/>
          </p:nvPr>
        </p:nvSpPr>
        <p:spPr>
          <a:xfrm>
            <a:off x="0" y="4559855"/>
            <a:ext cx="2426706" cy="76944"/>
          </a:xfrm>
        </p:spPr>
        <p:txBody>
          <a:bodyPr/>
          <a:lstStyle/>
          <a:p>
            <a:r>
              <a:rPr lang="en-US" dirty="0" smtClean="0"/>
              <a:t>VBP = Value-Based Purchasing (Program); 2)  ED </a:t>
            </a:r>
            <a:r>
              <a:rPr lang="en-US" dirty="0"/>
              <a:t>= Emergency </a:t>
            </a:r>
            <a:r>
              <a:rPr lang="en-US" dirty="0" smtClean="0"/>
              <a:t>department.</a:t>
            </a:r>
            <a:endParaRPr lang="en-US" dirty="0"/>
          </a:p>
        </p:txBody>
      </p:sp>
    </p:spTree>
    <p:extLst>
      <p:ext uri="{BB962C8B-B14F-4D97-AF65-F5344CB8AC3E}">
        <p14:creationId xmlns:p14="http://schemas.microsoft.com/office/powerpoint/2010/main" val="23567796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Make Your Voice Heard</a:t>
            </a:r>
            <a:endParaRPr lang="en-US" dirty="0"/>
          </a:p>
        </p:txBody>
      </p:sp>
      <p:sp>
        <p:nvSpPr>
          <p:cNvPr id="3" name="Text Placeholder 2"/>
          <p:cNvSpPr>
            <a:spLocks noGrp="1"/>
          </p:cNvSpPr>
          <p:nvPr>
            <p:ph type="body" sz="quarter" idx="25"/>
          </p:nvPr>
        </p:nvSpPr>
        <p:spPr/>
        <p:txBody>
          <a:bodyPr/>
          <a:lstStyle/>
          <a:p>
            <a:r>
              <a:rPr lang="en-US" dirty="0"/>
              <a:t>Set Aside Resources to Comment on Annual Changes</a:t>
            </a:r>
          </a:p>
        </p:txBody>
      </p:sp>
      <p:sp>
        <p:nvSpPr>
          <p:cNvPr id="17" name="Text Placeholder 16"/>
          <p:cNvSpPr>
            <a:spLocks noGrp="1"/>
          </p:cNvSpPr>
          <p:nvPr>
            <p:ph type="body" sz="quarter" idx="26"/>
          </p:nvPr>
        </p:nvSpPr>
        <p:spPr/>
        <p:txBody>
          <a:bodyPr/>
          <a:lstStyle/>
          <a:p>
            <a:endParaRPr lang="en-US"/>
          </a:p>
        </p:txBody>
      </p:sp>
      <p:sp>
        <p:nvSpPr>
          <p:cNvPr id="5" name="Text Placeholder 4"/>
          <p:cNvSpPr>
            <a:spLocks noGrp="1"/>
          </p:cNvSpPr>
          <p:nvPr>
            <p:ph type="body" sz="quarter" idx="27"/>
          </p:nvPr>
        </p:nvSpPr>
        <p:spPr>
          <a:xfrm>
            <a:off x="5038530" y="4619012"/>
            <a:ext cx="1362269" cy="181588"/>
          </a:xfrm>
        </p:spPr>
        <p:txBody>
          <a:bodyPr/>
          <a:lstStyle/>
          <a:p>
            <a:r>
              <a:rPr lang="en-US" dirty="0" smtClean="0"/>
              <a:t>Source: Advisory Board research and analysis. </a:t>
            </a:r>
            <a:endParaRPr lang="en-US" dirty="0"/>
          </a:p>
        </p:txBody>
      </p:sp>
      <p:sp>
        <p:nvSpPr>
          <p:cNvPr id="7" name="Text Placeholder 1"/>
          <p:cNvSpPr txBox="1">
            <a:spLocks/>
          </p:cNvSpPr>
          <p:nvPr/>
        </p:nvSpPr>
        <p:spPr bwMode="gray">
          <a:xfrm>
            <a:off x="2854614" y="1390473"/>
            <a:ext cx="3180425" cy="2970044"/>
          </a:xfrm>
          <a:prstGeom prst="rect">
            <a:avLst/>
          </a:prstGeom>
        </p:spPr>
        <p:txBody>
          <a:bodyPr vert="horz" wrap="square" lIns="182880" tIns="91440" rIns="18288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sz="900" b="1" dirty="0" smtClean="0"/>
              <a:t>Extreme and uncontrollable circumstances. </a:t>
            </a:r>
            <a:r>
              <a:rPr lang="en-US" sz="900" dirty="0" smtClean="0"/>
              <a:t>Support automatic penalty-exemption for affected ECs in future years</a:t>
            </a:r>
            <a:endParaRPr lang="en-US" sz="900" b="1" dirty="0" smtClean="0"/>
          </a:p>
          <a:p>
            <a:r>
              <a:rPr lang="en-US" sz="900" b="1" dirty="0" smtClean="0"/>
              <a:t>Other Payer APMs. </a:t>
            </a:r>
            <a:r>
              <a:rPr lang="en-US" sz="900" dirty="0" smtClean="0"/>
              <a:t>Provide feedback on whether Advanced APM determinations should apply for multiple years</a:t>
            </a:r>
          </a:p>
          <a:p>
            <a:r>
              <a:rPr lang="en-US" sz="900" b="1" dirty="0" smtClean="0"/>
              <a:t>MIPS low-volume threshold. </a:t>
            </a:r>
            <a:r>
              <a:rPr lang="en-US" sz="900" dirty="0" smtClean="0"/>
              <a:t>Comment on whether threshold should be applied at group-level, or only individual-level</a:t>
            </a:r>
          </a:p>
          <a:p>
            <a:r>
              <a:rPr lang="en-US" sz="900" b="1" dirty="0" smtClean="0"/>
              <a:t>MIPS group definition. </a:t>
            </a:r>
            <a:r>
              <a:rPr lang="en-US" sz="900" dirty="0" smtClean="0"/>
              <a:t>Suggest additional ways to define a group beyond TIN-based designation alone</a:t>
            </a:r>
          </a:p>
          <a:p>
            <a:r>
              <a:rPr lang="en-US" sz="900" b="1" dirty="0" smtClean="0"/>
              <a:t>MIPS </a:t>
            </a:r>
            <a:r>
              <a:rPr lang="en-US" sz="900" b="1" dirty="0"/>
              <a:t>scoring. </a:t>
            </a:r>
            <a:r>
              <a:rPr lang="en-US" sz="900" dirty="0" smtClean="0"/>
              <a:t>Recommend ways to </a:t>
            </a:r>
            <a:r>
              <a:rPr lang="en-US" sz="900" dirty="0"/>
              <a:t>simplify the scoring </a:t>
            </a:r>
            <a:r>
              <a:rPr lang="en-US" sz="900" dirty="0" smtClean="0"/>
              <a:t>system and align policies across categories</a:t>
            </a:r>
            <a:endParaRPr lang="en-US" sz="900" dirty="0"/>
          </a:p>
          <a:p>
            <a:r>
              <a:rPr lang="en-US" sz="900" b="1" dirty="0" smtClean="0"/>
              <a:t>Quality.</a:t>
            </a:r>
            <a:r>
              <a:rPr lang="en-US" sz="900" dirty="0" smtClean="0"/>
              <a:t> Ask for clarification on how data completeness will be assessed for all payer data</a:t>
            </a:r>
          </a:p>
          <a:p>
            <a:r>
              <a:rPr lang="en-US" sz="900" b="1" dirty="0"/>
              <a:t>Facility-based </a:t>
            </a:r>
            <a:r>
              <a:rPr lang="en-US" sz="900" b="1" dirty="0" smtClean="0"/>
              <a:t>ECs. </a:t>
            </a:r>
            <a:r>
              <a:rPr lang="en-US" sz="900" dirty="0" smtClean="0"/>
              <a:t>Provide feedback on notification and opt-out process for providers automatically assigned a facility-based score</a:t>
            </a:r>
            <a:endParaRPr lang="en-US" sz="900" dirty="0"/>
          </a:p>
        </p:txBody>
      </p:sp>
      <p:sp>
        <p:nvSpPr>
          <p:cNvPr id="22" name="TextBox 21"/>
          <p:cNvSpPr txBox="1"/>
          <p:nvPr/>
        </p:nvSpPr>
        <p:spPr bwMode="gray">
          <a:xfrm>
            <a:off x="3024333" y="1218924"/>
            <a:ext cx="2776860" cy="161583"/>
          </a:xfrm>
          <a:prstGeom prst="rect">
            <a:avLst/>
          </a:prstGeom>
          <a:noFill/>
        </p:spPr>
        <p:txBody>
          <a:bodyPr wrap="square" lIns="0" tIns="0" rIns="0" bIns="0" rtlCol="0">
            <a:spAutoFit/>
          </a:bodyPr>
          <a:lstStyle/>
          <a:p>
            <a:pPr>
              <a:spcBef>
                <a:spcPts val="500"/>
              </a:spcBef>
            </a:pPr>
            <a:r>
              <a:rPr lang="en-US" sz="1050" b="1" dirty="0" smtClean="0"/>
              <a:t>Key Considerations for Future Rulemaking</a:t>
            </a:r>
          </a:p>
        </p:txBody>
      </p:sp>
      <p:cxnSp>
        <p:nvCxnSpPr>
          <p:cNvPr id="24" name="Straight Arrow Connector 23"/>
          <p:cNvCxnSpPr/>
          <p:nvPr/>
        </p:nvCxnSpPr>
        <p:spPr bwMode="gray">
          <a:xfrm>
            <a:off x="317500" y="2874015"/>
            <a:ext cx="2265846" cy="0"/>
          </a:xfrm>
          <a:prstGeom prst="straightConnector1">
            <a:avLst/>
          </a:prstGeom>
          <a:solidFill>
            <a:schemeClr val="accent1"/>
          </a:solidFill>
          <a:ln w="57150" cap="flat" cmpd="sng" algn="ctr">
            <a:solidFill>
              <a:schemeClr val="tx2"/>
            </a:solidFill>
            <a:prstDash val="solid"/>
            <a:miter lim="800000"/>
            <a:headEnd type="none" w="med" len="med"/>
            <a:tailEnd type="triangle"/>
          </a:ln>
          <a:effectLst/>
        </p:spPr>
      </p:cxnSp>
      <p:sp>
        <p:nvSpPr>
          <p:cNvPr id="25" name="TextBox 24"/>
          <p:cNvSpPr txBox="1"/>
          <p:nvPr/>
        </p:nvSpPr>
        <p:spPr bwMode="gray">
          <a:xfrm>
            <a:off x="1337274" y="3025607"/>
            <a:ext cx="1082076" cy="661720"/>
          </a:xfrm>
          <a:prstGeom prst="rect">
            <a:avLst/>
          </a:prstGeom>
          <a:noFill/>
        </p:spPr>
        <p:txBody>
          <a:bodyPr wrap="square" lIns="0" tIns="0" rIns="0" bIns="0" rtlCol="0">
            <a:spAutoFit/>
          </a:bodyPr>
          <a:lstStyle/>
          <a:p>
            <a:pPr algn="l">
              <a:spcBef>
                <a:spcPts val="300"/>
              </a:spcBef>
            </a:pPr>
            <a:r>
              <a:rPr lang="en-US" sz="1050" b="1" dirty="0" smtClean="0">
                <a:latin typeface="+mj-lt"/>
              </a:rPr>
              <a:t>November</a:t>
            </a:r>
          </a:p>
          <a:p>
            <a:pPr algn="l">
              <a:spcBef>
                <a:spcPts val="300"/>
              </a:spcBef>
            </a:pPr>
            <a:r>
              <a:rPr lang="en-US" sz="1000" dirty="0" smtClean="0">
                <a:latin typeface="+mj-lt"/>
              </a:rPr>
              <a:t>Annual QPP Final Rule expected to be published</a:t>
            </a:r>
            <a:endParaRPr lang="en-US" sz="1000" dirty="0">
              <a:latin typeface="+mj-lt"/>
            </a:endParaRPr>
          </a:p>
        </p:txBody>
      </p:sp>
      <p:cxnSp>
        <p:nvCxnSpPr>
          <p:cNvPr id="26" name="Straight Connector 25"/>
          <p:cNvCxnSpPr/>
          <p:nvPr/>
        </p:nvCxnSpPr>
        <p:spPr bwMode="gray">
          <a:xfrm>
            <a:off x="1409405" y="1971340"/>
            <a:ext cx="0" cy="914400"/>
          </a:xfrm>
          <a:prstGeom prst="line">
            <a:avLst/>
          </a:prstGeom>
          <a:solidFill>
            <a:schemeClr val="accent1"/>
          </a:solidFill>
          <a:ln w="12700" cap="flat" cmpd="sng" algn="ctr">
            <a:solidFill>
              <a:schemeClr val="accent3"/>
            </a:solidFill>
            <a:prstDash val="solid"/>
            <a:miter lim="800000"/>
            <a:headEnd type="none" w="med" len="med"/>
            <a:tailEnd type="none"/>
          </a:ln>
          <a:effectLst/>
        </p:spPr>
      </p:cxnSp>
      <p:cxnSp>
        <p:nvCxnSpPr>
          <p:cNvPr id="27" name="Straight Connector 26"/>
          <p:cNvCxnSpPr/>
          <p:nvPr/>
        </p:nvCxnSpPr>
        <p:spPr bwMode="gray">
          <a:xfrm>
            <a:off x="1250941" y="2889752"/>
            <a:ext cx="0" cy="731520"/>
          </a:xfrm>
          <a:prstGeom prst="line">
            <a:avLst/>
          </a:prstGeom>
          <a:solidFill>
            <a:schemeClr val="accent1"/>
          </a:solidFill>
          <a:ln w="12700" cap="flat" cmpd="sng" algn="ctr">
            <a:solidFill>
              <a:schemeClr val="accent3"/>
            </a:solidFill>
            <a:prstDash val="solid"/>
            <a:miter lim="800000"/>
            <a:headEnd type="none" w="med" len="med"/>
            <a:tailEnd type="none"/>
          </a:ln>
          <a:effectLst/>
        </p:spPr>
      </p:cxnSp>
      <p:sp>
        <p:nvSpPr>
          <p:cNvPr id="28" name="TextBox 27"/>
          <p:cNvSpPr txBox="1"/>
          <p:nvPr/>
        </p:nvSpPr>
        <p:spPr bwMode="gray">
          <a:xfrm>
            <a:off x="1490472" y="1916148"/>
            <a:ext cx="1160395" cy="815608"/>
          </a:xfrm>
          <a:prstGeom prst="rect">
            <a:avLst/>
          </a:prstGeom>
          <a:noFill/>
        </p:spPr>
        <p:txBody>
          <a:bodyPr wrap="square" lIns="0" tIns="0" rIns="0" bIns="0" rtlCol="0">
            <a:spAutoFit/>
          </a:bodyPr>
          <a:lstStyle/>
          <a:p>
            <a:pPr algn="l">
              <a:spcBef>
                <a:spcPts val="300"/>
              </a:spcBef>
            </a:pPr>
            <a:r>
              <a:rPr lang="en-US" sz="1050" b="1" dirty="0" smtClean="0">
                <a:latin typeface="+mj-lt"/>
              </a:rPr>
              <a:t>January</a:t>
            </a:r>
          </a:p>
          <a:p>
            <a:pPr>
              <a:spcBef>
                <a:spcPts val="300"/>
              </a:spcBef>
            </a:pPr>
            <a:r>
              <a:rPr lang="en-US" sz="1000" dirty="0" smtClean="0">
                <a:latin typeface="+mj-lt"/>
              </a:rPr>
              <a:t>Performance period begins 2 months after requirements finalized</a:t>
            </a:r>
            <a:endParaRPr lang="en-US" sz="1000" dirty="0">
              <a:latin typeface="+mj-lt"/>
            </a:endParaRPr>
          </a:p>
        </p:txBody>
      </p:sp>
      <p:sp>
        <p:nvSpPr>
          <p:cNvPr id="34" name="TextBox 33"/>
          <p:cNvSpPr txBox="1"/>
          <p:nvPr/>
        </p:nvSpPr>
        <p:spPr bwMode="gray">
          <a:xfrm>
            <a:off x="277249" y="1218924"/>
            <a:ext cx="2061217" cy="466862"/>
          </a:xfrm>
          <a:prstGeom prst="rect">
            <a:avLst/>
          </a:prstGeom>
          <a:noFill/>
        </p:spPr>
        <p:txBody>
          <a:bodyPr wrap="square" lIns="45720" rIns="45720" rtlCol="0">
            <a:noAutofit/>
          </a:bodyPr>
          <a:lstStyle/>
          <a:p>
            <a:pPr>
              <a:spcBef>
                <a:spcPts val="500"/>
              </a:spcBef>
            </a:pPr>
            <a:r>
              <a:rPr lang="en-US" sz="1200" b="1" dirty="0" smtClean="0"/>
              <a:t>Annual QPP Rulemaking Timeline</a:t>
            </a:r>
            <a:endParaRPr lang="en-US" sz="1200" b="1" dirty="0"/>
          </a:p>
        </p:txBody>
      </p:sp>
      <p:sp>
        <p:nvSpPr>
          <p:cNvPr id="32" name="Rectangle 31"/>
          <p:cNvSpPr/>
          <p:nvPr/>
        </p:nvSpPr>
        <p:spPr bwMode="gray">
          <a:xfrm>
            <a:off x="2854615" y="1098140"/>
            <a:ext cx="3180424" cy="3368929"/>
          </a:xfrm>
          <a:prstGeom prst="rect">
            <a:avLst/>
          </a:prstGeom>
          <a:no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cxnSp>
        <p:nvCxnSpPr>
          <p:cNvPr id="36" name="Straight Connector 35"/>
          <p:cNvCxnSpPr/>
          <p:nvPr/>
        </p:nvCxnSpPr>
        <p:spPr bwMode="gray">
          <a:xfrm>
            <a:off x="488043" y="1982665"/>
            <a:ext cx="0" cy="914400"/>
          </a:xfrm>
          <a:prstGeom prst="line">
            <a:avLst/>
          </a:prstGeom>
          <a:solidFill>
            <a:schemeClr val="accent1"/>
          </a:solidFill>
          <a:ln w="12700" cap="flat" cmpd="sng" algn="ctr">
            <a:solidFill>
              <a:schemeClr val="accent3"/>
            </a:solidFill>
            <a:prstDash val="solid"/>
            <a:miter lim="800000"/>
            <a:headEnd type="none" w="med" len="med"/>
            <a:tailEnd type="none"/>
          </a:ln>
          <a:effectLst/>
        </p:spPr>
      </p:cxnSp>
      <p:sp>
        <p:nvSpPr>
          <p:cNvPr id="37" name="TextBox 36"/>
          <p:cNvSpPr txBox="1"/>
          <p:nvPr/>
        </p:nvSpPr>
        <p:spPr bwMode="gray">
          <a:xfrm>
            <a:off x="566408" y="1916148"/>
            <a:ext cx="820511" cy="661720"/>
          </a:xfrm>
          <a:prstGeom prst="rect">
            <a:avLst/>
          </a:prstGeom>
          <a:noFill/>
        </p:spPr>
        <p:txBody>
          <a:bodyPr wrap="square" lIns="0" tIns="0" rIns="0" bIns="0" rtlCol="0">
            <a:spAutoFit/>
          </a:bodyPr>
          <a:lstStyle/>
          <a:p>
            <a:pPr algn="l">
              <a:spcBef>
                <a:spcPts val="300"/>
              </a:spcBef>
            </a:pPr>
            <a:r>
              <a:rPr lang="en-US" sz="1050" b="1" dirty="0" smtClean="0">
                <a:latin typeface="+mj-lt"/>
              </a:rPr>
              <a:t>April - June</a:t>
            </a:r>
          </a:p>
          <a:p>
            <a:pPr algn="l">
              <a:spcBef>
                <a:spcPts val="300"/>
              </a:spcBef>
            </a:pPr>
            <a:r>
              <a:rPr lang="en-US" sz="1000" dirty="0" smtClean="0">
                <a:latin typeface="+mj-lt"/>
              </a:rPr>
              <a:t>QPP proposal expected to be published</a:t>
            </a:r>
            <a:endParaRPr lang="en-US" sz="1000" dirty="0">
              <a:latin typeface="+mj-lt"/>
            </a:endParaRPr>
          </a:p>
        </p:txBody>
      </p:sp>
    </p:spTree>
    <p:extLst>
      <p:ext uri="{BB962C8B-B14F-4D97-AF65-F5344CB8AC3E}">
        <p14:creationId xmlns:p14="http://schemas.microsoft.com/office/powerpoint/2010/main" val="19420588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smtClean="0"/>
              <a:t>Key Takeaways from the 2018 QPP Final Rule</a:t>
            </a:r>
            <a:endParaRPr lang="en-US" dirty="0"/>
          </a:p>
        </p:txBody>
      </p:sp>
      <p:sp>
        <p:nvSpPr>
          <p:cNvPr id="24" name="Text Placeholder 23"/>
          <p:cNvSpPr>
            <a:spLocks noGrp="1"/>
          </p:cNvSpPr>
          <p:nvPr>
            <p:ph type="body" sz="quarter" idx="26"/>
          </p:nvPr>
        </p:nvSpPr>
        <p:spPr/>
        <p:txBody>
          <a:bodyPr/>
          <a:lstStyle/>
          <a:p>
            <a:endParaRPr lang="en-US"/>
          </a:p>
        </p:txBody>
      </p:sp>
      <p:sp>
        <p:nvSpPr>
          <p:cNvPr id="27" name="Text Placeholder 26"/>
          <p:cNvSpPr>
            <a:spLocks noGrp="1"/>
          </p:cNvSpPr>
          <p:nvPr>
            <p:ph type="body" sz="quarter" idx="27"/>
          </p:nvPr>
        </p:nvSpPr>
        <p:spPr>
          <a:xfrm>
            <a:off x="5035750" y="4695956"/>
            <a:ext cx="1365050" cy="104644"/>
          </a:xfrm>
        </p:spPr>
        <p:txBody>
          <a:bodyPr/>
          <a:lstStyle/>
          <a:p>
            <a:r>
              <a:rPr lang="en-US" dirty="0"/>
              <a:t>Source: Advisory Board research and analysis.</a:t>
            </a:r>
          </a:p>
        </p:txBody>
      </p:sp>
      <p:sp>
        <p:nvSpPr>
          <p:cNvPr id="7" name="TextBox 6"/>
          <p:cNvSpPr txBox="1"/>
          <p:nvPr/>
        </p:nvSpPr>
        <p:spPr bwMode="gray">
          <a:xfrm>
            <a:off x="323621" y="1046374"/>
            <a:ext cx="1846760" cy="338554"/>
          </a:xfrm>
          <a:prstGeom prst="rect">
            <a:avLst/>
          </a:prstGeom>
          <a:noFill/>
        </p:spPr>
        <p:txBody>
          <a:bodyPr wrap="square" lIns="0" tIns="0" rIns="0" bIns="0" rtlCol="0">
            <a:spAutoFit/>
          </a:bodyPr>
          <a:lstStyle/>
          <a:p>
            <a:r>
              <a:rPr lang="en-US" sz="1100" b="1" dirty="0"/>
              <a:t>Quality Payment Program </a:t>
            </a:r>
            <a:r>
              <a:rPr lang="en-US" sz="1100" dirty="0" smtClean="0">
                <a:solidFill>
                  <a:schemeClr val="accent6"/>
                </a:solidFill>
              </a:rPr>
              <a:t>Framework </a:t>
            </a:r>
            <a:r>
              <a:rPr lang="en-US" sz="1100" dirty="0">
                <a:solidFill>
                  <a:schemeClr val="accent6"/>
                </a:solidFill>
              </a:rPr>
              <a:t>P</a:t>
            </a:r>
            <a:r>
              <a:rPr lang="en-US" sz="1100" dirty="0" smtClean="0">
                <a:solidFill>
                  <a:schemeClr val="accent6"/>
                </a:solidFill>
              </a:rPr>
              <a:t>reserved</a:t>
            </a:r>
            <a:endParaRPr lang="en-US" sz="1400" dirty="0">
              <a:solidFill>
                <a:schemeClr val="accent6"/>
              </a:solidFill>
            </a:endParaRPr>
          </a:p>
        </p:txBody>
      </p:sp>
      <p:sp>
        <p:nvSpPr>
          <p:cNvPr id="9" name="TextBox 8"/>
          <p:cNvSpPr txBox="1"/>
          <p:nvPr/>
        </p:nvSpPr>
        <p:spPr bwMode="gray">
          <a:xfrm>
            <a:off x="317500" y="2206461"/>
            <a:ext cx="1672058" cy="615553"/>
          </a:xfrm>
          <a:prstGeom prst="rect">
            <a:avLst/>
          </a:prstGeom>
          <a:noFill/>
        </p:spPr>
        <p:txBody>
          <a:bodyPr wrap="square" lIns="0" tIns="0" rIns="0" bIns="0" rtlCol="0">
            <a:spAutoFit/>
          </a:bodyPr>
          <a:lstStyle/>
          <a:p>
            <a:pPr>
              <a:spcBef>
                <a:spcPts val="500"/>
              </a:spcBef>
            </a:pPr>
            <a:r>
              <a:rPr lang="en-US" sz="1000" dirty="0" smtClean="0"/>
              <a:t>APM track policies remain largely unchanged; notable new MIPS flexibilities introduced</a:t>
            </a:r>
            <a:endParaRPr lang="en-US" sz="1000" dirty="0"/>
          </a:p>
        </p:txBody>
      </p:sp>
      <p:sp>
        <p:nvSpPr>
          <p:cNvPr id="10" name="TextBox 9"/>
          <p:cNvSpPr txBox="1"/>
          <p:nvPr/>
        </p:nvSpPr>
        <p:spPr bwMode="gray">
          <a:xfrm>
            <a:off x="2464482" y="1046374"/>
            <a:ext cx="1821768" cy="338554"/>
          </a:xfrm>
          <a:prstGeom prst="rect">
            <a:avLst/>
          </a:prstGeom>
          <a:noFill/>
        </p:spPr>
        <p:txBody>
          <a:bodyPr wrap="square" lIns="0" tIns="0" rIns="0" bIns="0" rtlCol="0">
            <a:spAutoFit/>
          </a:bodyPr>
          <a:lstStyle/>
          <a:p>
            <a:r>
              <a:rPr lang="en-US" sz="1100" b="1" dirty="0"/>
              <a:t>Most Providers </a:t>
            </a:r>
            <a:r>
              <a:rPr lang="en-US" sz="1100" b="1" dirty="0" smtClean="0"/>
              <a:t>Still</a:t>
            </a:r>
            <a:br>
              <a:rPr lang="en-US" sz="1100" b="1" dirty="0" smtClean="0"/>
            </a:br>
            <a:r>
              <a:rPr lang="en-US" sz="1100" dirty="0" smtClean="0">
                <a:solidFill>
                  <a:schemeClr val="accent6"/>
                </a:solidFill>
              </a:rPr>
              <a:t>Avoid Penalty in 2018</a:t>
            </a:r>
            <a:endParaRPr lang="en-US" sz="1100" dirty="0">
              <a:solidFill>
                <a:schemeClr val="accent6"/>
              </a:solidFill>
            </a:endParaRPr>
          </a:p>
        </p:txBody>
      </p:sp>
      <p:sp>
        <p:nvSpPr>
          <p:cNvPr id="12" name="TextBox 11"/>
          <p:cNvSpPr txBox="1"/>
          <p:nvPr/>
        </p:nvSpPr>
        <p:spPr bwMode="gray">
          <a:xfrm>
            <a:off x="2464482" y="2206460"/>
            <a:ext cx="1642698" cy="615553"/>
          </a:xfrm>
          <a:prstGeom prst="rect">
            <a:avLst/>
          </a:prstGeom>
          <a:noFill/>
        </p:spPr>
        <p:txBody>
          <a:bodyPr wrap="square" lIns="0" tIns="0" rIns="0" bIns="0" rtlCol="0">
            <a:spAutoFit/>
          </a:bodyPr>
          <a:lstStyle/>
          <a:p>
            <a:pPr>
              <a:spcBef>
                <a:spcPts val="500"/>
              </a:spcBef>
            </a:pPr>
            <a:r>
              <a:rPr lang="en-US" sz="1000" dirty="0" smtClean="0"/>
              <a:t>Reassess MIPS Quality and Cost strategy to maximize performance and avoid </a:t>
            </a:r>
            <a:r>
              <a:rPr lang="en-US" sz="1000" dirty="0"/>
              <a:t>penalties in future years</a:t>
            </a:r>
          </a:p>
        </p:txBody>
      </p:sp>
      <p:sp>
        <p:nvSpPr>
          <p:cNvPr id="13" name="Isosceles Triangle 12"/>
          <p:cNvSpPr/>
          <p:nvPr/>
        </p:nvSpPr>
        <p:spPr bwMode="gray">
          <a:xfrm rot="5400000" flipH="1">
            <a:off x="2160715" y="1226146"/>
            <a:ext cx="213240" cy="162469"/>
          </a:xfrm>
          <a:prstGeom prst="triangle">
            <a:avLst/>
          </a:prstGeom>
          <a:solidFill>
            <a:schemeClr val="bg1">
              <a:alpha val="54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14" name="Isosceles Triangle 13"/>
          <p:cNvSpPr/>
          <p:nvPr/>
        </p:nvSpPr>
        <p:spPr bwMode="gray">
          <a:xfrm rot="5400000" flipH="1">
            <a:off x="2114204" y="1243638"/>
            <a:ext cx="167326" cy="127487"/>
          </a:xfrm>
          <a:prstGeom prst="triangle">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cxnSp>
        <p:nvCxnSpPr>
          <p:cNvPr id="15" name="Straight Connector 14"/>
          <p:cNvCxnSpPr/>
          <p:nvPr/>
        </p:nvCxnSpPr>
        <p:spPr bwMode="gray">
          <a:xfrm>
            <a:off x="2134129" y="1009757"/>
            <a:ext cx="0" cy="1954417"/>
          </a:xfrm>
          <a:prstGeom prst="line">
            <a:avLst/>
          </a:prstGeom>
          <a:ln w="1270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bwMode="gray">
          <a:xfrm>
            <a:off x="4524224" y="1046374"/>
            <a:ext cx="1914676" cy="338554"/>
          </a:xfrm>
          <a:prstGeom prst="rect">
            <a:avLst/>
          </a:prstGeom>
          <a:noFill/>
        </p:spPr>
        <p:txBody>
          <a:bodyPr wrap="square" lIns="0" tIns="0" rIns="0" bIns="0" rtlCol="0">
            <a:spAutoFit/>
          </a:bodyPr>
          <a:lstStyle/>
          <a:p>
            <a:pPr>
              <a:spcBef>
                <a:spcPts val="500"/>
              </a:spcBef>
            </a:pPr>
            <a:r>
              <a:rPr lang="en-US" sz="1100" b="1" dirty="0"/>
              <a:t>Plan </a:t>
            </a:r>
            <a:r>
              <a:rPr lang="en-US" sz="1100" b="1" dirty="0" smtClean="0"/>
              <a:t>for Future</a:t>
            </a:r>
            <a:r>
              <a:rPr lang="en-US" sz="1100" b="1" dirty="0" smtClean="0">
                <a:solidFill>
                  <a:schemeClr val="accent6"/>
                </a:solidFill>
              </a:rPr>
              <a:t> </a:t>
            </a:r>
            <a:br>
              <a:rPr lang="en-US" sz="1100" b="1" dirty="0" smtClean="0">
                <a:solidFill>
                  <a:schemeClr val="accent6"/>
                </a:solidFill>
              </a:rPr>
            </a:br>
            <a:r>
              <a:rPr lang="en-US" sz="1100" dirty="0" smtClean="0">
                <a:solidFill>
                  <a:schemeClr val="accent6"/>
                </a:solidFill>
              </a:rPr>
              <a:t>Rulemaking and Audits</a:t>
            </a:r>
            <a:endParaRPr lang="en-US" sz="1100" dirty="0">
              <a:solidFill>
                <a:schemeClr val="accent6"/>
              </a:solidFill>
            </a:endParaRPr>
          </a:p>
        </p:txBody>
      </p:sp>
      <p:sp>
        <p:nvSpPr>
          <p:cNvPr id="18" name="TextBox 17"/>
          <p:cNvSpPr txBox="1"/>
          <p:nvPr/>
        </p:nvSpPr>
        <p:spPr bwMode="gray">
          <a:xfrm>
            <a:off x="4524224" y="2206460"/>
            <a:ext cx="1329180" cy="769441"/>
          </a:xfrm>
          <a:prstGeom prst="rect">
            <a:avLst/>
          </a:prstGeom>
          <a:noFill/>
        </p:spPr>
        <p:txBody>
          <a:bodyPr wrap="square" lIns="0" tIns="0" rIns="0" bIns="0" rtlCol="0">
            <a:spAutoFit/>
          </a:bodyPr>
          <a:lstStyle/>
          <a:p>
            <a:pPr>
              <a:spcBef>
                <a:spcPts val="500"/>
              </a:spcBef>
            </a:pPr>
            <a:r>
              <a:rPr lang="en-US" sz="1000" dirty="0"/>
              <a:t>Providers should </a:t>
            </a:r>
            <a:r>
              <a:rPr lang="en-US" sz="1000" dirty="0" smtClean="0"/>
              <a:t>submit  public comment to help shape the future of the program and prepare for audits</a:t>
            </a:r>
            <a:endParaRPr lang="en-US" sz="1000" dirty="0"/>
          </a:p>
        </p:txBody>
      </p:sp>
      <p:sp>
        <p:nvSpPr>
          <p:cNvPr id="19" name="Isosceles Triangle 18"/>
          <p:cNvSpPr/>
          <p:nvPr/>
        </p:nvSpPr>
        <p:spPr bwMode="gray">
          <a:xfrm rot="5400000" flipH="1">
            <a:off x="4245139" y="1226145"/>
            <a:ext cx="213240" cy="162469"/>
          </a:xfrm>
          <a:prstGeom prst="triangle">
            <a:avLst/>
          </a:prstGeom>
          <a:solidFill>
            <a:schemeClr val="bg1">
              <a:alpha val="54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20" name="Isosceles Triangle 19"/>
          <p:cNvSpPr/>
          <p:nvPr/>
        </p:nvSpPr>
        <p:spPr bwMode="gray">
          <a:xfrm rot="5400000" flipH="1">
            <a:off x="4250605" y="1243637"/>
            <a:ext cx="167326" cy="127487"/>
          </a:xfrm>
          <a:prstGeom prst="triangle">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cxnSp>
        <p:nvCxnSpPr>
          <p:cNvPr id="21" name="Straight Connector 20"/>
          <p:cNvCxnSpPr/>
          <p:nvPr/>
        </p:nvCxnSpPr>
        <p:spPr bwMode="gray">
          <a:xfrm>
            <a:off x="4270530" y="1009756"/>
            <a:ext cx="0" cy="1954418"/>
          </a:xfrm>
          <a:prstGeom prst="line">
            <a:avLst/>
          </a:prstGeom>
          <a:ln w="1270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028" name="Picture 4" descr="http://abco.advisory.com/DSS/abc-icons/money_b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4482" y="1619724"/>
            <a:ext cx="374629" cy="4572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 name="Picture 2" descr="http://abco.advisory.com/DSS/abc-icons/Floor_pla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00" y="1644543"/>
            <a:ext cx="457200" cy="45872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 name="Picture 4" descr="http://abco.advisory.com/DSS/abc-icons/Send_submi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4224" y="1619724"/>
            <a:ext cx="390144" cy="4572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8" name="TextBox 27"/>
          <p:cNvSpPr txBox="1"/>
          <p:nvPr/>
        </p:nvSpPr>
        <p:spPr bwMode="gray">
          <a:xfrm>
            <a:off x="736045" y="3358533"/>
            <a:ext cx="4769277" cy="1053447"/>
          </a:xfrm>
          <a:prstGeom prst="rect">
            <a:avLst/>
          </a:prstGeom>
          <a:solidFill>
            <a:schemeClr val="accent1"/>
          </a:solidFill>
          <a:ln w="6350">
            <a:solidFill>
              <a:schemeClr val="bg1"/>
            </a:solidFill>
          </a:ln>
        </p:spPr>
        <p:txBody>
          <a:bodyPr wrap="square" lIns="182880" tIns="274320" rIns="182880" bIns="0" rtlCol="0">
            <a:noAutofit/>
          </a:bodyPr>
          <a:lstStyle/>
          <a:p>
            <a:r>
              <a:rPr lang="en-US" sz="1100" b="1" dirty="0" smtClean="0"/>
              <a:t>Protect MACRA Incentives Earned</a:t>
            </a:r>
            <a:endParaRPr lang="en-US" sz="1100" b="1" dirty="0"/>
          </a:p>
        </p:txBody>
      </p:sp>
      <p:sp>
        <p:nvSpPr>
          <p:cNvPr id="29" name="Text Placeholder 1"/>
          <p:cNvSpPr txBox="1">
            <a:spLocks/>
          </p:cNvSpPr>
          <p:nvPr/>
        </p:nvSpPr>
        <p:spPr bwMode="gray">
          <a:xfrm>
            <a:off x="736044" y="3770140"/>
            <a:ext cx="4769277" cy="553998"/>
          </a:xfrm>
          <a:prstGeom prst="rect">
            <a:avLst/>
          </a:prstGeom>
        </p:spPr>
        <p:txBody>
          <a:bodyPr vert="horz" wrap="square" lIns="182880" tIns="91440" rIns="18288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dirty="0" smtClean="0"/>
              <a:t>Clinicians must retain documentation to support future audits. For example, CMS recommends clinicians retain records for 10 years, and audits may occur for 6 years 3 months, or anytime thereafter if fraud is suspected.</a:t>
            </a:r>
            <a:endParaRPr lang="en-US" dirty="0">
              <a:solidFill>
                <a:schemeClr val="accent6"/>
              </a:solidFill>
            </a:endParaRPr>
          </a:p>
        </p:txBody>
      </p:sp>
      <p:grpSp>
        <p:nvGrpSpPr>
          <p:cNvPr id="34" name="Group 33"/>
          <p:cNvGrpSpPr/>
          <p:nvPr/>
        </p:nvGrpSpPr>
        <p:grpSpPr bwMode="gray">
          <a:xfrm>
            <a:off x="736045" y="3358533"/>
            <a:ext cx="319390" cy="224006"/>
            <a:chOff x="4321114" y="1376635"/>
            <a:chExt cx="319390" cy="224006"/>
          </a:xfrm>
        </p:grpSpPr>
        <p:sp>
          <p:nvSpPr>
            <p:cNvPr id="35" name="Freeform 34"/>
            <p:cNvSpPr/>
            <p:nvPr/>
          </p:nvSpPr>
          <p:spPr bwMode="gray">
            <a:xfrm flipH="1">
              <a:off x="4321114" y="1381968"/>
              <a:ext cx="319390" cy="218673"/>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679743 w 682433"/>
                <a:gd name="connsiteY3" fmla="*/ 248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cubicBezTo>
                    <a:pt x="681536" y="335798"/>
                    <a:pt x="680640" y="168023"/>
                    <a:pt x="679743" y="248"/>
                  </a:cubicBezTo>
                  <a:lnTo>
                    <a:pt x="0" y="0"/>
                  </a:lnTo>
                  <a:close/>
                </a:path>
              </a:pathLst>
            </a:custGeom>
            <a:solidFill>
              <a:schemeClr val="accent6"/>
            </a:solidFill>
            <a:ln w="63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6" name="TextBox 35"/>
            <p:cNvSpPr txBox="1"/>
            <p:nvPr/>
          </p:nvSpPr>
          <p:spPr bwMode="gray">
            <a:xfrm flipH="1">
              <a:off x="4371516" y="1376635"/>
              <a:ext cx="85906" cy="164633"/>
            </a:xfrm>
            <a:prstGeom prst="rect">
              <a:avLst/>
            </a:prstGeom>
            <a:noFill/>
          </p:spPr>
          <p:txBody>
            <a:bodyPr wrap="square" lIns="0" tIns="0" rIns="0" bIns="0" rtlCol="0">
              <a:noAutofit/>
            </a:bodyPr>
            <a:lstStyle/>
            <a:p>
              <a:pPr algn="ctr"/>
              <a:r>
                <a:rPr lang="en-US" sz="2200" b="1" baseline="-1000" dirty="0" smtClean="0">
                  <a:solidFill>
                    <a:schemeClr val="bg1"/>
                  </a:solidFill>
                  <a:latin typeface="+mj-lt"/>
                </a:rPr>
                <a:t>!</a:t>
              </a:r>
            </a:p>
          </p:txBody>
        </p:sp>
      </p:grpSp>
    </p:spTree>
    <p:extLst>
      <p:ext uri="{BB962C8B-B14F-4D97-AF65-F5344CB8AC3E}">
        <p14:creationId xmlns:p14="http://schemas.microsoft.com/office/powerpoint/2010/main" val="8963671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363152" y="945776"/>
            <a:ext cx="3749040" cy="153888"/>
          </a:xfrm>
        </p:spPr>
        <p:txBody>
          <a:bodyPr vert="horz" wrap="square" lIns="0" tIns="0" rIns="0" bIns="0" rtlCol="0" anchor="ctr" anchorCtr="0">
            <a:spAutoFit/>
          </a:bodyPr>
          <a:lstStyle/>
          <a:p>
            <a:r>
              <a:rPr lang="en-US" sz="1000" dirty="0">
                <a:solidFill>
                  <a:schemeClr val="accent1"/>
                </a:solidFill>
                <a:latin typeface="+mn-lt"/>
              </a:rPr>
              <a:t>Key Takeaways from the 2018 QPP Final Rule</a:t>
            </a:r>
          </a:p>
        </p:txBody>
      </p:sp>
      <p:sp>
        <p:nvSpPr>
          <p:cNvPr id="3" name="Title 2"/>
          <p:cNvSpPr>
            <a:spLocks noGrp="1"/>
          </p:cNvSpPr>
          <p:nvPr>
            <p:ph type="title"/>
          </p:nvPr>
        </p:nvSpPr>
        <p:spPr>
          <a:xfrm>
            <a:off x="853936" y="885560"/>
            <a:ext cx="274320" cy="274320"/>
          </a:xfrm>
        </p:spPr>
        <p:txBody>
          <a:bodyPr/>
          <a:lstStyle/>
          <a:p>
            <a:r>
              <a:rPr lang="en-US" dirty="0" smtClean="0"/>
              <a:t>1</a:t>
            </a:r>
            <a:endParaRPr lang="en-US" dirty="0"/>
          </a:p>
        </p:txBody>
      </p:sp>
      <p:sp>
        <p:nvSpPr>
          <p:cNvPr id="4" name="Text Placeholder 3"/>
          <p:cNvSpPr>
            <a:spLocks noGrp="1"/>
          </p:cNvSpPr>
          <p:nvPr>
            <p:ph type="body" sz="quarter" idx="17"/>
          </p:nvPr>
        </p:nvSpPr>
        <p:spPr>
          <a:xfrm>
            <a:off x="853936" y="1492428"/>
            <a:ext cx="274320" cy="276999"/>
          </a:xfrm>
        </p:spPr>
        <p:txBody>
          <a:bodyPr/>
          <a:lstStyle/>
          <a:p>
            <a:r>
              <a:rPr lang="en-US" dirty="0" smtClean="0"/>
              <a:t>2</a:t>
            </a:r>
            <a:endParaRPr lang="en-US" dirty="0"/>
          </a:p>
        </p:txBody>
      </p:sp>
      <p:sp>
        <p:nvSpPr>
          <p:cNvPr id="5" name="Text Placeholder 4"/>
          <p:cNvSpPr>
            <a:spLocks noGrp="1"/>
          </p:cNvSpPr>
          <p:nvPr>
            <p:ph type="body" sz="quarter" idx="18"/>
          </p:nvPr>
        </p:nvSpPr>
        <p:spPr>
          <a:xfrm>
            <a:off x="1363152" y="1548092"/>
            <a:ext cx="3749040" cy="153888"/>
          </a:xfrm>
        </p:spPr>
        <p:txBody>
          <a:bodyPr/>
          <a:lstStyle/>
          <a:p>
            <a:r>
              <a:rPr lang="en-US" dirty="0"/>
              <a:t>Advanced Alternative Payment Models (Advanced APM)</a:t>
            </a:r>
          </a:p>
        </p:txBody>
      </p:sp>
      <p:sp>
        <p:nvSpPr>
          <p:cNvPr id="6" name="Text Placeholder 5"/>
          <p:cNvSpPr>
            <a:spLocks noGrp="1"/>
          </p:cNvSpPr>
          <p:nvPr>
            <p:ph type="body" sz="quarter" idx="19"/>
          </p:nvPr>
        </p:nvSpPr>
        <p:spPr>
          <a:xfrm>
            <a:off x="853936" y="2101975"/>
            <a:ext cx="274320" cy="276999"/>
          </a:xfrm>
        </p:spPr>
        <p:txBody>
          <a:bodyPr/>
          <a:lstStyle/>
          <a:p>
            <a:r>
              <a:rPr lang="en-US" dirty="0" smtClean="0"/>
              <a:t>3</a:t>
            </a:r>
            <a:endParaRPr lang="en-US" dirty="0"/>
          </a:p>
        </p:txBody>
      </p:sp>
      <p:sp>
        <p:nvSpPr>
          <p:cNvPr id="7" name="Text Placeholder 6"/>
          <p:cNvSpPr>
            <a:spLocks noGrp="1"/>
          </p:cNvSpPr>
          <p:nvPr>
            <p:ph type="body" sz="quarter" idx="20"/>
          </p:nvPr>
        </p:nvSpPr>
        <p:spPr>
          <a:xfrm>
            <a:off x="1363152" y="2172095"/>
            <a:ext cx="3749040" cy="153888"/>
          </a:xfrm>
        </p:spPr>
        <p:txBody>
          <a:bodyPr/>
          <a:lstStyle/>
          <a:p>
            <a:r>
              <a:rPr lang="en-US" dirty="0"/>
              <a:t>Merit-Based Incentive Payment System (MIPS)</a:t>
            </a:r>
          </a:p>
        </p:txBody>
      </p:sp>
      <p:sp>
        <p:nvSpPr>
          <p:cNvPr id="8" name="Text Placeholder 7"/>
          <p:cNvSpPr>
            <a:spLocks noGrp="1"/>
          </p:cNvSpPr>
          <p:nvPr>
            <p:ph type="body" sz="quarter" idx="21"/>
          </p:nvPr>
        </p:nvSpPr>
        <p:spPr>
          <a:xfrm>
            <a:off x="853936" y="2711522"/>
            <a:ext cx="274320" cy="276999"/>
          </a:xfrm>
        </p:spPr>
        <p:txBody>
          <a:bodyPr/>
          <a:lstStyle/>
          <a:p>
            <a:r>
              <a:rPr lang="en-US" dirty="0" smtClean="0"/>
              <a:t>4</a:t>
            </a:r>
            <a:endParaRPr lang="en-US" dirty="0"/>
          </a:p>
        </p:txBody>
      </p:sp>
      <p:sp>
        <p:nvSpPr>
          <p:cNvPr id="9" name="Text Placeholder 8"/>
          <p:cNvSpPr>
            <a:spLocks noGrp="1"/>
          </p:cNvSpPr>
          <p:nvPr>
            <p:ph type="body" sz="quarter" idx="22"/>
          </p:nvPr>
        </p:nvSpPr>
        <p:spPr>
          <a:xfrm>
            <a:off x="1363152" y="2781108"/>
            <a:ext cx="3749040" cy="153888"/>
          </a:xfrm>
        </p:spPr>
        <p:txBody>
          <a:bodyPr/>
          <a:lstStyle/>
          <a:p>
            <a:r>
              <a:rPr lang="en-US" dirty="0"/>
              <a:t>Action </a:t>
            </a:r>
            <a:r>
              <a:rPr lang="en-US" dirty="0" smtClean="0"/>
              <a:t>Items for Your 2018 QPP Initiative</a:t>
            </a:r>
            <a:endParaRPr lang="en-US" dirty="0"/>
          </a:p>
        </p:txBody>
      </p:sp>
      <p:sp>
        <p:nvSpPr>
          <p:cNvPr id="10" name="Text Placeholder 7"/>
          <p:cNvSpPr>
            <a:spLocks noGrp="1"/>
          </p:cNvSpPr>
          <p:nvPr>
            <p:ph type="body" sz="quarter" idx="21"/>
          </p:nvPr>
        </p:nvSpPr>
        <p:spPr>
          <a:xfrm>
            <a:off x="853936" y="3321071"/>
            <a:ext cx="274320" cy="276999"/>
          </a:xfrm>
        </p:spPr>
        <p:txBody>
          <a:bodyPr/>
          <a:lstStyle/>
          <a:p>
            <a:r>
              <a:rPr lang="en-US" dirty="0"/>
              <a:t>5</a:t>
            </a:r>
          </a:p>
        </p:txBody>
      </p:sp>
      <p:sp>
        <p:nvSpPr>
          <p:cNvPr id="11" name="Text Placeholder 8"/>
          <p:cNvSpPr>
            <a:spLocks noGrp="1"/>
          </p:cNvSpPr>
          <p:nvPr>
            <p:ph type="body" sz="quarter" idx="22"/>
          </p:nvPr>
        </p:nvSpPr>
        <p:spPr>
          <a:xfrm>
            <a:off x="1365652" y="3351848"/>
            <a:ext cx="3749040" cy="215444"/>
          </a:xfrm>
        </p:spPr>
        <p:txBody>
          <a:bodyPr vert="horz" wrap="square" lIns="0" tIns="0" rIns="0" bIns="0" rtlCol="0" anchor="ctr" anchorCtr="0">
            <a:spAutoFit/>
          </a:bodyPr>
          <a:lstStyle/>
          <a:p>
            <a:r>
              <a:rPr lang="en-US" sz="1400" dirty="0">
                <a:solidFill>
                  <a:schemeClr val="bg1"/>
                </a:solidFill>
              </a:rPr>
              <a:t>Top Ten Health Care IT Challenges for 2018</a:t>
            </a:r>
          </a:p>
        </p:txBody>
      </p:sp>
    </p:spTree>
    <p:extLst>
      <p:ext uri="{BB962C8B-B14F-4D97-AF65-F5344CB8AC3E}">
        <p14:creationId xmlns:p14="http://schemas.microsoft.com/office/powerpoint/2010/main" val="33399044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Beyond Meaningful Use and Operational Excellence</a:t>
            </a:r>
            <a:endParaRPr lang="en-US" dirty="0"/>
          </a:p>
        </p:txBody>
      </p:sp>
      <p:sp>
        <p:nvSpPr>
          <p:cNvPr id="4" name="Text Placeholder 3"/>
          <p:cNvSpPr>
            <a:spLocks noGrp="1"/>
          </p:cNvSpPr>
          <p:nvPr>
            <p:ph type="body" sz="quarter" idx="26"/>
          </p:nvPr>
        </p:nvSpPr>
        <p:spPr>
          <a:xfrm>
            <a:off x="320675" y="45947"/>
            <a:ext cx="2926080" cy="138499"/>
          </a:xfrm>
        </p:spPr>
        <p:txBody>
          <a:bodyPr/>
          <a:lstStyle/>
          <a:p>
            <a:r>
              <a:rPr lang="en-US" dirty="0"/>
              <a:t>2018 Health Care IT Top </a:t>
            </a:r>
            <a:r>
              <a:rPr lang="en-US" dirty="0" smtClean="0"/>
              <a:t>Ten</a:t>
            </a:r>
            <a:endParaRPr lang="en-US" dirty="0"/>
          </a:p>
        </p:txBody>
      </p:sp>
      <p:sp>
        <p:nvSpPr>
          <p:cNvPr id="5" name="Text Placeholder 4"/>
          <p:cNvSpPr>
            <a:spLocks noGrp="1"/>
          </p:cNvSpPr>
          <p:nvPr>
            <p:ph type="body" sz="quarter" idx="27"/>
          </p:nvPr>
        </p:nvSpPr>
        <p:spPr>
          <a:xfrm>
            <a:off x="4389120" y="4695956"/>
            <a:ext cx="2011680" cy="104644"/>
          </a:xfrm>
        </p:spPr>
        <p:txBody>
          <a:bodyPr/>
          <a:lstStyle/>
          <a:p>
            <a:r>
              <a:rPr lang="en-US" dirty="0"/>
              <a:t>Source: Health Care IT Advisor research and </a:t>
            </a:r>
            <a:r>
              <a:rPr lang="en-US" dirty="0" smtClean="0"/>
              <a:t>analysis.</a:t>
            </a:r>
            <a:endParaRPr lang="en-US" dirty="0"/>
          </a:p>
        </p:txBody>
      </p:sp>
      <p:sp>
        <p:nvSpPr>
          <p:cNvPr id="6" name="Text Placeholder 5"/>
          <p:cNvSpPr>
            <a:spLocks noGrp="1"/>
          </p:cNvSpPr>
          <p:nvPr>
            <p:ph type="body" sz="quarter" idx="28"/>
          </p:nvPr>
        </p:nvSpPr>
        <p:spPr>
          <a:xfrm>
            <a:off x="0" y="4495805"/>
            <a:ext cx="1746504" cy="166712"/>
          </a:xfrm>
        </p:spPr>
        <p:txBody>
          <a:bodyPr/>
          <a:lstStyle/>
          <a:p>
            <a:r>
              <a:rPr lang="en-US" dirty="0"/>
              <a:t>HCO = Health care organization.</a:t>
            </a:r>
          </a:p>
          <a:p>
            <a:r>
              <a:rPr lang="en-US" dirty="0" err="1"/>
              <a:t>IoT</a:t>
            </a:r>
            <a:r>
              <a:rPr lang="en-US" dirty="0"/>
              <a:t> = Internet of things. </a:t>
            </a:r>
          </a:p>
        </p:txBody>
      </p:sp>
      <p:grpSp>
        <p:nvGrpSpPr>
          <p:cNvPr id="147" name="Group 146"/>
          <p:cNvGrpSpPr/>
          <p:nvPr/>
        </p:nvGrpSpPr>
        <p:grpSpPr>
          <a:xfrm>
            <a:off x="302993" y="1598589"/>
            <a:ext cx="2827835" cy="475252"/>
            <a:chOff x="451721" y="2407646"/>
            <a:chExt cx="4501289" cy="756496"/>
          </a:xfrm>
        </p:grpSpPr>
        <p:pic>
          <p:nvPicPr>
            <p:cNvPr id="184" name="Picture 8"/>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1721" y="2407646"/>
              <a:ext cx="365760" cy="33893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85" name="TextBox 184"/>
            <p:cNvSpPr txBox="1"/>
            <p:nvPr/>
          </p:nvSpPr>
          <p:spPr bwMode="gray">
            <a:xfrm>
              <a:off x="946828" y="2859194"/>
              <a:ext cx="4006182" cy="304948"/>
            </a:xfrm>
            <a:prstGeom prst="rect">
              <a:avLst/>
            </a:prstGeom>
            <a:noFill/>
          </p:spPr>
          <p:txBody>
            <a:bodyPr wrap="square" lIns="0" tIns="0" rIns="0" bIns="0" rtlCol="0">
              <a:spAutoFit/>
            </a:bodyPr>
            <a:lstStyle/>
            <a:p>
              <a:r>
                <a:rPr lang="en-US" sz="700" dirty="0"/>
                <a:t>Our </a:t>
              </a:r>
              <a:r>
                <a:rPr lang="en-US" sz="700" dirty="0" smtClean="0"/>
                <a:t>research </a:t>
              </a:r>
              <a:r>
                <a:rPr lang="en-US" sz="700" dirty="0"/>
                <a:t>will focus on case studies of how to organize, staff, and manage a successful EHR enhancement and optimization effort.</a:t>
              </a:r>
            </a:p>
          </p:txBody>
        </p:sp>
        <p:sp>
          <p:nvSpPr>
            <p:cNvPr id="186" name="Rectangle 185"/>
            <p:cNvSpPr/>
            <p:nvPr/>
          </p:nvSpPr>
          <p:spPr>
            <a:xfrm>
              <a:off x="946828" y="2407646"/>
              <a:ext cx="4006182" cy="174256"/>
            </a:xfrm>
            <a:prstGeom prst="rect">
              <a:avLst/>
            </a:prstGeom>
          </p:spPr>
          <p:txBody>
            <a:bodyPr wrap="square" lIns="0" tIns="0" rIns="0" bIns="0">
              <a:spAutoFit/>
            </a:bodyPr>
            <a:lstStyle/>
            <a:p>
              <a:r>
                <a:rPr lang="en-US" sz="800" b="1" dirty="0" smtClean="0"/>
                <a:t>EHR Optimization and Value Realization: </a:t>
              </a:r>
              <a:r>
                <a:rPr lang="en-US" sz="800" dirty="0" smtClean="0"/>
                <a:t>The Long View</a:t>
              </a:r>
              <a:endParaRPr lang="en-US" sz="800" dirty="0"/>
            </a:p>
          </p:txBody>
        </p:sp>
      </p:grpSp>
      <p:grpSp>
        <p:nvGrpSpPr>
          <p:cNvPr id="148" name="Group 147"/>
          <p:cNvGrpSpPr/>
          <p:nvPr/>
        </p:nvGrpSpPr>
        <p:grpSpPr>
          <a:xfrm>
            <a:off x="3242561" y="1460839"/>
            <a:ext cx="2689376" cy="352314"/>
            <a:chOff x="5033879" y="2407646"/>
            <a:chExt cx="4280893" cy="560807"/>
          </a:xfrm>
        </p:grpSpPr>
        <p:pic>
          <p:nvPicPr>
            <p:cNvPr id="181" name="Picture 10" descr="C:\Users\HelmsH\Downloads\smart_phone_notification (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3879" y="2407646"/>
              <a:ext cx="365760" cy="33640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82" name="TextBox 181"/>
            <p:cNvSpPr txBox="1"/>
            <p:nvPr/>
          </p:nvSpPr>
          <p:spPr bwMode="gray">
            <a:xfrm>
              <a:off x="5560519" y="2663504"/>
              <a:ext cx="3754253" cy="304949"/>
            </a:xfrm>
            <a:prstGeom prst="rect">
              <a:avLst/>
            </a:prstGeom>
            <a:noFill/>
          </p:spPr>
          <p:txBody>
            <a:bodyPr wrap="square" lIns="0" tIns="0" rIns="0" bIns="0" rtlCol="0">
              <a:spAutoFit/>
            </a:bodyPr>
            <a:lstStyle/>
            <a:p>
              <a:r>
                <a:rPr lang="en-US" sz="700" dirty="0" smtClean="0"/>
                <a:t>Our </a:t>
              </a:r>
              <a:r>
                <a:rPr lang="en-US" sz="700" dirty="0"/>
                <a:t>research will focus on telemedicine support for new, integrated models of care delivery. </a:t>
              </a:r>
            </a:p>
          </p:txBody>
        </p:sp>
        <p:sp>
          <p:nvSpPr>
            <p:cNvPr id="183" name="Rectangle 182"/>
            <p:cNvSpPr/>
            <p:nvPr/>
          </p:nvSpPr>
          <p:spPr>
            <a:xfrm>
              <a:off x="5560519" y="2407646"/>
              <a:ext cx="3208662" cy="174257"/>
            </a:xfrm>
            <a:prstGeom prst="rect">
              <a:avLst/>
            </a:prstGeom>
          </p:spPr>
          <p:txBody>
            <a:bodyPr wrap="square" lIns="0" tIns="0" rIns="0" bIns="0">
              <a:spAutoFit/>
            </a:bodyPr>
            <a:lstStyle/>
            <a:p>
              <a:r>
                <a:rPr lang="en-US" sz="800" b="1" dirty="0"/>
                <a:t>Telemedicine</a:t>
              </a:r>
              <a:r>
                <a:rPr lang="en-US" sz="800" dirty="0"/>
                <a:t>: </a:t>
              </a:r>
              <a:r>
                <a:rPr lang="en-US" sz="800" dirty="0" smtClean="0"/>
                <a:t>An Evolving Landscape</a:t>
              </a:r>
              <a:endParaRPr lang="en-US" sz="800" dirty="0"/>
            </a:p>
          </p:txBody>
        </p:sp>
      </p:grpSp>
      <p:grpSp>
        <p:nvGrpSpPr>
          <p:cNvPr id="149" name="Group 148"/>
          <p:cNvGrpSpPr/>
          <p:nvPr/>
        </p:nvGrpSpPr>
        <p:grpSpPr>
          <a:xfrm>
            <a:off x="302993" y="721591"/>
            <a:ext cx="2827835" cy="677092"/>
            <a:chOff x="451721" y="1129580"/>
            <a:chExt cx="4501289" cy="1077782"/>
          </a:xfrm>
        </p:grpSpPr>
        <p:pic>
          <p:nvPicPr>
            <p:cNvPr id="178" name="Picture 6" descr="C:\Users\HelmsH\Downloads\Scorecard_check (1).png"/>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51721" y="1129580"/>
              <a:ext cx="365760" cy="31821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79" name="TextBox 178"/>
            <p:cNvSpPr txBox="1"/>
            <p:nvPr/>
          </p:nvSpPr>
          <p:spPr bwMode="gray">
            <a:xfrm>
              <a:off x="946828" y="1597467"/>
              <a:ext cx="4006182" cy="609895"/>
            </a:xfrm>
            <a:prstGeom prst="rect">
              <a:avLst/>
            </a:prstGeom>
            <a:noFill/>
          </p:spPr>
          <p:txBody>
            <a:bodyPr vert="horz" wrap="square" lIns="0" tIns="0" rIns="0" bIns="0" rtlCol="0">
              <a:spAutoFit/>
            </a:bodyPr>
            <a:lstStyle/>
            <a:p>
              <a:pPr>
                <a:spcBef>
                  <a:spcPts val="500"/>
                </a:spcBef>
              </a:pPr>
              <a:r>
                <a:rPr lang="en-US" sz="700" dirty="0"/>
                <a:t>O</a:t>
              </a:r>
              <a:r>
                <a:rPr lang="en-US" sz="700" dirty="0" smtClean="0"/>
                <a:t>ur </a:t>
              </a:r>
              <a:r>
                <a:rPr lang="en-US" sz="700" dirty="0"/>
                <a:t>research will focus on quality reporting regulatory updates, provider engagement in documentation and quality performance improvement, and successful practices of </a:t>
              </a:r>
              <a:r>
                <a:rPr lang="en-US" sz="700" dirty="0" smtClean="0"/>
                <a:t>HCOs</a:t>
              </a:r>
              <a:r>
                <a:rPr lang="en-US" sz="700" baseline="30000" dirty="0" smtClean="0"/>
                <a:t>1</a:t>
              </a:r>
              <a:r>
                <a:rPr lang="en-US" sz="700" dirty="0" smtClean="0"/>
                <a:t> that </a:t>
              </a:r>
              <a:r>
                <a:rPr lang="en-US" sz="700" dirty="0"/>
                <a:t>have operationalized strong data quality initiatives as part of their  organizational strategy. </a:t>
              </a:r>
            </a:p>
          </p:txBody>
        </p:sp>
        <p:sp>
          <p:nvSpPr>
            <p:cNvPr id="180" name="Rectangle 179"/>
            <p:cNvSpPr/>
            <p:nvPr/>
          </p:nvSpPr>
          <p:spPr>
            <a:xfrm>
              <a:off x="946828" y="1129580"/>
              <a:ext cx="4006182" cy="348511"/>
            </a:xfrm>
            <a:prstGeom prst="rect">
              <a:avLst/>
            </a:prstGeom>
          </p:spPr>
          <p:txBody>
            <a:bodyPr wrap="square" lIns="0" tIns="0" rIns="0" bIns="0">
              <a:spAutoFit/>
            </a:bodyPr>
            <a:lstStyle/>
            <a:p>
              <a:r>
                <a:rPr lang="en-US" sz="800" b="1" dirty="0"/>
                <a:t>Quality Reporting</a:t>
              </a:r>
              <a:r>
                <a:rPr lang="en-US" sz="800" b="1" dirty="0" smtClean="0"/>
                <a:t>: </a:t>
              </a:r>
              <a:r>
                <a:rPr lang="en-US" sz="800" dirty="0" smtClean="0"/>
                <a:t>Regulatory Forces Drive the “Quality” of Electronic Data</a:t>
              </a:r>
              <a:r>
                <a:rPr lang="en-US" sz="800" b="1" dirty="0" smtClean="0"/>
                <a:t>  </a:t>
              </a:r>
              <a:endParaRPr lang="en-US" sz="800" dirty="0"/>
            </a:p>
          </p:txBody>
        </p:sp>
      </p:grpSp>
      <p:grpSp>
        <p:nvGrpSpPr>
          <p:cNvPr id="150" name="Group 149"/>
          <p:cNvGrpSpPr/>
          <p:nvPr/>
        </p:nvGrpSpPr>
        <p:grpSpPr>
          <a:xfrm>
            <a:off x="3242561" y="721591"/>
            <a:ext cx="2855246" cy="574430"/>
            <a:chOff x="5033879" y="1129580"/>
            <a:chExt cx="4544921" cy="914366"/>
          </a:xfrm>
        </p:grpSpPr>
        <p:pic>
          <p:nvPicPr>
            <p:cNvPr id="175" name="Picture 9" descr="C:\Users\HelmsH\Downloads\group_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33879" y="1129580"/>
              <a:ext cx="365760" cy="23530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76" name="TextBox 175"/>
            <p:cNvSpPr txBox="1"/>
            <p:nvPr/>
          </p:nvSpPr>
          <p:spPr bwMode="gray">
            <a:xfrm>
              <a:off x="5560519" y="1586525"/>
              <a:ext cx="4018281" cy="457421"/>
            </a:xfrm>
            <a:prstGeom prst="rect">
              <a:avLst/>
            </a:prstGeom>
            <a:noFill/>
          </p:spPr>
          <p:txBody>
            <a:bodyPr wrap="square" lIns="0" tIns="0" rIns="0" bIns="0" rtlCol="0">
              <a:spAutoFit/>
            </a:bodyPr>
            <a:lstStyle/>
            <a:p>
              <a:r>
                <a:rPr lang="en-US" sz="700" dirty="0"/>
                <a:t>Our </a:t>
              </a:r>
              <a:r>
                <a:rPr lang="en-US" sz="700" dirty="0" smtClean="0"/>
                <a:t>research </a:t>
              </a:r>
              <a:r>
                <a:rPr lang="en-US" sz="700" dirty="0"/>
                <a:t>will focus on </a:t>
              </a:r>
              <a:r>
                <a:rPr lang="en-US" sz="700" dirty="0" smtClean="0"/>
                <a:t>analyses </a:t>
              </a:r>
              <a:r>
                <a:rPr lang="en-US" sz="700" dirty="0"/>
                <a:t>of how to deliver several IT-enabled capabilities, including cost accounting, simplified billing and payment, and more</a:t>
              </a:r>
              <a:r>
                <a:rPr lang="en-US" sz="700" dirty="0" smtClean="0"/>
                <a:t>.</a:t>
              </a:r>
              <a:endParaRPr lang="en-US" sz="700" dirty="0"/>
            </a:p>
          </p:txBody>
        </p:sp>
        <p:sp>
          <p:nvSpPr>
            <p:cNvPr id="177" name="Rectangle 176"/>
            <p:cNvSpPr/>
            <p:nvPr/>
          </p:nvSpPr>
          <p:spPr>
            <a:xfrm>
              <a:off x="5560519" y="1129580"/>
              <a:ext cx="3905596" cy="348511"/>
            </a:xfrm>
            <a:prstGeom prst="rect">
              <a:avLst/>
            </a:prstGeom>
          </p:spPr>
          <p:txBody>
            <a:bodyPr wrap="square" lIns="0" tIns="0" rIns="0" bIns="0">
              <a:spAutoFit/>
            </a:bodyPr>
            <a:lstStyle/>
            <a:p>
              <a:r>
                <a:rPr lang="en-US" sz="800" b="1" dirty="0" smtClean="0"/>
                <a:t>Consumer-Focused Health Care:  </a:t>
              </a:r>
              <a:br>
                <a:rPr lang="en-US" sz="800" b="1" dirty="0" smtClean="0"/>
              </a:br>
              <a:r>
                <a:rPr lang="en-US" sz="800" dirty="0" smtClean="0"/>
                <a:t>Giving Consumers What They Really Want</a:t>
              </a:r>
              <a:endParaRPr lang="en-US" sz="800" dirty="0"/>
            </a:p>
          </p:txBody>
        </p:sp>
      </p:grpSp>
      <p:grpSp>
        <p:nvGrpSpPr>
          <p:cNvPr id="151" name="Group 150"/>
          <p:cNvGrpSpPr/>
          <p:nvPr/>
        </p:nvGrpSpPr>
        <p:grpSpPr>
          <a:xfrm>
            <a:off x="302993" y="2273747"/>
            <a:ext cx="2646564" cy="587859"/>
            <a:chOff x="451721" y="3359975"/>
            <a:chExt cx="4212745" cy="935742"/>
          </a:xfrm>
        </p:grpSpPr>
        <p:pic>
          <p:nvPicPr>
            <p:cNvPr id="172" name="Picture 7" descr="C:\Users\HelmsH\Downloads\Data_analytics.png"/>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451721" y="3359975"/>
              <a:ext cx="365760" cy="25481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73" name="TextBox 172"/>
            <p:cNvSpPr txBox="1"/>
            <p:nvPr/>
          </p:nvSpPr>
          <p:spPr bwMode="gray">
            <a:xfrm>
              <a:off x="946828" y="3838296"/>
              <a:ext cx="3717638" cy="457421"/>
            </a:xfrm>
            <a:prstGeom prst="rect">
              <a:avLst/>
            </a:prstGeom>
            <a:noFill/>
          </p:spPr>
          <p:txBody>
            <a:bodyPr wrap="square" lIns="0" tIns="0" rIns="0" bIns="0" rtlCol="0">
              <a:spAutoFit/>
            </a:bodyPr>
            <a:lstStyle/>
            <a:p>
              <a:r>
                <a:rPr lang="en-US" sz="700" dirty="0" smtClean="0"/>
                <a:t>Our research </a:t>
              </a:r>
              <a:r>
                <a:rPr lang="en-US" sz="700" dirty="0"/>
                <a:t>will focus on the rapidly advancing application of machine learning and incorporation of novel data sources to improve financial, clinical, and patient satisfaction outcomes.</a:t>
              </a:r>
            </a:p>
          </p:txBody>
        </p:sp>
        <p:sp>
          <p:nvSpPr>
            <p:cNvPr id="174" name="Rectangle 173"/>
            <p:cNvSpPr/>
            <p:nvPr/>
          </p:nvSpPr>
          <p:spPr>
            <a:xfrm>
              <a:off x="946828" y="3359975"/>
              <a:ext cx="3394931" cy="348511"/>
            </a:xfrm>
            <a:prstGeom prst="rect">
              <a:avLst/>
            </a:prstGeom>
          </p:spPr>
          <p:txBody>
            <a:bodyPr wrap="square" lIns="0" tIns="0" rIns="0" bIns="0">
              <a:spAutoFit/>
            </a:bodyPr>
            <a:lstStyle/>
            <a:p>
              <a:r>
                <a:rPr lang="en-US" sz="800" b="1" dirty="0" smtClean="0"/>
                <a:t>Analytics and Artificial Intelligence:  </a:t>
              </a:r>
            </a:p>
            <a:p>
              <a:r>
                <a:rPr lang="en-US" sz="800" dirty="0" smtClean="0"/>
                <a:t>The Age of Intelligent Machines</a:t>
              </a:r>
              <a:endParaRPr lang="en-US" sz="800" dirty="0"/>
            </a:p>
          </p:txBody>
        </p:sp>
      </p:grpSp>
      <p:grpSp>
        <p:nvGrpSpPr>
          <p:cNvPr id="152" name="Group 151"/>
          <p:cNvGrpSpPr/>
          <p:nvPr/>
        </p:nvGrpSpPr>
        <p:grpSpPr>
          <a:xfrm>
            <a:off x="3300006" y="1977971"/>
            <a:ext cx="2797801" cy="779437"/>
            <a:chOff x="5125319" y="3359975"/>
            <a:chExt cx="4453481" cy="1240692"/>
          </a:xfrm>
        </p:grpSpPr>
        <p:pic>
          <p:nvPicPr>
            <p:cNvPr id="169" name="Picture 12" descr="C:\Users\HelmsH\Downloads\Light_bulb (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25319" y="3359975"/>
              <a:ext cx="182880" cy="33050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70" name="TextBox 169"/>
            <p:cNvSpPr txBox="1"/>
            <p:nvPr/>
          </p:nvSpPr>
          <p:spPr bwMode="gray">
            <a:xfrm>
              <a:off x="5560519" y="3838297"/>
              <a:ext cx="4018281" cy="762370"/>
            </a:xfrm>
            <a:prstGeom prst="rect">
              <a:avLst/>
            </a:prstGeom>
            <a:noFill/>
          </p:spPr>
          <p:txBody>
            <a:bodyPr wrap="square" lIns="0" tIns="0" rIns="0" bIns="0" rtlCol="0">
              <a:spAutoFit/>
            </a:bodyPr>
            <a:lstStyle/>
            <a:p>
              <a:pPr>
                <a:spcBef>
                  <a:spcPts val="0"/>
                </a:spcBef>
              </a:pPr>
              <a:r>
                <a:rPr lang="en-US" sz="700" dirty="0"/>
                <a:t>O</a:t>
              </a:r>
              <a:r>
                <a:rPr lang="en-US" sz="700" dirty="0" smtClean="0"/>
                <a:t>ur </a:t>
              </a:r>
              <a:r>
                <a:rPr lang="en-US" sz="700" dirty="0"/>
                <a:t>research will continue to explore the foundational role that d</a:t>
              </a:r>
              <a:r>
                <a:rPr lang="en-US" sz="700" dirty="0" smtClean="0"/>
                <a:t>igital </a:t>
              </a:r>
              <a:r>
                <a:rPr lang="en-US" sz="700" dirty="0"/>
                <a:t>h</a:t>
              </a:r>
              <a:r>
                <a:rPr lang="en-US" sz="700" dirty="0" smtClean="0"/>
                <a:t>ealth </a:t>
              </a:r>
              <a:r>
                <a:rPr lang="en-US" sz="700" dirty="0"/>
                <a:t>s</a:t>
              </a:r>
              <a:r>
                <a:rPr lang="en-US" sz="700" dirty="0" smtClean="0"/>
                <a:t>ystems (DHSs) </a:t>
              </a:r>
              <a:r>
                <a:rPr lang="en-US" sz="700" dirty="0"/>
                <a:t>play in health care transformation, digital </a:t>
              </a:r>
              <a:r>
                <a:rPr lang="en-US" sz="700" dirty="0" smtClean="0"/>
                <a:t>disruption, </a:t>
              </a:r>
              <a:r>
                <a:rPr lang="en-US" sz="700" dirty="0"/>
                <a:t>and innovation. We will also continue to refine our DHS maturity model and give examples of successful practices for key dimensions of that model.</a:t>
              </a:r>
            </a:p>
          </p:txBody>
        </p:sp>
        <p:sp>
          <p:nvSpPr>
            <p:cNvPr id="171" name="Rectangle 170"/>
            <p:cNvSpPr/>
            <p:nvPr/>
          </p:nvSpPr>
          <p:spPr>
            <a:xfrm>
              <a:off x="5560519" y="3359975"/>
              <a:ext cx="3684909" cy="348511"/>
            </a:xfrm>
            <a:prstGeom prst="rect">
              <a:avLst/>
            </a:prstGeom>
          </p:spPr>
          <p:txBody>
            <a:bodyPr wrap="square" lIns="0" tIns="0" rIns="0" bIns="0">
              <a:spAutoFit/>
            </a:bodyPr>
            <a:lstStyle/>
            <a:p>
              <a:r>
                <a:rPr lang="en-US" sz="800" b="1" dirty="0" smtClean="0"/>
                <a:t>Digital Health Systems:  </a:t>
              </a:r>
              <a:r>
                <a:rPr lang="en-US" sz="800" dirty="0" smtClean="0"/>
                <a:t>Foundation for Transformation and Innovation</a:t>
              </a:r>
              <a:endParaRPr lang="en-US" sz="800" dirty="0"/>
            </a:p>
          </p:txBody>
        </p:sp>
      </p:grpSp>
      <p:grpSp>
        <p:nvGrpSpPr>
          <p:cNvPr id="153" name="Group 152"/>
          <p:cNvGrpSpPr/>
          <p:nvPr/>
        </p:nvGrpSpPr>
        <p:grpSpPr>
          <a:xfrm>
            <a:off x="302993" y="3061512"/>
            <a:ext cx="2709777" cy="680148"/>
            <a:chOff x="451721" y="4558628"/>
            <a:chExt cx="4313366" cy="1082645"/>
          </a:xfrm>
        </p:grpSpPr>
        <p:pic>
          <p:nvPicPr>
            <p:cNvPr id="166" name="Picture 4"/>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451721" y="4558628"/>
              <a:ext cx="365760" cy="32308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67" name="TextBox 166"/>
            <p:cNvSpPr txBox="1"/>
            <p:nvPr/>
          </p:nvSpPr>
          <p:spPr bwMode="gray">
            <a:xfrm>
              <a:off x="946830" y="5031378"/>
              <a:ext cx="3818257" cy="609895"/>
            </a:xfrm>
            <a:prstGeom prst="rect">
              <a:avLst/>
            </a:prstGeom>
            <a:noFill/>
          </p:spPr>
          <p:txBody>
            <a:bodyPr wrap="square" lIns="0" tIns="0" rIns="0" bIns="0" rtlCol="0">
              <a:spAutoFit/>
            </a:bodyPr>
            <a:lstStyle/>
            <a:p>
              <a:r>
                <a:rPr lang="en-US" sz="700" dirty="0" smtClean="0"/>
                <a:t>Our research </a:t>
              </a:r>
              <a:r>
                <a:rPr lang="en-US" sz="700" dirty="0"/>
                <a:t>will focus on measuring the benefits of mobile investments, the evolving relationship between enterprise platforms and </a:t>
              </a:r>
              <a:r>
                <a:rPr lang="en-US" sz="700" dirty="0" smtClean="0"/>
                <a:t>best-of-breed </a:t>
              </a:r>
              <a:r>
                <a:rPr lang="en-US" sz="700" dirty="0"/>
                <a:t>mobile solutions, and strategies to secure both new mobile technologies and existing biomedical devices.</a:t>
              </a:r>
            </a:p>
          </p:txBody>
        </p:sp>
        <p:sp>
          <p:nvSpPr>
            <p:cNvPr id="168" name="Rectangle 167"/>
            <p:cNvSpPr/>
            <p:nvPr/>
          </p:nvSpPr>
          <p:spPr>
            <a:xfrm>
              <a:off x="946828" y="4558628"/>
              <a:ext cx="3717638" cy="348511"/>
            </a:xfrm>
            <a:prstGeom prst="rect">
              <a:avLst/>
            </a:prstGeom>
          </p:spPr>
          <p:txBody>
            <a:bodyPr wrap="square" lIns="0" tIns="0" rIns="0" bIns="0">
              <a:spAutoFit/>
            </a:bodyPr>
            <a:lstStyle/>
            <a:p>
              <a:r>
                <a:rPr lang="en-US" sz="800" b="1" dirty="0" smtClean="0"/>
                <a:t>Mobility and IoT</a:t>
              </a:r>
              <a:r>
                <a:rPr lang="en-US" sz="800" b="1" baseline="30000" dirty="0"/>
                <a:t>2</a:t>
              </a:r>
              <a:r>
                <a:rPr lang="en-US" sz="800" b="1" dirty="0" smtClean="0"/>
                <a:t>: </a:t>
              </a:r>
              <a:r>
                <a:rPr lang="en-US" sz="800" dirty="0" smtClean="0"/>
                <a:t>Capture Value from Increasingly Connected Patients and Providers</a:t>
              </a:r>
              <a:endParaRPr lang="en-US" sz="800" dirty="0"/>
            </a:p>
          </p:txBody>
        </p:sp>
      </p:grpSp>
      <p:grpSp>
        <p:nvGrpSpPr>
          <p:cNvPr id="154" name="Group 153"/>
          <p:cNvGrpSpPr/>
          <p:nvPr/>
        </p:nvGrpSpPr>
        <p:grpSpPr>
          <a:xfrm>
            <a:off x="3242561" y="2922226"/>
            <a:ext cx="2756169" cy="584359"/>
            <a:chOff x="5033879" y="4558628"/>
            <a:chExt cx="4387212" cy="930171"/>
          </a:xfrm>
        </p:grpSpPr>
        <p:pic>
          <p:nvPicPr>
            <p:cNvPr id="163" name="Picture 5"/>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5033879" y="4558628"/>
              <a:ext cx="365760" cy="37968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64" name="TextBox 163"/>
            <p:cNvSpPr txBox="1"/>
            <p:nvPr/>
          </p:nvSpPr>
          <p:spPr bwMode="gray">
            <a:xfrm>
              <a:off x="5560518" y="5031378"/>
              <a:ext cx="3860573" cy="457421"/>
            </a:xfrm>
            <a:prstGeom prst="rect">
              <a:avLst/>
            </a:prstGeom>
            <a:noFill/>
          </p:spPr>
          <p:txBody>
            <a:bodyPr wrap="square" lIns="0" tIns="0" rIns="0" bIns="0" rtlCol="0">
              <a:spAutoFit/>
            </a:bodyPr>
            <a:lstStyle/>
            <a:p>
              <a:r>
                <a:rPr lang="en-US" sz="700" dirty="0"/>
                <a:t>Our </a:t>
              </a:r>
              <a:r>
                <a:rPr lang="en-US" sz="700" dirty="0" smtClean="0"/>
                <a:t>research </a:t>
              </a:r>
              <a:r>
                <a:rPr lang="en-US" sz="700" dirty="0"/>
                <a:t>will focus on use of </a:t>
              </a:r>
              <a:r>
                <a:rPr lang="en-US" sz="700" dirty="0" smtClean="0"/>
                <a:t>person-generated health data (PGHD), social determinants of health (SDH), and </a:t>
              </a:r>
              <a:r>
                <a:rPr lang="en-US" sz="700" dirty="0"/>
                <a:t>genomics for patient care. </a:t>
              </a:r>
            </a:p>
          </p:txBody>
        </p:sp>
        <p:sp>
          <p:nvSpPr>
            <p:cNvPr id="165" name="Rectangle 164"/>
            <p:cNvSpPr/>
            <p:nvPr/>
          </p:nvSpPr>
          <p:spPr>
            <a:xfrm>
              <a:off x="5560519" y="4558628"/>
              <a:ext cx="3684908" cy="348511"/>
            </a:xfrm>
            <a:prstGeom prst="rect">
              <a:avLst/>
            </a:prstGeom>
          </p:spPr>
          <p:txBody>
            <a:bodyPr wrap="square" lIns="0" tIns="0" rIns="0" bIns="0">
              <a:spAutoFit/>
            </a:bodyPr>
            <a:lstStyle/>
            <a:p>
              <a:r>
                <a:rPr lang="en-US" sz="800" b="1" dirty="0" smtClean="0"/>
                <a:t>Precise, Personalized Medicine:  </a:t>
              </a:r>
              <a:r>
                <a:rPr lang="en-US" sz="800" dirty="0" smtClean="0"/>
                <a:t>A New Precision in Clinical Decision Making</a:t>
              </a:r>
              <a:endParaRPr lang="en-US" sz="800" dirty="0"/>
            </a:p>
          </p:txBody>
        </p:sp>
      </p:grpSp>
      <p:grpSp>
        <p:nvGrpSpPr>
          <p:cNvPr id="155" name="Group 154"/>
          <p:cNvGrpSpPr/>
          <p:nvPr/>
        </p:nvGrpSpPr>
        <p:grpSpPr>
          <a:xfrm>
            <a:off x="302993" y="3941567"/>
            <a:ext cx="2709776" cy="487113"/>
            <a:chOff x="451721" y="5962039"/>
            <a:chExt cx="4313365" cy="775377"/>
          </a:xfrm>
        </p:grpSpPr>
        <p:pic>
          <p:nvPicPr>
            <p:cNvPr id="160" name="Picture 11" descr="C:\Users\HelmsH\Downloads\combind_icons_continuum_of_care.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1721" y="5962039"/>
              <a:ext cx="365760" cy="35600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61" name="TextBox 160"/>
            <p:cNvSpPr txBox="1"/>
            <p:nvPr/>
          </p:nvSpPr>
          <p:spPr bwMode="gray">
            <a:xfrm>
              <a:off x="946828" y="6432468"/>
              <a:ext cx="3818258" cy="304948"/>
            </a:xfrm>
            <a:prstGeom prst="rect">
              <a:avLst/>
            </a:prstGeom>
            <a:noFill/>
          </p:spPr>
          <p:txBody>
            <a:bodyPr wrap="square" lIns="0" tIns="0" rIns="0" bIns="0" rtlCol="0">
              <a:spAutoFit/>
            </a:bodyPr>
            <a:lstStyle/>
            <a:p>
              <a:r>
                <a:rPr lang="en-US" sz="700" dirty="0"/>
                <a:t>Our </a:t>
              </a:r>
              <a:r>
                <a:rPr lang="en-US" sz="700" dirty="0" smtClean="0"/>
                <a:t>research </a:t>
              </a:r>
              <a:r>
                <a:rPr lang="en-US" sz="700" dirty="0"/>
                <a:t>will focus on new types of analytics in population health management. </a:t>
              </a:r>
            </a:p>
          </p:txBody>
        </p:sp>
        <p:sp>
          <p:nvSpPr>
            <p:cNvPr id="162" name="Rectangle 161"/>
            <p:cNvSpPr/>
            <p:nvPr/>
          </p:nvSpPr>
          <p:spPr>
            <a:xfrm>
              <a:off x="946828" y="5962039"/>
              <a:ext cx="3361059" cy="348511"/>
            </a:xfrm>
            <a:prstGeom prst="rect">
              <a:avLst/>
            </a:prstGeom>
          </p:spPr>
          <p:txBody>
            <a:bodyPr wrap="square" lIns="0" tIns="0" rIns="0" bIns="0">
              <a:spAutoFit/>
            </a:bodyPr>
            <a:lstStyle/>
            <a:p>
              <a:r>
                <a:rPr lang="en-US" sz="800" b="1" dirty="0" smtClean="0"/>
                <a:t>Population Health Management (PHM):  </a:t>
              </a:r>
              <a:br>
                <a:rPr lang="en-US" sz="800" b="1" dirty="0" smtClean="0"/>
              </a:br>
              <a:r>
                <a:rPr lang="en-US" sz="800" dirty="0" smtClean="0"/>
                <a:t>New Opportunities and Challenges</a:t>
              </a:r>
              <a:endParaRPr lang="en-US" sz="800" dirty="0"/>
            </a:p>
          </p:txBody>
        </p:sp>
      </p:grpSp>
      <p:grpSp>
        <p:nvGrpSpPr>
          <p:cNvPr id="156" name="Group 155"/>
          <p:cNvGrpSpPr/>
          <p:nvPr/>
        </p:nvGrpSpPr>
        <p:grpSpPr>
          <a:xfrm>
            <a:off x="3271284" y="3671403"/>
            <a:ext cx="2826523" cy="678691"/>
            <a:chOff x="5079599" y="5962039"/>
            <a:chExt cx="4499201" cy="1080326"/>
          </a:xfrm>
        </p:grpSpPr>
        <p:pic>
          <p:nvPicPr>
            <p:cNvPr id="157" name="Picture 3" descr="C:\Users\HelmsH\Downloads\Cyber-Security.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79599" y="5962039"/>
              <a:ext cx="274320" cy="35044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58" name="TextBox 157"/>
            <p:cNvSpPr txBox="1"/>
            <p:nvPr/>
          </p:nvSpPr>
          <p:spPr bwMode="gray">
            <a:xfrm>
              <a:off x="5560519" y="6432469"/>
              <a:ext cx="4018281" cy="609896"/>
            </a:xfrm>
            <a:prstGeom prst="rect">
              <a:avLst/>
            </a:prstGeom>
            <a:noFill/>
          </p:spPr>
          <p:txBody>
            <a:bodyPr wrap="square" lIns="0" tIns="0" rIns="0" bIns="0" rtlCol="0">
              <a:spAutoFit/>
            </a:bodyPr>
            <a:lstStyle/>
            <a:p>
              <a:r>
                <a:rPr lang="en-US" sz="700" dirty="0"/>
                <a:t>Our </a:t>
              </a:r>
              <a:r>
                <a:rPr lang="en-US" sz="700" dirty="0" smtClean="0"/>
                <a:t>research </a:t>
              </a:r>
              <a:r>
                <a:rPr lang="en-US" sz="700" dirty="0"/>
                <a:t>will focus on moving  toward an advanced security posture. We will provide reports, tools, and case studies that address common challenges related to </a:t>
              </a:r>
              <a:r>
                <a:rPr lang="en-US" sz="700" dirty="0" smtClean="0"/>
                <a:t>third-party </a:t>
              </a:r>
              <a:r>
                <a:rPr lang="en-US" sz="700" dirty="0"/>
                <a:t>risk management, medical devices, the </a:t>
              </a:r>
              <a:r>
                <a:rPr lang="en-US" sz="700" dirty="0" err="1"/>
                <a:t>IoT</a:t>
              </a:r>
              <a:r>
                <a:rPr lang="en-US" sz="700" dirty="0"/>
                <a:t>, and other critical security capabilities.</a:t>
              </a:r>
            </a:p>
          </p:txBody>
        </p:sp>
        <p:sp>
          <p:nvSpPr>
            <p:cNvPr id="159" name="Rectangle 158"/>
            <p:cNvSpPr/>
            <p:nvPr/>
          </p:nvSpPr>
          <p:spPr>
            <a:xfrm>
              <a:off x="5560519" y="5962039"/>
              <a:ext cx="3684909" cy="348512"/>
            </a:xfrm>
            <a:prstGeom prst="rect">
              <a:avLst/>
            </a:prstGeom>
          </p:spPr>
          <p:txBody>
            <a:bodyPr wrap="square" lIns="0" tIns="0" rIns="0" bIns="0">
              <a:spAutoFit/>
            </a:bodyPr>
            <a:lstStyle/>
            <a:p>
              <a:r>
                <a:rPr lang="en-US" sz="800" b="1" dirty="0" smtClean="0"/>
                <a:t>Information Security:  </a:t>
              </a:r>
              <a:r>
                <a:rPr lang="en-US" sz="800" dirty="0" smtClean="0"/>
                <a:t>Build Toward a More Advanced, Adaptive Security Posture</a:t>
              </a:r>
              <a:endParaRPr lang="en-US" sz="800" dirty="0"/>
            </a:p>
          </p:txBody>
        </p:sp>
      </p:grpSp>
    </p:spTree>
    <p:extLst>
      <p:ext uri="{BB962C8B-B14F-4D97-AF65-F5344CB8AC3E}">
        <p14:creationId xmlns:p14="http://schemas.microsoft.com/office/powerpoint/2010/main" val="29548645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Text Placeholder 2"/>
          <p:cNvSpPr>
            <a:spLocks noGrp="1"/>
          </p:cNvSpPr>
          <p:nvPr>
            <p:ph type="body" sz="quarter" idx="25"/>
          </p:nvPr>
        </p:nvSpPr>
        <p:spPr/>
        <p:txBody>
          <a:bodyPr/>
          <a:lstStyle/>
          <a:p>
            <a:endParaRPr lang="en-US"/>
          </a:p>
        </p:txBody>
      </p:sp>
      <p:sp>
        <p:nvSpPr>
          <p:cNvPr id="4" name="Text Placeholder 3"/>
          <p:cNvSpPr>
            <a:spLocks noGrp="1"/>
          </p:cNvSpPr>
          <p:nvPr>
            <p:ph type="body" sz="quarter" idx="26"/>
          </p:nvPr>
        </p:nvSpPr>
        <p:spPr/>
        <p:txBody>
          <a:bodyPr/>
          <a:lstStyle/>
          <a:p>
            <a:endParaRPr lang="en-US"/>
          </a:p>
        </p:txBody>
      </p:sp>
      <p:sp>
        <p:nvSpPr>
          <p:cNvPr id="5" name="Text Placeholder 4"/>
          <p:cNvSpPr>
            <a:spLocks noGrp="1"/>
          </p:cNvSpPr>
          <p:nvPr>
            <p:ph type="body" sz="quarter" idx="27"/>
          </p:nvPr>
        </p:nvSpPr>
        <p:spPr/>
        <p:txBody>
          <a:bodyPr/>
          <a:lstStyle/>
          <a:p>
            <a:endParaRPr lang="en-US"/>
          </a:p>
        </p:txBody>
      </p:sp>
      <p:sp>
        <p:nvSpPr>
          <p:cNvPr id="6" name="Text Placeholder 5"/>
          <p:cNvSpPr>
            <a:spLocks noGrp="1"/>
          </p:cNvSpPr>
          <p:nvPr>
            <p:ph type="body" sz="quarter" idx="28"/>
          </p:nvPr>
        </p:nvSpPr>
        <p:spPr/>
        <p:txBody>
          <a:bodyPr/>
          <a:lstStyle/>
          <a:p>
            <a:endParaRPr lang="en-US"/>
          </a:p>
        </p:txBody>
      </p:sp>
      <p:sp>
        <p:nvSpPr>
          <p:cNvPr id="7" name="Text Placeholder 9"/>
          <p:cNvSpPr txBox="1">
            <a:spLocks/>
          </p:cNvSpPr>
          <p:nvPr/>
        </p:nvSpPr>
        <p:spPr bwMode="gray">
          <a:xfrm>
            <a:off x="2650781" y="1425339"/>
            <a:ext cx="2622968" cy="1038746"/>
          </a:xfrm>
          <a:prstGeom prst="rect">
            <a:avLst/>
          </a:prstGeom>
          <a:noFill/>
          <a:ln w="19050">
            <a:noFill/>
          </a:ln>
        </p:spPr>
        <p:txBody>
          <a:bodyPr wrap="square" lIns="0" tIns="0" rIns="0" bIns="0">
            <a:spAutoFit/>
          </a:bodyPr>
          <a:lstStyle>
            <a:lvl1pPr marL="0" indent="0" algn="l" defTabSz="640080" rtl="0" eaLnBrk="1" latinLnBrk="0" hangingPunct="1">
              <a:spcBef>
                <a:spcPts val="0"/>
              </a:spcBef>
              <a:buFont typeface="Arial" pitchFamily="34" charset="0"/>
              <a:buNone/>
              <a:defRPr sz="1000" b="1" kern="1200" baseline="0">
                <a:solidFill>
                  <a:schemeClr val="tx1"/>
                </a:solidFill>
                <a:latin typeface="+mn-lt"/>
                <a:ea typeface="+mn-ea"/>
                <a:cs typeface="+mn-cs"/>
              </a:defRPr>
            </a:lvl1pPr>
            <a:lvl2pPr marL="0" indent="0" algn="l" defTabSz="640080" rtl="0" eaLnBrk="1" latinLnBrk="0" hangingPunct="1">
              <a:spcBef>
                <a:spcPts val="500"/>
              </a:spcBef>
              <a:buFont typeface="Arial" pitchFamily="34" charset="0"/>
              <a:buNone/>
              <a:defRPr sz="1800" kern="1200">
                <a:solidFill>
                  <a:schemeClr val="tx1"/>
                </a:solidFill>
                <a:latin typeface="+mn-lt"/>
                <a:ea typeface="+mn-ea"/>
                <a:cs typeface="+mn-cs"/>
              </a:defRPr>
            </a:lvl2pPr>
            <a:lvl3pPr marL="0" indent="0" algn="l" defTabSz="640080" rtl="0" eaLnBrk="1" latinLnBrk="0" hangingPunct="1">
              <a:spcBef>
                <a:spcPts val="500"/>
              </a:spcBef>
              <a:buFont typeface="Arial" pitchFamily="34" charset="0"/>
              <a:buNone/>
              <a:defRPr sz="1800" kern="1200">
                <a:solidFill>
                  <a:schemeClr val="tx1"/>
                </a:solidFill>
                <a:latin typeface="+mn-lt"/>
                <a:ea typeface="+mn-ea"/>
                <a:cs typeface="+mn-cs"/>
              </a:defRPr>
            </a:lvl3pPr>
            <a:lvl4pPr marL="0" indent="0" algn="l" defTabSz="640080" rtl="0" eaLnBrk="1" latinLnBrk="0" hangingPunct="1">
              <a:spcBef>
                <a:spcPts val="500"/>
              </a:spcBef>
              <a:buFont typeface="Arial" pitchFamily="34" charset="0"/>
              <a:buNone/>
              <a:defRPr sz="1800" kern="1200">
                <a:solidFill>
                  <a:schemeClr val="tx1"/>
                </a:solidFill>
                <a:latin typeface="+mn-lt"/>
                <a:ea typeface="+mn-ea"/>
                <a:cs typeface="+mn-cs"/>
              </a:defRPr>
            </a:lvl4pPr>
            <a:lvl5pPr marL="0" indent="0" algn="l" defTabSz="640080" rtl="0" eaLnBrk="1" latinLnBrk="0" hangingPunct="1">
              <a:spcBef>
                <a:spcPts val="500"/>
              </a:spcBef>
              <a:buFont typeface="Arial" pitchFamily="34" charset="0"/>
              <a:buNone/>
              <a:defRPr sz="18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a:spcBef>
                <a:spcPts val="500"/>
              </a:spcBef>
            </a:pPr>
            <a:r>
              <a:rPr lang="en-US" sz="1100" dirty="0" smtClean="0"/>
              <a:t>Ye Hoffman, </a:t>
            </a:r>
            <a:r>
              <a:rPr lang="en-US" sz="1100" dirty="0"/>
              <a:t>MS, CPHIMS</a:t>
            </a:r>
          </a:p>
          <a:p>
            <a:pPr>
              <a:spcBef>
                <a:spcPts val="500"/>
              </a:spcBef>
            </a:pPr>
            <a:r>
              <a:rPr lang="en-US" sz="1100" b="0" i="1" smtClean="0"/>
              <a:t>Consultant,</a:t>
            </a:r>
            <a:endParaRPr lang="en-US" sz="1100" b="0" i="1" dirty="0" smtClean="0"/>
          </a:p>
          <a:p>
            <a:pPr>
              <a:spcBef>
                <a:spcPts val="500"/>
              </a:spcBef>
            </a:pPr>
            <a:r>
              <a:rPr lang="en-US" sz="1100" b="0" i="1" dirty="0" smtClean="0"/>
              <a:t>Health IT Advisor</a:t>
            </a:r>
          </a:p>
          <a:p>
            <a:pPr>
              <a:spcBef>
                <a:spcPts val="500"/>
              </a:spcBef>
            </a:pPr>
            <a:r>
              <a:rPr lang="en-US" sz="1100" b="0" i="1" dirty="0" smtClean="0">
                <a:hlinkClick r:id="rId3"/>
              </a:rPr>
              <a:t>hoffmany@advisory.com</a:t>
            </a:r>
            <a:r>
              <a:rPr lang="en-US" sz="1100" b="0" i="1" dirty="0" smtClean="0"/>
              <a:t> </a:t>
            </a:r>
            <a:r>
              <a:rPr lang="en-US" sz="1100" b="0" i="1" dirty="0"/>
              <a:t/>
            </a:r>
            <a:br>
              <a:rPr lang="en-US" sz="1100" b="0" i="1" dirty="0"/>
            </a:br>
            <a:endParaRPr lang="en-US" sz="1100" b="0" dirty="0" smtClean="0"/>
          </a:p>
        </p:txBody>
      </p:sp>
      <p:grpSp>
        <p:nvGrpSpPr>
          <p:cNvPr id="10" name="Group 9"/>
          <p:cNvGrpSpPr/>
          <p:nvPr/>
        </p:nvGrpSpPr>
        <p:grpSpPr>
          <a:xfrm>
            <a:off x="1092936" y="2862721"/>
            <a:ext cx="4083672" cy="737728"/>
            <a:chOff x="110050" y="3600449"/>
            <a:chExt cx="4083672" cy="737728"/>
          </a:xfrm>
        </p:grpSpPr>
        <p:sp>
          <p:nvSpPr>
            <p:cNvPr id="11" name="Rectangle 10"/>
            <p:cNvSpPr/>
            <p:nvPr/>
          </p:nvSpPr>
          <p:spPr bwMode="gray">
            <a:xfrm>
              <a:off x="110050" y="3600449"/>
              <a:ext cx="4083672" cy="724603"/>
            </a:xfrm>
            <a:prstGeom prst="rect">
              <a:avLst/>
            </a:prstGeom>
            <a:noFill/>
            <a:ln w="317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80" tIns="91440" rIns="182880" bIns="91440" numCol="1" spcCol="0" rtlCol="0" fromWordArt="0" anchor="t" anchorCtr="0" forceAA="0" compatLnSpc="1">
              <a:prstTxWarp prst="textNoShape">
                <a:avLst/>
              </a:prstTxWarp>
              <a:noAutofit/>
            </a:bodyPr>
            <a:lstStyle/>
            <a:p>
              <a:endParaRPr lang="en-US" sz="1200" i="1" dirty="0">
                <a:solidFill>
                  <a:schemeClr val="tx1"/>
                </a:solidFill>
              </a:endParaRPr>
            </a:p>
          </p:txBody>
        </p:sp>
        <p:sp>
          <p:nvSpPr>
            <p:cNvPr id="12" name="TextBox 11"/>
            <p:cNvSpPr txBox="1"/>
            <p:nvPr/>
          </p:nvSpPr>
          <p:spPr bwMode="gray">
            <a:xfrm>
              <a:off x="873642" y="3658504"/>
              <a:ext cx="2896697" cy="679673"/>
            </a:xfrm>
            <a:prstGeom prst="rect">
              <a:avLst/>
            </a:prstGeom>
            <a:noFill/>
          </p:spPr>
          <p:txBody>
            <a:bodyPr wrap="square" lIns="0" tIns="0" rIns="0" bIns="0" rtlCol="0">
              <a:spAutoFit/>
            </a:bodyPr>
            <a:lstStyle/>
            <a:p>
              <a:r>
                <a:rPr lang="en-US" sz="1000" dirty="0"/>
                <a:t> </a:t>
              </a:r>
            </a:p>
            <a:p>
              <a:pPr lvl="0"/>
              <a:r>
                <a:rPr lang="en-US" sz="1000" i="1" dirty="0"/>
                <a:t>Subscribe to our blog, </a:t>
              </a:r>
              <a:r>
                <a:rPr lang="en-US" sz="1000" b="1" i="1" u="sng" dirty="0">
                  <a:hlinkClick r:id="rId4"/>
                </a:rPr>
                <a:t>IT Forefront</a:t>
              </a:r>
              <a:r>
                <a:rPr lang="en-US" sz="1000" i="1" u="sng" dirty="0"/>
                <a:t>,</a:t>
              </a:r>
              <a:r>
                <a:rPr lang="en-US" sz="1000" i="1" dirty="0"/>
                <a:t> for latest on health care technology and </a:t>
              </a:r>
              <a:r>
                <a:rPr lang="en-US" sz="1000" i="1" dirty="0" smtClean="0"/>
                <a:t>digital health systems</a:t>
              </a:r>
              <a:endParaRPr lang="en-US" sz="1000" i="1" dirty="0"/>
            </a:p>
            <a:p>
              <a:pPr>
                <a:spcBef>
                  <a:spcPts val="500"/>
                </a:spcBef>
              </a:pPr>
              <a:endParaRPr lang="en-US" sz="1000" dirty="0" smtClean="0"/>
            </a:p>
          </p:txBody>
        </p:sp>
        <p:pic>
          <p:nvPicPr>
            <p:cNvPr id="13" name="Picture 2" descr="https://www.advisory.com/-/media/Advisory-com/_FPO/DSS-icons/Blogs/13_IT%20Forefront.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912" y="3769741"/>
              <a:ext cx="457200" cy="457200"/>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2" descr="C:\Users\FergusoO\Desktop\Hoffman_Ye_111114_168x168pp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3262" y="1425339"/>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9838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What’s In, What’s Out: 2018 QPP Final Rule</a:t>
            </a:r>
            <a:endParaRPr lang="en-US" dirty="0"/>
          </a:p>
        </p:txBody>
      </p:sp>
      <p:sp>
        <p:nvSpPr>
          <p:cNvPr id="5" name="Text Placeholder 4"/>
          <p:cNvSpPr>
            <a:spLocks noGrp="1"/>
          </p:cNvSpPr>
          <p:nvPr>
            <p:ph type="body" sz="quarter" idx="27"/>
          </p:nvPr>
        </p:nvSpPr>
        <p:spPr>
          <a:xfrm>
            <a:off x="3340359" y="4542068"/>
            <a:ext cx="3060441" cy="258532"/>
          </a:xfrm>
        </p:spPr>
        <p:txBody>
          <a:bodyPr/>
          <a:lstStyle/>
          <a:p>
            <a:r>
              <a:rPr lang="en-US" dirty="0" smtClean="0"/>
              <a:t>Source: CMS, “Medicare Program; CY  2018 Updates to the Quality Payment  Program; and Quality Payment  Program:  Extreme  and  Uncontrollable  Circumstance  Policy for the Transition Year,” November 16, 2017, </a:t>
            </a:r>
            <a:r>
              <a:rPr lang="en-US" dirty="0" smtClean="0">
                <a:hlinkClick r:id="rId3"/>
              </a:rPr>
              <a:t>https://federalregister.gov/d/2017-24067</a:t>
            </a:r>
            <a:r>
              <a:rPr lang="en-US" dirty="0" smtClean="0"/>
              <a:t>; Advisory Board research and analysis.</a:t>
            </a:r>
            <a:endParaRPr lang="en-US" dirty="0"/>
          </a:p>
        </p:txBody>
      </p:sp>
      <p:sp>
        <p:nvSpPr>
          <p:cNvPr id="7" name="Rectangle 6"/>
          <p:cNvSpPr/>
          <p:nvPr/>
        </p:nvSpPr>
        <p:spPr bwMode="gray">
          <a:xfrm>
            <a:off x="0" y="3471342"/>
            <a:ext cx="6400800" cy="1034639"/>
          </a:xfrm>
          <a:prstGeom prst="rect">
            <a:avLst/>
          </a:prstGeom>
          <a:solidFill>
            <a:schemeClr val="accent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850" dirty="0" smtClean="0">
              <a:solidFill>
                <a:schemeClr val="tx1"/>
              </a:solidFill>
            </a:endParaRPr>
          </a:p>
        </p:txBody>
      </p:sp>
      <p:sp>
        <p:nvSpPr>
          <p:cNvPr id="8" name="Rectangle 7"/>
          <p:cNvSpPr/>
          <p:nvPr/>
        </p:nvSpPr>
        <p:spPr bwMode="gray">
          <a:xfrm>
            <a:off x="-7359" y="2654224"/>
            <a:ext cx="6400800" cy="898521"/>
          </a:xfrm>
          <a:prstGeom prst="rect">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850" dirty="0" smtClean="0">
              <a:solidFill>
                <a:schemeClr val="bg1"/>
              </a:solidFill>
            </a:endParaRPr>
          </a:p>
        </p:txBody>
      </p:sp>
      <p:cxnSp>
        <p:nvCxnSpPr>
          <p:cNvPr id="9" name="Straight Connector 8"/>
          <p:cNvCxnSpPr/>
          <p:nvPr/>
        </p:nvCxnSpPr>
        <p:spPr bwMode="gray">
          <a:xfrm>
            <a:off x="3200400" y="1391336"/>
            <a:ext cx="0" cy="3108960"/>
          </a:xfrm>
          <a:prstGeom prst="line">
            <a:avLst/>
          </a:prstGeom>
          <a:ln w="12700">
            <a:solidFill>
              <a:schemeClr val="tx2"/>
            </a:solidFill>
            <a:prstDash val="sysDash"/>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 Placeholder 3"/>
          <p:cNvSpPr txBox="1">
            <a:spLocks/>
          </p:cNvSpPr>
          <p:nvPr/>
        </p:nvSpPr>
        <p:spPr bwMode="gray">
          <a:xfrm>
            <a:off x="2834640" y="2945121"/>
            <a:ext cx="731520" cy="276999"/>
          </a:xfrm>
          <a:prstGeom prst="rect">
            <a:avLst/>
          </a:prstGeom>
          <a:solidFill>
            <a:schemeClr val="bg2"/>
          </a:solidFill>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n-US" sz="900" b="1" dirty="0" smtClean="0">
                <a:solidFill>
                  <a:schemeClr val="tx1"/>
                </a:solidFill>
              </a:rPr>
              <a:t>Not</a:t>
            </a:r>
            <a:r>
              <a:rPr lang="en-US" sz="900" b="1" dirty="0" smtClean="0">
                <a:solidFill>
                  <a:schemeClr val="tx2"/>
                </a:solidFill>
              </a:rPr>
              <a:t> </a:t>
            </a:r>
            <a:r>
              <a:rPr lang="en-US" sz="900" b="1" dirty="0" smtClean="0">
                <a:solidFill>
                  <a:schemeClr val="tx1"/>
                </a:solidFill>
              </a:rPr>
              <a:t>Finalized For 2018</a:t>
            </a:r>
            <a:endParaRPr lang="en-US" sz="900" b="1" dirty="0">
              <a:solidFill>
                <a:schemeClr val="tx1"/>
              </a:solidFill>
            </a:endParaRPr>
          </a:p>
        </p:txBody>
      </p:sp>
      <p:sp>
        <p:nvSpPr>
          <p:cNvPr id="11" name="Rectangle 10"/>
          <p:cNvSpPr/>
          <p:nvPr/>
        </p:nvSpPr>
        <p:spPr bwMode="gray">
          <a:xfrm>
            <a:off x="0" y="921615"/>
            <a:ext cx="6400800" cy="336658"/>
          </a:xfrm>
          <a:prstGeom prst="rect">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smtClean="0">
              <a:solidFill>
                <a:srgbClr val="FFFFFF"/>
              </a:solidFill>
            </a:endParaRPr>
          </a:p>
        </p:txBody>
      </p:sp>
      <p:sp>
        <p:nvSpPr>
          <p:cNvPr id="12" name="Oval 11"/>
          <p:cNvSpPr/>
          <p:nvPr/>
        </p:nvSpPr>
        <p:spPr bwMode="gray">
          <a:xfrm>
            <a:off x="2903154" y="775212"/>
            <a:ext cx="627232" cy="627232"/>
          </a:xfrm>
          <a:prstGeom prst="ellipse">
            <a:avLst/>
          </a:prstGeom>
          <a:solidFill>
            <a:schemeClr val="bg1"/>
          </a:solidFill>
          <a:ln w="19050">
            <a:solidFill>
              <a:schemeClr val="bg1"/>
            </a:solidFill>
            <a:miter lim="800000"/>
          </a:ln>
          <a:effectLst>
            <a:outerShdw dist="25400" dir="8100000" algn="tr" rotWithShape="0">
              <a:schemeClr val="accent4">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13" name="TextBox 12"/>
          <p:cNvSpPr txBox="1"/>
          <p:nvPr/>
        </p:nvSpPr>
        <p:spPr bwMode="gray">
          <a:xfrm>
            <a:off x="343393" y="936056"/>
            <a:ext cx="2156065" cy="307777"/>
          </a:xfrm>
          <a:prstGeom prst="rect">
            <a:avLst/>
          </a:prstGeom>
          <a:noFill/>
        </p:spPr>
        <p:txBody>
          <a:bodyPr wrap="square" lIns="0" tIns="0" rIns="0" bIns="0" rtlCol="0" anchor="ctr">
            <a:spAutoFit/>
          </a:bodyPr>
          <a:lstStyle/>
          <a:p>
            <a:pPr algn="ctr"/>
            <a:r>
              <a:rPr lang="en-US" sz="1000" b="1" dirty="0" smtClean="0"/>
              <a:t>Advanced Alternative Payment</a:t>
            </a:r>
            <a:br>
              <a:rPr lang="en-US" sz="1000" b="1" dirty="0" smtClean="0"/>
            </a:br>
            <a:r>
              <a:rPr lang="en-US" sz="1000" b="1" dirty="0" smtClean="0"/>
              <a:t>Models </a:t>
            </a:r>
            <a:r>
              <a:rPr lang="en-US" sz="1000" dirty="0" smtClean="0"/>
              <a:t>(</a:t>
            </a:r>
            <a:r>
              <a:rPr lang="en-US" sz="1000" dirty="0" smtClean="0">
                <a:solidFill>
                  <a:schemeClr val="accent6"/>
                </a:solidFill>
              </a:rPr>
              <a:t>Advanced</a:t>
            </a:r>
            <a:r>
              <a:rPr lang="en-US" sz="1000" dirty="0" smtClean="0"/>
              <a:t> </a:t>
            </a:r>
            <a:r>
              <a:rPr lang="en-US" sz="1000" dirty="0" smtClean="0">
                <a:solidFill>
                  <a:srgbClr val="CF0A2C"/>
                </a:solidFill>
              </a:rPr>
              <a:t>APM</a:t>
            </a:r>
            <a:r>
              <a:rPr lang="en-US" sz="1000" dirty="0" smtClean="0"/>
              <a:t>)</a:t>
            </a:r>
          </a:p>
        </p:txBody>
      </p:sp>
      <p:sp>
        <p:nvSpPr>
          <p:cNvPr id="14" name="TextBox 13"/>
          <p:cNvSpPr txBox="1"/>
          <p:nvPr/>
        </p:nvSpPr>
        <p:spPr bwMode="gray">
          <a:xfrm>
            <a:off x="3847450" y="936056"/>
            <a:ext cx="2048602" cy="307777"/>
          </a:xfrm>
          <a:prstGeom prst="rect">
            <a:avLst/>
          </a:prstGeom>
          <a:noFill/>
        </p:spPr>
        <p:txBody>
          <a:bodyPr wrap="square" lIns="0" tIns="0" rIns="0" bIns="0" rtlCol="0" anchor="ctr">
            <a:spAutoFit/>
          </a:bodyPr>
          <a:lstStyle/>
          <a:p>
            <a:pPr algn="ctr"/>
            <a:r>
              <a:rPr lang="en-US" sz="1000" b="1" dirty="0" smtClean="0"/>
              <a:t>Merit-Based Incentive</a:t>
            </a:r>
            <a:br>
              <a:rPr lang="en-US" sz="1000" b="1" dirty="0" smtClean="0"/>
            </a:br>
            <a:r>
              <a:rPr lang="en-US" sz="1000" b="1" dirty="0" smtClean="0"/>
              <a:t>Payment System </a:t>
            </a:r>
            <a:r>
              <a:rPr lang="en-US" sz="1000" dirty="0" smtClean="0"/>
              <a:t>(</a:t>
            </a:r>
            <a:r>
              <a:rPr lang="en-US" sz="1000" dirty="0" smtClean="0">
                <a:solidFill>
                  <a:srgbClr val="CF0A2C"/>
                </a:solidFill>
              </a:rPr>
              <a:t>MIPS</a:t>
            </a:r>
            <a:r>
              <a:rPr lang="en-US" sz="1000" dirty="0" smtClean="0"/>
              <a:t>)</a:t>
            </a:r>
          </a:p>
        </p:txBody>
      </p:sp>
      <p:sp>
        <p:nvSpPr>
          <p:cNvPr id="17" name="Rectangle 16"/>
          <p:cNvSpPr/>
          <p:nvPr/>
        </p:nvSpPr>
        <p:spPr bwMode="gray">
          <a:xfrm>
            <a:off x="566349" y="1500707"/>
            <a:ext cx="2153918" cy="261610"/>
          </a:xfrm>
          <a:prstGeom prst="rect">
            <a:avLst/>
          </a:prstGeom>
        </p:spPr>
        <p:txBody>
          <a:bodyPr wrap="square" lIns="0" tIns="0" rIns="0" bIns="0">
            <a:spAutoFit/>
          </a:bodyPr>
          <a:lstStyle/>
          <a:p>
            <a:pPr>
              <a:spcBef>
                <a:spcPts val="300"/>
              </a:spcBef>
            </a:pPr>
            <a:r>
              <a:rPr lang="en-US" sz="850" b="1" dirty="0" smtClean="0"/>
              <a:t>More participants</a:t>
            </a:r>
            <a:r>
              <a:rPr lang="en-US" sz="850" dirty="0" smtClean="0"/>
              <a:t>, more Advanced APMs qualify in 2018</a:t>
            </a:r>
          </a:p>
        </p:txBody>
      </p:sp>
      <p:sp>
        <p:nvSpPr>
          <p:cNvPr id="18" name="Rectangle 17"/>
          <p:cNvSpPr/>
          <p:nvPr/>
        </p:nvSpPr>
        <p:spPr bwMode="gray">
          <a:xfrm>
            <a:off x="566349" y="1905214"/>
            <a:ext cx="2153918" cy="261610"/>
          </a:xfrm>
          <a:prstGeom prst="rect">
            <a:avLst/>
          </a:prstGeom>
        </p:spPr>
        <p:txBody>
          <a:bodyPr wrap="square" lIns="0" tIns="0" rIns="0" bIns="0">
            <a:spAutoFit/>
          </a:bodyPr>
          <a:lstStyle/>
          <a:p>
            <a:pPr>
              <a:spcBef>
                <a:spcPts val="300"/>
              </a:spcBef>
            </a:pPr>
            <a:r>
              <a:rPr lang="en-US" sz="850" b="1" dirty="0" smtClean="0"/>
              <a:t>No maximum provider limit </a:t>
            </a:r>
            <a:r>
              <a:rPr lang="en-US" sz="850" dirty="0" smtClean="0"/>
              <a:t>for Round 1 CPC+</a:t>
            </a:r>
            <a:r>
              <a:rPr lang="en-US" sz="850" baseline="30000" dirty="0"/>
              <a:t>1</a:t>
            </a:r>
            <a:r>
              <a:rPr lang="en-US" sz="850" dirty="0" smtClean="0"/>
              <a:t> participants</a:t>
            </a:r>
          </a:p>
        </p:txBody>
      </p:sp>
      <p:sp>
        <p:nvSpPr>
          <p:cNvPr id="19" name="Rectangle 18"/>
          <p:cNvSpPr/>
          <p:nvPr/>
        </p:nvSpPr>
        <p:spPr bwMode="gray">
          <a:xfrm>
            <a:off x="566349" y="2297897"/>
            <a:ext cx="2383169" cy="261610"/>
          </a:xfrm>
          <a:prstGeom prst="rect">
            <a:avLst/>
          </a:prstGeom>
        </p:spPr>
        <p:txBody>
          <a:bodyPr wrap="square" lIns="0" tIns="0" rIns="0" bIns="0">
            <a:spAutoFit/>
          </a:bodyPr>
          <a:lstStyle/>
          <a:p>
            <a:pPr>
              <a:spcBef>
                <a:spcPts val="300"/>
              </a:spcBef>
            </a:pPr>
            <a:r>
              <a:rPr lang="en-US" sz="850" b="1" dirty="0" smtClean="0"/>
              <a:t>All-Payer Combination </a:t>
            </a:r>
            <a:r>
              <a:rPr lang="en-US" sz="850" dirty="0" smtClean="0"/>
              <a:t>APM option details, applications open in 2018, program starts in 2019</a:t>
            </a:r>
          </a:p>
        </p:txBody>
      </p:sp>
      <p:sp>
        <p:nvSpPr>
          <p:cNvPr id="20" name="Rectangle 19"/>
          <p:cNvSpPr/>
          <p:nvPr/>
        </p:nvSpPr>
        <p:spPr bwMode="gray">
          <a:xfrm>
            <a:off x="4046396" y="1500707"/>
            <a:ext cx="2153918" cy="261610"/>
          </a:xfrm>
          <a:prstGeom prst="rect">
            <a:avLst/>
          </a:prstGeom>
        </p:spPr>
        <p:txBody>
          <a:bodyPr wrap="square" lIns="0" tIns="0" rIns="0" bIns="0">
            <a:spAutoFit/>
          </a:bodyPr>
          <a:lstStyle/>
          <a:p>
            <a:pPr>
              <a:spcBef>
                <a:spcPts val="300"/>
              </a:spcBef>
            </a:pPr>
            <a:r>
              <a:rPr lang="en-US" sz="850" b="1" dirty="0" smtClean="0"/>
              <a:t>Exclusions </a:t>
            </a:r>
            <a:r>
              <a:rPr lang="en-US" sz="850" b="1" dirty="0"/>
              <a:t>expanded</a:t>
            </a:r>
            <a:r>
              <a:rPr lang="en-US" sz="850" dirty="0"/>
              <a:t>, </a:t>
            </a:r>
            <a:r>
              <a:rPr lang="en-US" sz="850" dirty="0" smtClean="0"/>
              <a:t>results </a:t>
            </a:r>
            <a:r>
              <a:rPr lang="en-US" sz="850" dirty="0"/>
              <a:t>in more providers excluded from </a:t>
            </a:r>
            <a:r>
              <a:rPr lang="en-US" sz="850" dirty="0" smtClean="0"/>
              <a:t>MIPS</a:t>
            </a:r>
            <a:endParaRPr lang="en-US" sz="850" dirty="0"/>
          </a:p>
        </p:txBody>
      </p:sp>
      <p:sp>
        <p:nvSpPr>
          <p:cNvPr id="21" name="Rectangle 20"/>
          <p:cNvSpPr/>
          <p:nvPr/>
        </p:nvSpPr>
        <p:spPr bwMode="gray">
          <a:xfrm>
            <a:off x="4046396" y="1905214"/>
            <a:ext cx="2153918" cy="261610"/>
          </a:xfrm>
          <a:prstGeom prst="rect">
            <a:avLst/>
          </a:prstGeom>
        </p:spPr>
        <p:txBody>
          <a:bodyPr wrap="square" lIns="0" tIns="0" rIns="0" bIns="0">
            <a:spAutoFit/>
          </a:bodyPr>
          <a:lstStyle/>
          <a:p>
            <a:pPr>
              <a:spcBef>
                <a:spcPts val="300"/>
              </a:spcBef>
            </a:pPr>
            <a:r>
              <a:rPr lang="en-US" sz="850" b="1" dirty="0"/>
              <a:t>Framework maintained</a:t>
            </a:r>
            <a:r>
              <a:rPr lang="en-US" sz="850" dirty="0"/>
              <a:t>, </a:t>
            </a:r>
            <a:r>
              <a:rPr lang="en-US" sz="850" dirty="0" smtClean="0"/>
              <a:t>many category </a:t>
            </a:r>
            <a:r>
              <a:rPr lang="en-US" sz="850" dirty="0"/>
              <a:t>requirements remain </a:t>
            </a:r>
            <a:r>
              <a:rPr lang="en-US" sz="850" dirty="0" smtClean="0"/>
              <a:t>as is</a:t>
            </a:r>
          </a:p>
        </p:txBody>
      </p:sp>
      <p:sp>
        <p:nvSpPr>
          <p:cNvPr id="22" name="Rectangle 21"/>
          <p:cNvSpPr/>
          <p:nvPr/>
        </p:nvSpPr>
        <p:spPr bwMode="gray">
          <a:xfrm>
            <a:off x="4046396" y="2297897"/>
            <a:ext cx="2086246" cy="261610"/>
          </a:xfrm>
          <a:prstGeom prst="rect">
            <a:avLst/>
          </a:prstGeom>
        </p:spPr>
        <p:txBody>
          <a:bodyPr wrap="square" lIns="0" tIns="0" rIns="0" bIns="0">
            <a:spAutoFit/>
          </a:bodyPr>
          <a:lstStyle/>
          <a:p>
            <a:pPr>
              <a:spcBef>
                <a:spcPts val="300"/>
              </a:spcBef>
            </a:pPr>
            <a:r>
              <a:rPr lang="en-US" sz="850" b="1" dirty="0" smtClean="0"/>
              <a:t>Quality and Cost category changes</a:t>
            </a:r>
            <a:r>
              <a:rPr lang="en-US" sz="850" dirty="0" smtClean="0"/>
              <a:t>, key determinant of highest performing ECs</a:t>
            </a:r>
            <a:r>
              <a:rPr lang="en-US" sz="850" baseline="30000" dirty="0" smtClean="0"/>
              <a:t>2</a:t>
            </a:r>
            <a:endParaRPr lang="en-US" sz="850" b="1" baseline="30000" dirty="0" smtClean="0"/>
          </a:p>
        </p:txBody>
      </p:sp>
      <p:sp>
        <p:nvSpPr>
          <p:cNvPr id="27" name="L-Shape 26"/>
          <p:cNvSpPr/>
          <p:nvPr/>
        </p:nvSpPr>
        <p:spPr bwMode="gray">
          <a:xfrm rot="18900000">
            <a:off x="3804033" y="1474171"/>
            <a:ext cx="173921" cy="94512"/>
          </a:xfrm>
          <a:prstGeom prst="corner">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850" dirty="0" smtClean="0">
              <a:solidFill>
                <a:schemeClr val="bg2"/>
              </a:solidFill>
              <a:latin typeface="+mj-lt"/>
            </a:endParaRPr>
          </a:p>
        </p:txBody>
      </p:sp>
      <p:sp>
        <p:nvSpPr>
          <p:cNvPr id="30" name="Rectangle 29"/>
          <p:cNvSpPr/>
          <p:nvPr/>
        </p:nvSpPr>
        <p:spPr bwMode="gray">
          <a:xfrm>
            <a:off x="4046396" y="2775765"/>
            <a:ext cx="2086246" cy="261610"/>
          </a:xfrm>
          <a:prstGeom prst="rect">
            <a:avLst/>
          </a:prstGeom>
        </p:spPr>
        <p:txBody>
          <a:bodyPr wrap="square" lIns="0" tIns="0" rIns="0" bIns="0">
            <a:spAutoFit/>
          </a:bodyPr>
          <a:lstStyle/>
          <a:p>
            <a:pPr>
              <a:spcBef>
                <a:spcPts val="300"/>
              </a:spcBef>
            </a:pPr>
            <a:r>
              <a:rPr lang="en-US" sz="850" b="1" dirty="0" smtClean="0"/>
              <a:t>Facility-based scoring option</a:t>
            </a:r>
            <a:r>
              <a:rPr lang="en-US" sz="850" dirty="0" smtClean="0"/>
              <a:t> not finalized for 2018</a:t>
            </a:r>
          </a:p>
        </p:txBody>
      </p:sp>
      <p:sp>
        <p:nvSpPr>
          <p:cNvPr id="32" name="Rectangle 31"/>
          <p:cNvSpPr/>
          <p:nvPr/>
        </p:nvSpPr>
        <p:spPr bwMode="gray">
          <a:xfrm>
            <a:off x="4046396" y="3156426"/>
            <a:ext cx="2018471" cy="261610"/>
          </a:xfrm>
          <a:prstGeom prst="rect">
            <a:avLst/>
          </a:prstGeom>
        </p:spPr>
        <p:txBody>
          <a:bodyPr wrap="square" lIns="0" tIns="0" rIns="0" bIns="0">
            <a:spAutoFit/>
          </a:bodyPr>
          <a:lstStyle/>
          <a:p>
            <a:pPr>
              <a:spcBef>
                <a:spcPts val="300"/>
              </a:spcBef>
            </a:pPr>
            <a:r>
              <a:rPr lang="en-US" sz="850" b="1" dirty="0" smtClean="0"/>
              <a:t>“Mix-and-match” reporting </a:t>
            </a:r>
            <a:r>
              <a:rPr lang="en-US" sz="850" dirty="0" smtClean="0"/>
              <a:t>within a single category not finalized for 2018</a:t>
            </a:r>
          </a:p>
        </p:txBody>
      </p:sp>
      <p:pic>
        <p:nvPicPr>
          <p:cNvPr id="33"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677" y="3720992"/>
            <a:ext cx="129845" cy="182880"/>
          </a:xfrm>
          <a:prstGeom prst="rect">
            <a:avLst/>
          </a:prstGeom>
        </p:spPr>
      </p:pic>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8169" y="858233"/>
            <a:ext cx="457201" cy="445009"/>
          </a:xfrm>
          <a:prstGeom prst="rect">
            <a:avLst/>
          </a:prstGeom>
        </p:spPr>
      </p:pic>
      <p:pic>
        <p:nvPicPr>
          <p:cNvPr id="37" name="Picture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9747" y="4110880"/>
            <a:ext cx="129845" cy="182880"/>
          </a:xfrm>
          <a:prstGeom prst="rect">
            <a:avLst/>
          </a:prstGeom>
        </p:spPr>
      </p:pic>
      <p:sp>
        <p:nvSpPr>
          <p:cNvPr id="40" name="Rectangle 39"/>
          <p:cNvSpPr/>
          <p:nvPr/>
        </p:nvSpPr>
        <p:spPr bwMode="gray">
          <a:xfrm>
            <a:off x="566349" y="2781888"/>
            <a:ext cx="2153918" cy="261610"/>
          </a:xfrm>
          <a:prstGeom prst="rect">
            <a:avLst/>
          </a:prstGeom>
        </p:spPr>
        <p:txBody>
          <a:bodyPr wrap="square" lIns="0" tIns="0" rIns="0" bIns="0">
            <a:spAutoFit/>
          </a:bodyPr>
          <a:lstStyle/>
          <a:p>
            <a:pPr>
              <a:spcBef>
                <a:spcPts val="300"/>
              </a:spcBef>
            </a:pPr>
            <a:r>
              <a:rPr lang="en-US" sz="850" b="1" dirty="0" smtClean="0"/>
              <a:t>Different performance periods </a:t>
            </a:r>
            <a:r>
              <a:rPr lang="en-US" sz="850" dirty="0" smtClean="0"/>
              <a:t>for Medicare and </a:t>
            </a:r>
            <a:r>
              <a:rPr lang="en-US" sz="850" dirty="0"/>
              <a:t>a</a:t>
            </a:r>
            <a:r>
              <a:rPr lang="en-US" sz="850" dirty="0" smtClean="0"/>
              <a:t>ll-payer APMs</a:t>
            </a:r>
          </a:p>
        </p:txBody>
      </p:sp>
      <p:sp>
        <p:nvSpPr>
          <p:cNvPr id="42" name="Rectangle 41"/>
          <p:cNvSpPr/>
          <p:nvPr/>
        </p:nvSpPr>
        <p:spPr bwMode="gray">
          <a:xfrm>
            <a:off x="566349" y="3698776"/>
            <a:ext cx="2297419" cy="261610"/>
          </a:xfrm>
          <a:prstGeom prst="rect">
            <a:avLst/>
          </a:prstGeom>
        </p:spPr>
        <p:txBody>
          <a:bodyPr wrap="square" lIns="0" tIns="0" rIns="0" bIns="0">
            <a:spAutoFit/>
          </a:bodyPr>
          <a:lstStyle/>
          <a:p>
            <a:pPr>
              <a:spcBef>
                <a:spcPts val="300"/>
              </a:spcBef>
            </a:pPr>
            <a:r>
              <a:rPr lang="en-US" sz="850" b="1" dirty="0" smtClean="0"/>
              <a:t>Medicare Advantage </a:t>
            </a:r>
            <a:r>
              <a:rPr lang="en-US" sz="850" dirty="0" smtClean="0"/>
              <a:t>may help providers qualify for the APM track before 2019</a:t>
            </a:r>
          </a:p>
        </p:txBody>
      </p:sp>
      <p:sp>
        <p:nvSpPr>
          <p:cNvPr id="43" name="Rectangle 42"/>
          <p:cNvSpPr/>
          <p:nvPr/>
        </p:nvSpPr>
        <p:spPr bwMode="gray">
          <a:xfrm>
            <a:off x="566349" y="4077103"/>
            <a:ext cx="2153918" cy="261610"/>
          </a:xfrm>
          <a:prstGeom prst="rect">
            <a:avLst/>
          </a:prstGeom>
        </p:spPr>
        <p:txBody>
          <a:bodyPr wrap="square" lIns="0" tIns="0" rIns="0" bIns="0">
            <a:spAutoFit/>
          </a:bodyPr>
          <a:lstStyle/>
          <a:p>
            <a:pPr>
              <a:spcBef>
                <a:spcPts val="300"/>
              </a:spcBef>
            </a:pPr>
            <a:r>
              <a:rPr lang="en-US" sz="850" b="1" dirty="0" smtClean="0"/>
              <a:t>New physician-focused payment models</a:t>
            </a:r>
            <a:r>
              <a:rPr lang="en-US" sz="850" dirty="0" smtClean="0"/>
              <a:t> may be proposed in the future</a:t>
            </a:r>
          </a:p>
        </p:txBody>
      </p:sp>
      <p:sp>
        <p:nvSpPr>
          <p:cNvPr id="44" name="Rectangle 43"/>
          <p:cNvSpPr/>
          <p:nvPr/>
        </p:nvSpPr>
        <p:spPr bwMode="gray">
          <a:xfrm>
            <a:off x="4046396" y="3706486"/>
            <a:ext cx="2036407" cy="261610"/>
          </a:xfrm>
          <a:prstGeom prst="rect">
            <a:avLst/>
          </a:prstGeom>
        </p:spPr>
        <p:txBody>
          <a:bodyPr wrap="square" lIns="0" tIns="0" rIns="0" bIns="0">
            <a:spAutoFit/>
          </a:bodyPr>
          <a:lstStyle/>
          <a:p>
            <a:pPr>
              <a:spcBef>
                <a:spcPts val="300"/>
              </a:spcBef>
            </a:pPr>
            <a:r>
              <a:rPr lang="en-US" sz="850" b="1" dirty="0" smtClean="0"/>
              <a:t>Part D drug costs </a:t>
            </a:r>
            <a:r>
              <a:rPr lang="en-US" sz="850" dirty="0" smtClean="0"/>
              <a:t>may be included in Cost category</a:t>
            </a:r>
          </a:p>
        </p:txBody>
      </p:sp>
      <p:sp>
        <p:nvSpPr>
          <p:cNvPr id="45" name="Rectangle 44"/>
          <p:cNvSpPr/>
          <p:nvPr/>
        </p:nvSpPr>
        <p:spPr bwMode="gray">
          <a:xfrm>
            <a:off x="4046396" y="4084813"/>
            <a:ext cx="1868169" cy="261610"/>
          </a:xfrm>
          <a:prstGeom prst="rect">
            <a:avLst/>
          </a:prstGeom>
        </p:spPr>
        <p:txBody>
          <a:bodyPr wrap="square" lIns="0" tIns="0" rIns="0" bIns="0">
            <a:spAutoFit/>
          </a:bodyPr>
          <a:lstStyle/>
          <a:p>
            <a:pPr>
              <a:spcBef>
                <a:spcPts val="300"/>
              </a:spcBef>
            </a:pPr>
            <a:r>
              <a:rPr lang="en-US" sz="850" b="1" dirty="0" smtClean="0"/>
              <a:t>Episode-based cost measures </a:t>
            </a:r>
            <a:r>
              <a:rPr lang="en-US" sz="850" dirty="0" smtClean="0"/>
              <a:t>may be introduced</a:t>
            </a:r>
          </a:p>
        </p:txBody>
      </p:sp>
      <p:sp>
        <p:nvSpPr>
          <p:cNvPr id="46" name="Text Placeholder 3"/>
          <p:cNvSpPr txBox="1">
            <a:spLocks/>
          </p:cNvSpPr>
          <p:nvPr/>
        </p:nvSpPr>
        <p:spPr bwMode="gray">
          <a:xfrm>
            <a:off x="2880360" y="1946127"/>
            <a:ext cx="640080" cy="276999"/>
          </a:xfrm>
          <a:prstGeom prst="rect">
            <a:avLst/>
          </a:prstGeom>
          <a:solidFill>
            <a:schemeClr val="bg1"/>
          </a:solidFill>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n-US" sz="900" b="1" dirty="0" smtClean="0">
                <a:solidFill>
                  <a:schemeClr val="tx1"/>
                </a:solidFill>
              </a:rPr>
              <a:t>Finalized</a:t>
            </a:r>
            <a:r>
              <a:rPr lang="en-US" sz="900" b="1" dirty="0">
                <a:solidFill>
                  <a:schemeClr val="tx1"/>
                </a:solidFill>
              </a:rPr>
              <a:t> </a:t>
            </a:r>
            <a:r>
              <a:rPr lang="en-US" sz="900" b="1" dirty="0" smtClean="0">
                <a:solidFill>
                  <a:schemeClr val="tx1"/>
                </a:solidFill>
              </a:rPr>
              <a:t>Policies</a:t>
            </a:r>
          </a:p>
        </p:txBody>
      </p:sp>
      <p:sp>
        <p:nvSpPr>
          <p:cNvPr id="47" name="Text Placeholder 3"/>
          <p:cNvSpPr txBox="1">
            <a:spLocks/>
          </p:cNvSpPr>
          <p:nvPr/>
        </p:nvSpPr>
        <p:spPr bwMode="gray">
          <a:xfrm>
            <a:off x="2792522" y="3811952"/>
            <a:ext cx="815756" cy="415498"/>
          </a:xfrm>
          <a:prstGeom prst="rect">
            <a:avLst/>
          </a:prstGeom>
          <a:solidFill>
            <a:schemeClr val="accent2"/>
          </a:solidFill>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n-US" sz="900" b="1" dirty="0" smtClean="0">
                <a:solidFill>
                  <a:schemeClr val="tx1"/>
                </a:solidFill>
              </a:rPr>
              <a:t>Potential Future New Policies</a:t>
            </a:r>
            <a:endParaRPr lang="en-US" sz="900" b="1" dirty="0">
              <a:solidFill>
                <a:schemeClr val="tx1"/>
              </a:solidFill>
            </a:endParaRPr>
          </a:p>
        </p:txBody>
      </p:sp>
      <p:sp>
        <p:nvSpPr>
          <p:cNvPr id="50" name="Rectangle 49"/>
          <p:cNvSpPr/>
          <p:nvPr/>
        </p:nvSpPr>
        <p:spPr bwMode="gray">
          <a:xfrm>
            <a:off x="566349" y="3152813"/>
            <a:ext cx="2153918" cy="261610"/>
          </a:xfrm>
          <a:prstGeom prst="rect">
            <a:avLst/>
          </a:prstGeom>
        </p:spPr>
        <p:txBody>
          <a:bodyPr wrap="square" lIns="0" tIns="0" rIns="0" bIns="0">
            <a:spAutoFit/>
          </a:bodyPr>
          <a:lstStyle/>
          <a:p>
            <a:pPr>
              <a:spcBef>
                <a:spcPts val="300"/>
              </a:spcBef>
            </a:pPr>
            <a:r>
              <a:rPr lang="en-US" sz="850" b="1" dirty="0" smtClean="0"/>
              <a:t>Limitation that all-payer eligibility </a:t>
            </a:r>
            <a:r>
              <a:rPr lang="en-US" sz="850" dirty="0" smtClean="0"/>
              <a:t>can be determined only at the individual level</a:t>
            </a:r>
          </a:p>
        </p:txBody>
      </p:sp>
      <p:sp>
        <p:nvSpPr>
          <p:cNvPr id="51" name="L-Shape 50"/>
          <p:cNvSpPr/>
          <p:nvPr/>
        </p:nvSpPr>
        <p:spPr bwMode="gray">
          <a:xfrm rot="18900000">
            <a:off x="3804033" y="1879664"/>
            <a:ext cx="173921" cy="94512"/>
          </a:xfrm>
          <a:prstGeom prst="corner">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850" dirty="0" smtClean="0">
              <a:solidFill>
                <a:schemeClr val="bg2"/>
              </a:solidFill>
              <a:latin typeface="+mj-lt"/>
            </a:endParaRPr>
          </a:p>
        </p:txBody>
      </p:sp>
      <p:sp>
        <p:nvSpPr>
          <p:cNvPr id="52" name="L-Shape 51"/>
          <p:cNvSpPr/>
          <p:nvPr/>
        </p:nvSpPr>
        <p:spPr bwMode="gray">
          <a:xfrm rot="18900000">
            <a:off x="3804033" y="2284823"/>
            <a:ext cx="173921" cy="94512"/>
          </a:xfrm>
          <a:prstGeom prst="corner">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850" dirty="0" smtClean="0">
              <a:solidFill>
                <a:schemeClr val="bg2"/>
              </a:solidFill>
              <a:latin typeface="+mj-lt"/>
            </a:endParaRPr>
          </a:p>
        </p:txBody>
      </p:sp>
      <p:sp>
        <p:nvSpPr>
          <p:cNvPr id="53" name="Multiply 52"/>
          <p:cNvSpPr/>
          <p:nvPr/>
        </p:nvSpPr>
        <p:spPr bwMode="gray">
          <a:xfrm>
            <a:off x="3754842" y="2715639"/>
            <a:ext cx="234928" cy="234928"/>
          </a:xfrm>
          <a:prstGeom prst="mathMultiply">
            <a:avLst>
              <a:gd name="adj1" fmla="val 18036"/>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54" name="Multiply 53"/>
          <p:cNvSpPr/>
          <p:nvPr/>
        </p:nvSpPr>
        <p:spPr bwMode="gray">
          <a:xfrm>
            <a:off x="3754842" y="3099773"/>
            <a:ext cx="234928" cy="234928"/>
          </a:xfrm>
          <a:prstGeom prst="mathMultiply">
            <a:avLst>
              <a:gd name="adj1" fmla="val 18036"/>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55" name="L-Shape 54"/>
          <p:cNvSpPr/>
          <p:nvPr/>
        </p:nvSpPr>
        <p:spPr bwMode="gray">
          <a:xfrm rot="18900000">
            <a:off x="327528" y="1474170"/>
            <a:ext cx="173921" cy="94512"/>
          </a:xfrm>
          <a:prstGeom prst="corner">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850" dirty="0" smtClean="0">
              <a:solidFill>
                <a:schemeClr val="bg2"/>
              </a:solidFill>
              <a:latin typeface="+mj-lt"/>
            </a:endParaRPr>
          </a:p>
        </p:txBody>
      </p:sp>
      <p:pic>
        <p:nvPicPr>
          <p:cNvPr id="56" name="Picture 5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172" y="3720991"/>
            <a:ext cx="129845" cy="182880"/>
          </a:xfrm>
          <a:prstGeom prst="rect">
            <a:avLst/>
          </a:prstGeom>
        </p:spPr>
      </p:pic>
      <p:pic>
        <p:nvPicPr>
          <p:cNvPr id="57" name="Picture 5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242" y="4110879"/>
            <a:ext cx="129845" cy="182880"/>
          </a:xfrm>
          <a:prstGeom prst="rect">
            <a:avLst/>
          </a:prstGeom>
        </p:spPr>
      </p:pic>
      <p:sp>
        <p:nvSpPr>
          <p:cNvPr id="58" name="L-Shape 57"/>
          <p:cNvSpPr/>
          <p:nvPr/>
        </p:nvSpPr>
        <p:spPr bwMode="gray">
          <a:xfrm rot="18900000">
            <a:off x="327528" y="1879663"/>
            <a:ext cx="173921" cy="94512"/>
          </a:xfrm>
          <a:prstGeom prst="corner">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850" dirty="0" smtClean="0">
              <a:solidFill>
                <a:schemeClr val="bg2"/>
              </a:solidFill>
              <a:latin typeface="+mj-lt"/>
            </a:endParaRPr>
          </a:p>
        </p:txBody>
      </p:sp>
      <p:sp>
        <p:nvSpPr>
          <p:cNvPr id="59" name="L-Shape 58"/>
          <p:cNvSpPr/>
          <p:nvPr/>
        </p:nvSpPr>
        <p:spPr bwMode="gray">
          <a:xfrm rot="18900000">
            <a:off x="327528" y="2284822"/>
            <a:ext cx="173921" cy="94512"/>
          </a:xfrm>
          <a:prstGeom prst="corner">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850" dirty="0" smtClean="0">
              <a:solidFill>
                <a:schemeClr val="bg2"/>
              </a:solidFill>
              <a:latin typeface="+mj-lt"/>
            </a:endParaRPr>
          </a:p>
        </p:txBody>
      </p:sp>
      <p:sp>
        <p:nvSpPr>
          <p:cNvPr id="60" name="Multiply 59"/>
          <p:cNvSpPr/>
          <p:nvPr/>
        </p:nvSpPr>
        <p:spPr bwMode="gray">
          <a:xfrm>
            <a:off x="278337" y="2715638"/>
            <a:ext cx="234928" cy="234928"/>
          </a:xfrm>
          <a:prstGeom prst="mathMultiply">
            <a:avLst>
              <a:gd name="adj1" fmla="val 18036"/>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61" name="Multiply 60"/>
          <p:cNvSpPr/>
          <p:nvPr/>
        </p:nvSpPr>
        <p:spPr bwMode="gray">
          <a:xfrm>
            <a:off x="278337" y="3099772"/>
            <a:ext cx="234928" cy="234928"/>
          </a:xfrm>
          <a:prstGeom prst="mathMultiply">
            <a:avLst>
              <a:gd name="adj1" fmla="val 18036"/>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49" name="Text Placeholder 47"/>
          <p:cNvSpPr>
            <a:spLocks noGrp="1"/>
          </p:cNvSpPr>
          <p:nvPr>
            <p:ph type="body" sz="quarter" idx="28"/>
          </p:nvPr>
        </p:nvSpPr>
        <p:spPr>
          <a:xfrm>
            <a:off x="0" y="4567055"/>
            <a:ext cx="2792522" cy="76944"/>
          </a:xfrm>
        </p:spPr>
        <p:txBody>
          <a:bodyPr/>
          <a:lstStyle/>
          <a:p>
            <a:r>
              <a:rPr lang="en-US" dirty="0" smtClean="0"/>
              <a:t>CPC</a:t>
            </a:r>
            <a:r>
              <a:rPr lang="en-US" dirty="0"/>
              <a:t>+ = Comprehensive  Primary Care </a:t>
            </a:r>
            <a:r>
              <a:rPr lang="en-US" dirty="0" smtClean="0"/>
              <a:t>Plus;  2) ECs = Eligible clinicians.</a:t>
            </a:r>
            <a:endParaRPr lang="en-US" dirty="0"/>
          </a:p>
        </p:txBody>
      </p:sp>
    </p:spTree>
    <p:extLst>
      <p:ext uri="{BB962C8B-B14F-4D97-AF65-F5344CB8AC3E}">
        <p14:creationId xmlns:p14="http://schemas.microsoft.com/office/powerpoint/2010/main" val="1503830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175" y="2393828"/>
            <a:ext cx="4114800" cy="332399"/>
          </a:xfrm>
        </p:spPr>
        <p:txBody>
          <a:bodyPr/>
          <a:lstStyle/>
          <a:p>
            <a:r>
              <a:rPr lang="en-US" dirty="0"/>
              <a:t>Appendix</a:t>
            </a:r>
          </a:p>
        </p:txBody>
      </p:sp>
      <p:sp>
        <p:nvSpPr>
          <p:cNvPr id="3" name="Text Placeholder 2"/>
          <p:cNvSpPr>
            <a:spLocks noGrp="1"/>
          </p:cNvSpPr>
          <p:nvPr>
            <p:ph type="body" sz="quarter" idx="19"/>
          </p:nvPr>
        </p:nvSpPr>
        <p:spPr/>
        <p:txBody>
          <a:bodyPr/>
          <a:lstStyle/>
          <a:p>
            <a:r>
              <a:rPr lang="en-US" dirty="0"/>
              <a:t>2018 QPP Final Rule</a:t>
            </a:r>
          </a:p>
        </p:txBody>
      </p:sp>
    </p:spTree>
    <p:extLst>
      <p:ext uri="{BB962C8B-B14F-4D97-AF65-F5344CB8AC3E}">
        <p14:creationId xmlns:p14="http://schemas.microsoft.com/office/powerpoint/2010/main" val="24196801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Commonly Used Acronyms </a:t>
            </a:r>
            <a:endParaRPr lang="en-US" dirty="0"/>
          </a:p>
        </p:txBody>
      </p:sp>
      <p:sp>
        <p:nvSpPr>
          <p:cNvPr id="11" name="Text Placeholder 10"/>
          <p:cNvSpPr>
            <a:spLocks noGrp="1"/>
          </p:cNvSpPr>
          <p:nvPr>
            <p:ph type="body" sz="quarter" idx="26"/>
          </p:nvPr>
        </p:nvSpPr>
        <p:spPr/>
        <p:txBody>
          <a:bodyPr/>
          <a:lstStyle/>
          <a:p>
            <a:endParaRPr lang="en-US"/>
          </a:p>
        </p:txBody>
      </p:sp>
      <p:sp>
        <p:nvSpPr>
          <p:cNvPr id="13" name="Text Placeholder 12"/>
          <p:cNvSpPr>
            <a:spLocks noGrp="1"/>
          </p:cNvSpPr>
          <p:nvPr>
            <p:ph type="body" sz="quarter" idx="27"/>
          </p:nvPr>
        </p:nvSpPr>
        <p:spPr>
          <a:xfrm>
            <a:off x="5043224" y="4695956"/>
            <a:ext cx="1357575" cy="104644"/>
          </a:xfrm>
        </p:spPr>
        <p:txBody>
          <a:bodyPr/>
          <a:lstStyle/>
          <a:p>
            <a:r>
              <a:rPr lang="en-US" dirty="0"/>
              <a:t>Source: Advisory Board research and analysis.</a:t>
            </a:r>
          </a:p>
        </p:txBody>
      </p:sp>
      <p:sp>
        <p:nvSpPr>
          <p:cNvPr id="12" name="Rectangle 11"/>
          <p:cNvSpPr/>
          <p:nvPr/>
        </p:nvSpPr>
        <p:spPr>
          <a:xfrm>
            <a:off x="2965268" y="836722"/>
            <a:ext cx="3206932" cy="3654847"/>
          </a:xfrm>
          <a:prstGeom prst="rect">
            <a:avLst/>
          </a:prstGeom>
        </p:spPr>
        <p:txBody>
          <a:bodyPr wrap="square" lIns="0" tIns="0" rIns="0" bIns="0">
            <a:spAutoFit/>
          </a:bodyPr>
          <a:lstStyle/>
          <a:p>
            <a:pPr marL="117475" indent="-117475">
              <a:buFont typeface="Arial" panose="020B0604020202020204" pitchFamily="34" charset="0"/>
              <a:buChar char="•"/>
            </a:pPr>
            <a:r>
              <a:rPr lang="en-US" sz="950" b="1" dirty="0"/>
              <a:t>IA</a:t>
            </a:r>
            <a:r>
              <a:rPr lang="en-US" sz="950" dirty="0"/>
              <a:t>: Improvement Activities</a:t>
            </a:r>
            <a:endParaRPr lang="en-US" sz="950" b="1" dirty="0"/>
          </a:p>
          <a:p>
            <a:pPr marL="117475" indent="-117475">
              <a:buFont typeface="Arial" panose="020B0604020202020204" pitchFamily="34" charset="0"/>
              <a:buChar char="•"/>
            </a:pPr>
            <a:endParaRPr lang="en-US" sz="950" b="1" dirty="0" smtClean="0"/>
          </a:p>
          <a:p>
            <a:pPr marL="117475" indent="-117475">
              <a:buFont typeface="Arial" panose="020B0604020202020204" pitchFamily="34" charset="0"/>
              <a:buChar char="•"/>
            </a:pPr>
            <a:r>
              <a:rPr lang="en-US" sz="950" b="1" dirty="0" smtClean="0"/>
              <a:t>MACRA: </a:t>
            </a:r>
            <a:r>
              <a:rPr lang="en-US" sz="950" dirty="0" smtClean="0">
                <a:solidFill>
                  <a:srgbClr val="333E48"/>
                </a:solidFill>
              </a:rPr>
              <a:t>Medicare Access and Children’s Health Insurance Program (CHIP) Reauthorization Act of 2015</a:t>
            </a:r>
            <a:endParaRPr lang="en-US" sz="950" dirty="0" smtClean="0"/>
          </a:p>
          <a:p>
            <a:endParaRPr lang="en-US" sz="950" b="1" dirty="0" smtClean="0"/>
          </a:p>
          <a:p>
            <a:pPr marL="117475" indent="-117475">
              <a:buFont typeface="Arial" panose="020B0604020202020204" pitchFamily="34" charset="0"/>
              <a:buChar char="•"/>
            </a:pPr>
            <a:r>
              <a:rPr lang="en-US" sz="950" b="1" dirty="0" smtClean="0"/>
              <a:t>MIPS: </a:t>
            </a:r>
            <a:r>
              <a:rPr lang="en-US" sz="950" dirty="0" smtClean="0"/>
              <a:t>Merit-Based Incentive Payment System </a:t>
            </a:r>
            <a:br>
              <a:rPr lang="en-US" sz="950" dirty="0" smtClean="0"/>
            </a:br>
            <a:endParaRPr lang="en-US" sz="950" b="1" dirty="0" smtClean="0"/>
          </a:p>
          <a:p>
            <a:pPr marL="117475" indent="-117475">
              <a:buFont typeface="Arial" panose="020B0604020202020204" pitchFamily="34" charset="0"/>
              <a:buChar char="•"/>
            </a:pPr>
            <a:r>
              <a:rPr lang="en-US" sz="950" b="1" dirty="0" smtClean="0"/>
              <a:t>MIPS </a:t>
            </a:r>
            <a:r>
              <a:rPr lang="en-US" sz="950" b="1" dirty="0"/>
              <a:t>APM:</a:t>
            </a:r>
            <a:r>
              <a:rPr lang="en-US" sz="950" dirty="0"/>
              <a:t> </a:t>
            </a:r>
            <a:r>
              <a:rPr lang="en-US" sz="950" dirty="0" smtClean="0"/>
              <a:t>Certain APMs </a:t>
            </a:r>
            <a:r>
              <a:rPr lang="en-US" sz="950" dirty="0"/>
              <a:t>that qualify for </a:t>
            </a:r>
            <a:r>
              <a:rPr lang="en-US" sz="950" dirty="0" smtClean="0"/>
              <a:t>special MIPS scoring</a:t>
            </a:r>
          </a:p>
          <a:p>
            <a:pPr marL="117475" indent="-117475">
              <a:buFont typeface="Arial" panose="020B0604020202020204" pitchFamily="34" charset="0"/>
              <a:buChar char="•"/>
            </a:pPr>
            <a:endParaRPr lang="en-US" sz="950" dirty="0"/>
          </a:p>
          <a:p>
            <a:pPr marL="117475" indent="-117475">
              <a:buFont typeface="Arial" panose="020B0604020202020204" pitchFamily="34" charset="0"/>
              <a:buChar char="•"/>
            </a:pPr>
            <a:r>
              <a:rPr lang="en-US" sz="950" b="1" dirty="0" smtClean="0"/>
              <a:t>MSSP: </a:t>
            </a:r>
            <a:r>
              <a:rPr lang="en-US" sz="950" dirty="0" smtClean="0"/>
              <a:t>Medicare Shared Savings Program</a:t>
            </a:r>
            <a:endParaRPr lang="en-US" sz="950" b="1" dirty="0" smtClean="0"/>
          </a:p>
          <a:p>
            <a:pPr marL="117475" indent="-117475">
              <a:buFont typeface="Arial" panose="020B0604020202020204" pitchFamily="34" charset="0"/>
              <a:buChar char="•"/>
            </a:pPr>
            <a:endParaRPr lang="en-US" sz="950" b="1" dirty="0"/>
          </a:p>
          <a:p>
            <a:pPr marL="117475" indent="-117475">
              <a:buFont typeface="Arial" panose="020B0604020202020204" pitchFamily="34" charset="0"/>
              <a:buChar char="•"/>
            </a:pPr>
            <a:r>
              <a:rPr lang="en-US" sz="950" b="1" dirty="0" smtClean="0"/>
              <a:t>MU</a:t>
            </a:r>
            <a:r>
              <a:rPr lang="en-US" sz="950" b="1" dirty="0"/>
              <a:t>: </a:t>
            </a:r>
            <a:r>
              <a:rPr lang="en-US" sz="950" dirty="0"/>
              <a:t>Meaningful </a:t>
            </a:r>
            <a:r>
              <a:rPr lang="en-US" sz="950" dirty="0" smtClean="0"/>
              <a:t>Use</a:t>
            </a:r>
            <a:br>
              <a:rPr lang="en-US" sz="950" dirty="0" smtClean="0"/>
            </a:br>
            <a:endParaRPr lang="en-US" sz="950" b="1" dirty="0" smtClean="0"/>
          </a:p>
          <a:p>
            <a:pPr marL="117475" indent="-117475">
              <a:buFont typeface="Arial" panose="020B0604020202020204" pitchFamily="34" charset="0"/>
              <a:buChar char="•"/>
            </a:pPr>
            <a:r>
              <a:rPr lang="en-US" sz="950" b="1" dirty="0" smtClean="0"/>
              <a:t>PCMH: </a:t>
            </a:r>
            <a:r>
              <a:rPr lang="en-US" sz="950" dirty="0" smtClean="0"/>
              <a:t>Patient-Centered Medical Home</a:t>
            </a:r>
            <a:endParaRPr lang="en-US" sz="950" b="1" dirty="0" smtClean="0"/>
          </a:p>
          <a:p>
            <a:pPr marL="117475" indent="-117475">
              <a:buFont typeface="Arial" panose="020B0604020202020204" pitchFamily="34" charset="0"/>
              <a:buChar char="•"/>
            </a:pPr>
            <a:endParaRPr lang="en-US" sz="950" b="1" dirty="0"/>
          </a:p>
          <a:p>
            <a:pPr marL="117475" indent="-117475">
              <a:buFont typeface="Arial" panose="020B0604020202020204" pitchFamily="34" charset="0"/>
              <a:buChar char="•"/>
            </a:pPr>
            <a:r>
              <a:rPr lang="en-US" sz="950" b="1" dirty="0" smtClean="0"/>
              <a:t>PQRS: </a:t>
            </a:r>
            <a:r>
              <a:rPr lang="en-US" sz="950" dirty="0" smtClean="0"/>
              <a:t>Physician Quality Reporting System</a:t>
            </a:r>
            <a:br>
              <a:rPr lang="en-US" sz="950" dirty="0" smtClean="0"/>
            </a:br>
            <a:endParaRPr lang="en-US" sz="950" b="1" dirty="0"/>
          </a:p>
          <a:p>
            <a:pPr marL="117475" indent="-117475">
              <a:buFont typeface="Arial" panose="020B0604020202020204" pitchFamily="34" charset="0"/>
              <a:buChar char="•"/>
            </a:pPr>
            <a:r>
              <a:rPr lang="en-US" sz="950" b="1" dirty="0" smtClean="0"/>
              <a:t>QCDR: </a:t>
            </a:r>
            <a:r>
              <a:rPr lang="en-US" sz="950" dirty="0" smtClean="0"/>
              <a:t>Qualified Clinical Data Registry</a:t>
            </a:r>
          </a:p>
          <a:p>
            <a:pPr marL="117475" indent="-117475">
              <a:buFont typeface="Arial" panose="020B0604020202020204" pitchFamily="34" charset="0"/>
              <a:buChar char="•"/>
            </a:pPr>
            <a:endParaRPr lang="en-US" sz="950" b="1" dirty="0"/>
          </a:p>
          <a:p>
            <a:pPr marL="117475" indent="-117475">
              <a:buFont typeface="Arial" panose="020B0604020202020204" pitchFamily="34" charset="0"/>
              <a:buChar char="•"/>
            </a:pPr>
            <a:r>
              <a:rPr lang="en-US" sz="950" b="1" dirty="0" smtClean="0"/>
              <a:t>QP: </a:t>
            </a:r>
            <a:r>
              <a:rPr lang="en-US" sz="950" dirty="0" smtClean="0"/>
              <a:t>Qualifying APM Participant</a:t>
            </a:r>
            <a:br>
              <a:rPr lang="en-US" sz="950" dirty="0" smtClean="0"/>
            </a:br>
            <a:endParaRPr lang="en-US" sz="950" dirty="0"/>
          </a:p>
          <a:p>
            <a:pPr marL="117475" indent="-117475">
              <a:buFont typeface="Arial" panose="020B0604020202020204" pitchFamily="34" charset="0"/>
              <a:buChar char="•"/>
            </a:pPr>
            <a:r>
              <a:rPr lang="en-US" sz="950" b="1" dirty="0" smtClean="0"/>
              <a:t>QPP: </a:t>
            </a:r>
            <a:r>
              <a:rPr lang="en-US" sz="950" dirty="0" smtClean="0"/>
              <a:t>Quality Payment Program implemented by MACRA </a:t>
            </a:r>
          </a:p>
          <a:p>
            <a:pPr marL="117475" indent="-117475">
              <a:buFont typeface="Arial" panose="020B0604020202020204" pitchFamily="34" charset="0"/>
              <a:buChar char="•"/>
            </a:pPr>
            <a:endParaRPr lang="en-US" sz="950" dirty="0" smtClean="0"/>
          </a:p>
          <a:p>
            <a:pPr marL="117475" indent="-117475">
              <a:buFont typeface="Arial" panose="020B0604020202020204" pitchFamily="34" charset="0"/>
              <a:buChar char="•"/>
            </a:pPr>
            <a:r>
              <a:rPr lang="en-US" sz="950" b="1" dirty="0" smtClean="0"/>
              <a:t>VBPM: </a:t>
            </a:r>
            <a:r>
              <a:rPr lang="en-US" sz="950" dirty="0" smtClean="0"/>
              <a:t>Value-Based Payment Modifier</a:t>
            </a:r>
            <a:endParaRPr lang="en-US" sz="950" b="1" dirty="0"/>
          </a:p>
        </p:txBody>
      </p:sp>
      <p:sp>
        <p:nvSpPr>
          <p:cNvPr id="9" name="Rectangle 8"/>
          <p:cNvSpPr/>
          <p:nvPr/>
        </p:nvSpPr>
        <p:spPr>
          <a:xfrm>
            <a:off x="320675" y="836722"/>
            <a:ext cx="2407285" cy="3654847"/>
          </a:xfrm>
          <a:prstGeom prst="rect">
            <a:avLst/>
          </a:prstGeom>
        </p:spPr>
        <p:txBody>
          <a:bodyPr wrap="square" lIns="0" tIns="0" rIns="0" bIns="0">
            <a:spAutoFit/>
          </a:bodyPr>
          <a:lstStyle/>
          <a:p>
            <a:pPr marL="117475" indent="-117475">
              <a:buFont typeface="Arial" panose="020B0604020202020204" pitchFamily="34" charset="0"/>
              <a:buChar char="•"/>
            </a:pPr>
            <a:r>
              <a:rPr lang="en-US" sz="950" b="1" dirty="0"/>
              <a:t>ACI:</a:t>
            </a:r>
            <a:r>
              <a:rPr lang="en-US" sz="950" dirty="0"/>
              <a:t> Advancing Care </a:t>
            </a:r>
            <a:r>
              <a:rPr lang="en-US" sz="950" dirty="0" smtClean="0"/>
              <a:t>Information</a:t>
            </a:r>
          </a:p>
          <a:p>
            <a:pPr marL="117475" indent="-117475">
              <a:buFont typeface="Arial" panose="020B0604020202020204" pitchFamily="34" charset="0"/>
              <a:buChar char="•"/>
            </a:pPr>
            <a:endParaRPr lang="en-US" sz="950" dirty="0"/>
          </a:p>
          <a:p>
            <a:pPr marL="117475" indent="-117475">
              <a:buFont typeface="Arial" panose="020B0604020202020204" pitchFamily="34" charset="0"/>
              <a:buChar char="•"/>
            </a:pPr>
            <a:r>
              <a:rPr lang="en-US" sz="950" b="1" dirty="0" smtClean="0"/>
              <a:t>ACO: </a:t>
            </a:r>
            <a:r>
              <a:rPr lang="en-US" sz="950" dirty="0" smtClean="0"/>
              <a:t>Accountable </a:t>
            </a:r>
            <a:r>
              <a:rPr lang="en-US" sz="950" dirty="0"/>
              <a:t>c</a:t>
            </a:r>
            <a:r>
              <a:rPr lang="en-US" sz="950" dirty="0" smtClean="0"/>
              <a:t>are organization</a:t>
            </a:r>
          </a:p>
          <a:p>
            <a:pPr marL="117475" indent="-117475">
              <a:buFont typeface="Arial" panose="020B0604020202020204" pitchFamily="34" charset="0"/>
              <a:buChar char="•"/>
            </a:pPr>
            <a:endParaRPr lang="en-US" sz="950" b="1" dirty="0"/>
          </a:p>
          <a:p>
            <a:pPr marL="117475" indent="-117475">
              <a:buFont typeface="Arial" panose="020B0604020202020204" pitchFamily="34" charset="0"/>
              <a:buChar char="•"/>
            </a:pPr>
            <a:r>
              <a:rPr lang="en-US" sz="950" b="1" dirty="0" smtClean="0"/>
              <a:t>Advanced </a:t>
            </a:r>
            <a:r>
              <a:rPr lang="en-US" sz="950" b="1" dirty="0"/>
              <a:t>APM:</a:t>
            </a:r>
            <a:r>
              <a:rPr lang="en-US" sz="950" dirty="0"/>
              <a:t> </a:t>
            </a:r>
            <a:r>
              <a:rPr lang="en-US" sz="950" dirty="0" smtClean="0"/>
              <a:t>Alternative payment models potentially </a:t>
            </a:r>
            <a:r>
              <a:rPr lang="en-US" sz="950" dirty="0"/>
              <a:t>eligible for APM track </a:t>
            </a:r>
            <a:r>
              <a:rPr lang="en-US" sz="950" dirty="0" smtClean="0"/>
              <a:t>incentives</a:t>
            </a:r>
            <a:r>
              <a:rPr lang="en-US" sz="950" dirty="0"/>
              <a:t/>
            </a:r>
            <a:br>
              <a:rPr lang="en-US" sz="950" dirty="0"/>
            </a:br>
            <a:endParaRPr lang="en-US" sz="950" b="1" dirty="0" smtClean="0"/>
          </a:p>
          <a:p>
            <a:pPr marL="117475" indent="-117475">
              <a:buFont typeface="Arial" panose="020B0604020202020204" pitchFamily="34" charset="0"/>
              <a:buChar char="•"/>
            </a:pPr>
            <a:r>
              <a:rPr lang="en-US" sz="950" b="1" dirty="0" smtClean="0"/>
              <a:t>APM</a:t>
            </a:r>
            <a:r>
              <a:rPr lang="en-US" sz="950" b="1" dirty="0"/>
              <a:t>:</a:t>
            </a:r>
            <a:r>
              <a:rPr lang="en-US" sz="950" dirty="0"/>
              <a:t> Alternative Payment Model</a:t>
            </a:r>
            <a:br>
              <a:rPr lang="en-US" sz="950" dirty="0"/>
            </a:br>
            <a:endParaRPr lang="en-US" sz="950" dirty="0"/>
          </a:p>
          <a:p>
            <a:pPr marL="117475" indent="-117475">
              <a:buFont typeface="Arial" panose="020B0604020202020204" pitchFamily="34" charset="0"/>
              <a:buChar char="•"/>
            </a:pPr>
            <a:r>
              <a:rPr lang="en-US" sz="950" b="1" dirty="0"/>
              <a:t>CAHPS: </a:t>
            </a:r>
            <a:r>
              <a:rPr lang="en-US" sz="950" dirty="0"/>
              <a:t>Consumer Assessment of Healthcare Providers and Systems </a:t>
            </a:r>
            <a:endParaRPr lang="en-US" sz="950" dirty="0" smtClean="0"/>
          </a:p>
          <a:p>
            <a:pPr marL="117475" indent="-117475">
              <a:buFont typeface="Arial" panose="020B0604020202020204" pitchFamily="34" charset="0"/>
              <a:buChar char="•"/>
            </a:pPr>
            <a:endParaRPr lang="en-US" sz="950" b="1" dirty="0"/>
          </a:p>
          <a:p>
            <a:pPr marL="117475" indent="-117475">
              <a:buFont typeface="Arial" panose="020B0604020202020204" pitchFamily="34" charset="0"/>
              <a:buChar char="•"/>
            </a:pPr>
            <a:r>
              <a:rPr lang="en-US" sz="950" b="1" dirty="0" smtClean="0"/>
              <a:t>CEHRT: </a:t>
            </a:r>
            <a:r>
              <a:rPr lang="en-US" sz="950" dirty="0" smtClean="0"/>
              <a:t>Certified Electronic Health Record Technology</a:t>
            </a:r>
          </a:p>
          <a:p>
            <a:pPr marL="117475" indent="-117475">
              <a:buFont typeface="Arial" panose="020B0604020202020204" pitchFamily="34" charset="0"/>
              <a:buChar char="•"/>
            </a:pPr>
            <a:endParaRPr lang="en-US" sz="950" b="1" dirty="0"/>
          </a:p>
          <a:p>
            <a:pPr marL="117475" indent="-117475">
              <a:buFont typeface="Arial" panose="020B0604020202020204" pitchFamily="34" charset="0"/>
              <a:buChar char="•"/>
            </a:pPr>
            <a:r>
              <a:rPr lang="en-US" sz="950" b="1" dirty="0" smtClean="0"/>
              <a:t>CMS</a:t>
            </a:r>
            <a:r>
              <a:rPr lang="en-US" sz="950" b="1" dirty="0"/>
              <a:t>: </a:t>
            </a:r>
            <a:r>
              <a:rPr lang="en-US" sz="950" dirty="0"/>
              <a:t>Centers for Medicare &amp; Medicaid </a:t>
            </a:r>
            <a:r>
              <a:rPr lang="en-US" sz="950" dirty="0" smtClean="0"/>
              <a:t>Services</a:t>
            </a:r>
          </a:p>
          <a:p>
            <a:pPr marL="117475" indent="-117475">
              <a:buFont typeface="Arial" panose="020B0604020202020204" pitchFamily="34" charset="0"/>
              <a:buChar char="•"/>
            </a:pPr>
            <a:endParaRPr lang="en-US" sz="950" dirty="0" smtClean="0"/>
          </a:p>
          <a:p>
            <a:pPr marL="117475" indent="-117475">
              <a:buFont typeface="Arial" panose="020B0604020202020204" pitchFamily="34" charset="0"/>
              <a:buChar char="•"/>
            </a:pPr>
            <a:r>
              <a:rPr lang="en-US" sz="950" b="1" dirty="0" smtClean="0"/>
              <a:t>CPC+: </a:t>
            </a:r>
            <a:r>
              <a:rPr lang="en-US" sz="950" dirty="0" smtClean="0"/>
              <a:t>Comprehensive  </a:t>
            </a:r>
            <a:r>
              <a:rPr lang="en-US" sz="950" dirty="0"/>
              <a:t>Primary Care Plus </a:t>
            </a:r>
            <a:endParaRPr lang="en-US" sz="950" dirty="0" smtClean="0"/>
          </a:p>
          <a:p>
            <a:pPr marL="117475" indent="-117475">
              <a:buFont typeface="Arial" panose="020B0604020202020204" pitchFamily="34" charset="0"/>
              <a:buChar char="•"/>
            </a:pPr>
            <a:endParaRPr lang="en-US" sz="950" b="1" dirty="0"/>
          </a:p>
          <a:p>
            <a:pPr marL="117475" indent="-117475">
              <a:buFont typeface="Arial" panose="020B0604020202020204" pitchFamily="34" charset="0"/>
              <a:buChar char="•"/>
            </a:pPr>
            <a:r>
              <a:rPr lang="en-US" sz="950" b="1" dirty="0" smtClean="0"/>
              <a:t>EC</a:t>
            </a:r>
            <a:r>
              <a:rPr lang="en-US" sz="950" b="1" dirty="0"/>
              <a:t>: </a:t>
            </a:r>
            <a:r>
              <a:rPr lang="en-US" sz="950" dirty="0"/>
              <a:t>Eligible </a:t>
            </a:r>
            <a:r>
              <a:rPr lang="en-US" sz="950" dirty="0" smtClean="0"/>
              <a:t>clinician in the CMS Quality Payment Program under MACRA</a:t>
            </a:r>
            <a:endParaRPr lang="en-US" sz="950" dirty="0"/>
          </a:p>
          <a:p>
            <a:pPr marL="117475" indent="-117475">
              <a:buFont typeface="Arial" panose="020B0604020202020204" pitchFamily="34" charset="0"/>
              <a:buChar char="•"/>
            </a:pPr>
            <a:endParaRPr lang="en-US" sz="950" dirty="0"/>
          </a:p>
          <a:p>
            <a:pPr marL="117475" indent="-117475">
              <a:buFont typeface="Arial" panose="020B0604020202020204" pitchFamily="34" charset="0"/>
              <a:buChar char="•"/>
            </a:pPr>
            <a:r>
              <a:rPr lang="en-US" sz="950" b="1" dirty="0" smtClean="0"/>
              <a:t>EPM</a:t>
            </a:r>
            <a:r>
              <a:rPr lang="en-US" sz="950" dirty="0"/>
              <a:t>: Episode Payment </a:t>
            </a:r>
            <a:r>
              <a:rPr lang="en-US" sz="950" dirty="0" smtClean="0"/>
              <a:t>Model</a:t>
            </a:r>
            <a:endParaRPr lang="en-US" sz="950" dirty="0"/>
          </a:p>
        </p:txBody>
      </p:sp>
    </p:spTree>
    <p:extLst>
      <p:ext uri="{BB962C8B-B14F-4D97-AF65-F5344CB8AC3E}">
        <p14:creationId xmlns:p14="http://schemas.microsoft.com/office/powerpoint/2010/main" val="11255907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675" y="317903"/>
            <a:ext cx="5775015" cy="276999"/>
          </a:xfrm>
        </p:spPr>
        <p:txBody>
          <a:bodyPr/>
          <a:lstStyle/>
          <a:p>
            <a:r>
              <a:rPr lang="en-US" dirty="0" smtClean="0"/>
              <a:t>Decoding the Other-Payer AAPM</a:t>
            </a:r>
            <a:r>
              <a:rPr lang="en-US" baseline="30000" dirty="0" smtClean="0"/>
              <a:t>1</a:t>
            </a:r>
            <a:r>
              <a:rPr lang="en-US" dirty="0" smtClean="0"/>
              <a:t> Eligibility Process</a:t>
            </a:r>
            <a:endParaRPr lang="en-US" dirty="0"/>
          </a:p>
        </p:txBody>
      </p:sp>
      <p:sp>
        <p:nvSpPr>
          <p:cNvPr id="43" name="Text Placeholder 2"/>
          <p:cNvSpPr>
            <a:spLocks noGrp="1"/>
          </p:cNvSpPr>
          <p:nvPr>
            <p:ph type="body" sz="quarter" idx="25"/>
          </p:nvPr>
        </p:nvSpPr>
        <p:spPr/>
        <p:txBody>
          <a:bodyPr/>
          <a:lstStyle/>
          <a:p>
            <a:r>
              <a:rPr lang="en-US" smtClean="0"/>
              <a:t>Most Commercial Payers Not Included in First Phase Determinations</a:t>
            </a:r>
            <a:endParaRPr lang="en-US" dirty="0"/>
          </a:p>
        </p:txBody>
      </p:sp>
      <p:sp>
        <p:nvSpPr>
          <p:cNvPr id="50" name="Text Placeholder 4"/>
          <p:cNvSpPr>
            <a:spLocks noGrp="1"/>
          </p:cNvSpPr>
          <p:nvPr>
            <p:ph type="body" sz="quarter" idx="27"/>
          </p:nvPr>
        </p:nvSpPr>
        <p:spPr>
          <a:xfrm>
            <a:off x="4864308" y="4695956"/>
            <a:ext cx="1536492" cy="104644"/>
          </a:xfrm>
        </p:spPr>
        <p:txBody>
          <a:bodyPr/>
          <a:lstStyle/>
          <a:p>
            <a:r>
              <a:rPr lang="en-US" dirty="0" smtClean="0"/>
              <a:t>Source: CMS; Advisory Board research and analysis.</a:t>
            </a:r>
            <a:endParaRPr lang="en-US" dirty="0"/>
          </a:p>
        </p:txBody>
      </p:sp>
      <p:sp>
        <p:nvSpPr>
          <p:cNvPr id="36" name="Text Placeholder 5"/>
          <p:cNvSpPr>
            <a:spLocks noGrp="1"/>
          </p:cNvSpPr>
          <p:nvPr>
            <p:ph type="body" sz="quarter" idx="28"/>
          </p:nvPr>
        </p:nvSpPr>
        <p:spPr>
          <a:xfrm>
            <a:off x="0" y="4390123"/>
            <a:ext cx="3136096" cy="230832"/>
          </a:xfrm>
        </p:spPr>
        <p:txBody>
          <a:bodyPr/>
          <a:lstStyle/>
          <a:p>
            <a:r>
              <a:rPr lang="en-US" dirty="0" smtClean="0"/>
              <a:t>AAPM = Advanced Alternative Payment Model.</a:t>
            </a:r>
          </a:p>
          <a:p>
            <a:r>
              <a:rPr lang="en-US" dirty="0" smtClean="0"/>
              <a:t>The deadlines are different between payer types. CMS also allows an EC-initiated process (that includes requests from APM entities), and submission periods occur later than the payer-initiated process.</a:t>
            </a:r>
          </a:p>
        </p:txBody>
      </p:sp>
      <p:cxnSp>
        <p:nvCxnSpPr>
          <p:cNvPr id="7" name="Straight Connector 6"/>
          <p:cNvCxnSpPr/>
          <p:nvPr/>
        </p:nvCxnSpPr>
        <p:spPr bwMode="gray">
          <a:xfrm>
            <a:off x="4024604" y="1980409"/>
            <a:ext cx="0" cy="358128"/>
          </a:xfrm>
          <a:prstGeom prst="line">
            <a:avLst/>
          </a:prstGeom>
          <a:solidFill>
            <a:schemeClr val="accent1"/>
          </a:solidFill>
          <a:ln w="12700" cap="flat" cmpd="sng" algn="ctr">
            <a:solidFill>
              <a:schemeClr val="accent3"/>
            </a:solidFill>
            <a:prstDash val="solid"/>
            <a:miter lim="800000"/>
            <a:headEnd type="none" w="med" len="med"/>
            <a:tailEnd type="none"/>
          </a:ln>
          <a:effectLst/>
        </p:spPr>
      </p:cxnSp>
      <p:cxnSp>
        <p:nvCxnSpPr>
          <p:cNvPr id="8" name="Straight Connector 7"/>
          <p:cNvCxnSpPr/>
          <p:nvPr/>
        </p:nvCxnSpPr>
        <p:spPr bwMode="gray">
          <a:xfrm>
            <a:off x="2996920" y="1768004"/>
            <a:ext cx="0" cy="335133"/>
          </a:xfrm>
          <a:prstGeom prst="line">
            <a:avLst/>
          </a:prstGeom>
          <a:solidFill>
            <a:schemeClr val="accent1"/>
          </a:solidFill>
          <a:ln w="12700" cap="flat" cmpd="sng" algn="ctr">
            <a:solidFill>
              <a:schemeClr val="accent3"/>
            </a:solidFill>
            <a:prstDash val="solid"/>
            <a:miter lim="800000"/>
            <a:headEnd type="none" w="med" len="med"/>
            <a:tailEnd type="none"/>
          </a:ln>
          <a:effectLst/>
        </p:spPr>
      </p:cxnSp>
      <p:cxnSp>
        <p:nvCxnSpPr>
          <p:cNvPr id="9" name="Straight Connector 8"/>
          <p:cNvCxnSpPr/>
          <p:nvPr/>
        </p:nvCxnSpPr>
        <p:spPr bwMode="gray">
          <a:xfrm>
            <a:off x="5082082" y="1768004"/>
            <a:ext cx="0" cy="335133"/>
          </a:xfrm>
          <a:prstGeom prst="line">
            <a:avLst/>
          </a:prstGeom>
          <a:solidFill>
            <a:schemeClr val="accent1"/>
          </a:solidFill>
          <a:ln w="12700" cap="flat" cmpd="sng" algn="ctr">
            <a:solidFill>
              <a:schemeClr val="accent3"/>
            </a:solidFill>
            <a:prstDash val="solid"/>
            <a:miter lim="800000"/>
            <a:headEnd type="none" w="med" len="med"/>
            <a:tailEnd type="none"/>
          </a:ln>
          <a:effectLst/>
        </p:spPr>
      </p:cxnSp>
      <p:sp>
        <p:nvSpPr>
          <p:cNvPr id="10" name="TextBox 9"/>
          <p:cNvSpPr txBox="1"/>
          <p:nvPr/>
        </p:nvSpPr>
        <p:spPr bwMode="gray">
          <a:xfrm>
            <a:off x="317500" y="1051148"/>
            <a:ext cx="5383754" cy="169277"/>
          </a:xfrm>
          <a:prstGeom prst="rect">
            <a:avLst/>
          </a:prstGeom>
          <a:noFill/>
        </p:spPr>
        <p:txBody>
          <a:bodyPr wrap="square" lIns="0" tIns="0" rIns="0" bIns="0" rtlCol="0">
            <a:spAutoFit/>
          </a:bodyPr>
          <a:lstStyle/>
          <a:p>
            <a:r>
              <a:rPr lang="en-US" sz="1100" b="1" dirty="0" smtClean="0"/>
              <a:t>General Process for Payers</a:t>
            </a:r>
            <a:r>
              <a:rPr lang="en-US" sz="1100" b="1" baseline="30000" dirty="0"/>
              <a:t>2</a:t>
            </a:r>
            <a:r>
              <a:rPr lang="en-US" sz="1100" b="1" baseline="30000" dirty="0" smtClean="0"/>
              <a:t> </a:t>
            </a:r>
            <a:r>
              <a:rPr lang="en-US" sz="1100" b="1" dirty="0" smtClean="0"/>
              <a:t>to Request Other Payer AAPM Determination</a:t>
            </a:r>
            <a:endParaRPr lang="en-US" sz="1100" b="1" baseline="30000" dirty="0"/>
          </a:p>
        </p:txBody>
      </p:sp>
      <p:sp>
        <p:nvSpPr>
          <p:cNvPr id="11" name="TextBox 10"/>
          <p:cNvSpPr txBox="1"/>
          <p:nvPr/>
        </p:nvSpPr>
        <p:spPr bwMode="gray">
          <a:xfrm>
            <a:off x="1106150" y="1352506"/>
            <a:ext cx="1428918" cy="276999"/>
          </a:xfrm>
          <a:prstGeom prst="rect">
            <a:avLst/>
          </a:prstGeom>
          <a:noFill/>
        </p:spPr>
        <p:txBody>
          <a:bodyPr wrap="square" lIns="0" tIns="0" rIns="0" bIns="0" rtlCol="0">
            <a:spAutoFit/>
          </a:bodyPr>
          <a:lstStyle/>
          <a:p>
            <a:pPr>
              <a:spcBef>
                <a:spcPts val="300"/>
              </a:spcBef>
            </a:pPr>
            <a:r>
              <a:rPr lang="en-US" sz="900" dirty="0" smtClean="0">
                <a:latin typeface="+mj-lt"/>
              </a:rPr>
              <a:t>Application and instructions made available</a:t>
            </a:r>
            <a:endParaRPr lang="en-US" sz="900" dirty="0">
              <a:latin typeface="+mj-lt"/>
            </a:endParaRPr>
          </a:p>
        </p:txBody>
      </p:sp>
      <p:cxnSp>
        <p:nvCxnSpPr>
          <p:cNvPr id="12" name="Straight Connector 11"/>
          <p:cNvCxnSpPr/>
          <p:nvPr/>
        </p:nvCxnSpPr>
        <p:spPr bwMode="gray">
          <a:xfrm>
            <a:off x="1793792" y="1980409"/>
            <a:ext cx="0" cy="358128"/>
          </a:xfrm>
          <a:prstGeom prst="line">
            <a:avLst/>
          </a:prstGeom>
          <a:solidFill>
            <a:schemeClr val="accent1"/>
          </a:solidFill>
          <a:ln w="12700" cap="flat" cmpd="sng" algn="ctr">
            <a:solidFill>
              <a:schemeClr val="accent3"/>
            </a:solidFill>
            <a:prstDash val="solid"/>
            <a:miter lim="800000"/>
            <a:headEnd type="none" w="med" len="med"/>
            <a:tailEnd type="none"/>
          </a:ln>
          <a:effectLst/>
        </p:spPr>
      </p:cxnSp>
      <p:cxnSp>
        <p:nvCxnSpPr>
          <p:cNvPr id="13" name="Straight Connector 12"/>
          <p:cNvCxnSpPr/>
          <p:nvPr/>
        </p:nvCxnSpPr>
        <p:spPr bwMode="gray">
          <a:xfrm>
            <a:off x="836400" y="1768004"/>
            <a:ext cx="0" cy="335133"/>
          </a:xfrm>
          <a:prstGeom prst="line">
            <a:avLst/>
          </a:prstGeom>
          <a:solidFill>
            <a:schemeClr val="accent1"/>
          </a:solidFill>
          <a:ln w="12700" cap="flat" cmpd="sng" algn="ctr">
            <a:solidFill>
              <a:schemeClr val="accent3"/>
            </a:solidFill>
            <a:prstDash val="solid"/>
            <a:miter lim="800000"/>
            <a:headEnd type="none" w="med" len="med"/>
            <a:tailEnd type="none"/>
          </a:ln>
          <a:effectLst/>
        </p:spPr>
      </p:cxnSp>
      <p:sp>
        <p:nvSpPr>
          <p:cNvPr id="14" name="TextBox 13"/>
          <p:cNvSpPr txBox="1"/>
          <p:nvPr/>
        </p:nvSpPr>
        <p:spPr bwMode="gray">
          <a:xfrm>
            <a:off x="3250374" y="1352506"/>
            <a:ext cx="1388046" cy="276999"/>
          </a:xfrm>
          <a:prstGeom prst="rect">
            <a:avLst/>
          </a:prstGeom>
          <a:noFill/>
        </p:spPr>
        <p:txBody>
          <a:bodyPr wrap="square" lIns="0" tIns="0" rIns="0" bIns="0" rtlCol="0">
            <a:spAutoFit/>
          </a:bodyPr>
          <a:lstStyle/>
          <a:p>
            <a:pPr>
              <a:spcBef>
                <a:spcPts val="300"/>
              </a:spcBef>
            </a:pPr>
            <a:r>
              <a:rPr lang="en-US" sz="900" dirty="0" smtClean="0">
                <a:latin typeface="+mj-lt"/>
              </a:rPr>
              <a:t>CMS determines whether payer model is eligible</a:t>
            </a:r>
            <a:endParaRPr lang="en-US" sz="900" dirty="0">
              <a:latin typeface="+mj-lt"/>
            </a:endParaRPr>
          </a:p>
        </p:txBody>
      </p:sp>
      <p:sp>
        <p:nvSpPr>
          <p:cNvPr id="15" name="TextBox 14"/>
          <p:cNvSpPr txBox="1"/>
          <p:nvPr/>
        </p:nvSpPr>
        <p:spPr bwMode="gray">
          <a:xfrm>
            <a:off x="5342402" y="1352506"/>
            <a:ext cx="753288" cy="415498"/>
          </a:xfrm>
          <a:prstGeom prst="rect">
            <a:avLst/>
          </a:prstGeom>
          <a:noFill/>
        </p:spPr>
        <p:txBody>
          <a:bodyPr wrap="square" lIns="0" tIns="0" rIns="0" bIns="0" rtlCol="0">
            <a:spAutoFit/>
          </a:bodyPr>
          <a:lstStyle/>
          <a:p>
            <a:pPr>
              <a:spcBef>
                <a:spcPts val="300"/>
              </a:spcBef>
            </a:pPr>
            <a:r>
              <a:rPr lang="en-US" sz="900" dirty="0" smtClean="0">
                <a:latin typeface="+mj-lt"/>
              </a:rPr>
              <a:t>CMS posts list of eligible payer models</a:t>
            </a:r>
            <a:endParaRPr lang="en-US" sz="900" dirty="0">
              <a:latin typeface="+mj-lt"/>
            </a:endParaRPr>
          </a:p>
        </p:txBody>
      </p:sp>
      <p:sp>
        <p:nvSpPr>
          <p:cNvPr id="16" name="Right Arrow 15"/>
          <p:cNvSpPr/>
          <p:nvPr/>
        </p:nvSpPr>
        <p:spPr bwMode="gray">
          <a:xfrm>
            <a:off x="320675" y="1830745"/>
            <a:ext cx="5759450" cy="457200"/>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noAutofit/>
          </a:bodyPr>
          <a:lstStyle/>
          <a:p>
            <a:pPr algn="l" defTabSz="1463675"/>
            <a:endParaRPr lang="en-US" sz="900" dirty="0" smtClean="0">
              <a:solidFill>
                <a:schemeClr val="bg2"/>
              </a:solidFill>
              <a:latin typeface="+mj-lt"/>
            </a:endParaRPr>
          </a:p>
        </p:txBody>
      </p:sp>
      <p:sp>
        <p:nvSpPr>
          <p:cNvPr id="17" name="TextBox 16"/>
          <p:cNvSpPr txBox="1"/>
          <p:nvPr/>
        </p:nvSpPr>
        <p:spPr bwMode="gray">
          <a:xfrm>
            <a:off x="385936" y="1990096"/>
            <a:ext cx="914400" cy="138499"/>
          </a:xfrm>
          <a:prstGeom prst="rect">
            <a:avLst/>
          </a:prstGeom>
          <a:noFill/>
        </p:spPr>
        <p:txBody>
          <a:bodyPr wrap="square" lIns="0" tIns="0" rIns="0" bIns="0" rtlCol="0">
            <a:spAutoFit/>
          </a:bodyPr>
          <a:lstStyle/>
          <a:p>
            <a:pPr algn="ctr"/>
            <a:r>
              <a:rPr lang="en-US" sz="900" b="1" dirty="0" smtClean="0">
                <a:latin typeface="+mj-lt"/>
              </a:rPr>
              <a:t>Guidance</a:t>
            </a:r>
          </a:p>
        </p:txBody>
      </p:sp>
      <p:sp>
        <p:nvSpPr>
          <p:cNvPr id="18" name="TextBox 17"/>
          <p:cNvSpPr txBox="1"/>
          <p:nvPr/>
        </p:nvSpPr>
        <p:spPr bwMode="gray">
          <a:xfrm>
            <a:off x="2535068" y="1995560"/>
            <a:ext cx="914400" cy="138499"/>
          </a:xfrm>
          <a:prstGeom prst="rect">
            <a:avLst/>
          </a:prstGeom>
          <a:noFill/>
        </p:spPr>
        <p:txBody>
          <a:bodyPr wrap="square" lIns="0" tIns="0" rIns="0" bIns="0" rtlCol="0">
            <a:spAutoFit/>
          </a:bodyPr>
          <a:lstStyle/>
          <a:p>
            <a:pPr algn="ctr"/>
            <a:r>
              <a:rPr lang="en-US" sz="900" b="1" dirty="0" smtClean="0">
                <a:latin typeface="+mj-lt"/>
              </a:rPr>
              <a:t>Determination</a:t>
            </a:r>
            <a:endParaRPr lang="en-US" sz="900" b="1" dirty="0">
              <a:latin typeface="+mj-lt"/>
            </a:endParaRPr>
          </a:p>
        </p:txBody>
      </p:sp>
      <p:sp>
        <p:nvSpPr>
          <p:cNvPr id="19" name="TextBox 18"/>
          <p:cNvSpPr txBox="1"/>
          <p:nvPr/>
        </p:nvSpPr>
        <p:spPr bwMode="gray">
          <a:xfrm>
            <a:off x="3609634" y="1995560"/>
            <a:ext cx="914400" cy="138499"/>
          </a:xfrm>
          <a:prstGeom prst="rect">
            <a:avLst/>
          </a:prstGeom>
          <a:noFill/>
        </p:spPr>
        <p:txBody>
          <a:bodyPr wrap="square" lIns="0" tIns="0" rIns="0" bIns="0" rtlCol="0">
            <a:spAutoFit/>
          </a:bodyPr>
          <a:lstStyle/>
          <a:p>
            <a:pPr algn="ctr"/>
            <a:r>
              <a:rPr lang="en-US" sz="900" b="1" dirty="0" smtClean="0">
                <a:latin typeface="+mj-lt"/>
              </a:rPr>
              <a:t>Notification</a:t>
            </a:r>
            <a:endParaRPr lang="en-US" sz="900" b="1" dirty="0">
              <a:latin typeface="+mj-lt"/>
            </a:endParaRPr>
          </a:p>
        </p:txBody>
      </p:sp>
      <p:sp>
        <p:nvSpPr>
          <p:cNvPr id="20" name="TextBox 19"/>
          <p:cNvSpPr txBox="1"/>
          <p:nvPr/>
        </p:nvSpPr>
        <p:spPr bwMode="gray">
          <a:xfrm>
            <a:off x="4684201" y="1995946"/>
            <a:ext cx="914400" cy="138499"/>
          </a:xfrm>
          <a:prstGeom prst="rect">
            <a:avLst/>
          </a:prstGeom>
          <a:noFill/>
        </p:spPr>
        <p:txBody>
          <a:bodyPr wrap="square" lIns="0" tIns="0" rIns="0" bIns="0" rtlCol="0">
            <a:spAutoFit/>
          </a:bodyPr>
          <a:lstStyle/>
          <a:p>
            <a:pPr algn="ctr"/>
            <a:r>
              <a:rPr lang="en-US" sz="900" b="1" dirty="0" smtClean="0">
                <a:latin typeface="+mj-lt"/>
              </a:rPr>
              <a:t>Posting</a:t>
            </a:r>
            <a:endParaRPr lang="en-US" sz="900" b="1" dirty="0">
              <a:latin typeface="+mj-lt"/>
            </a:endParaRPr>
          </a:p>
        </p:txBody>
      </p:sp>
      <p:sp>
        <p:nvSpPr>
          <p:cNvPr id="21" name="TextBox 20"/>
          <p:cNvSpPr txBox="1"/>
          <p:nvPr/>
        </p:nvSpPr>
        <p:spPr bwMode="gray">
          <a:xfrm>
            <a:off x="2074643" y="2422157"/>
            <a:ext cx="1134723" cy="276999"/>
          </a:xfrm>
          <a:prstGeom prst="rect">
            <a:avLst/>
          </a:prstGeom>
          <a:noFill/>
        </p:spPr>
        <p:txBody>
          <a:bodyPr wrap="square" lIns="0" tIns="0" rIns="0" bIns="0" rtlCol="0">
            <a:spAutoFit/>
          </a:bodyPr>
          <a:lstStyle/>
          <a:p>
            <a:pPr>
              <a:spcBef>
                <a:spcPts val="300"/>
              </a:spcBef>
            </a:pPr>
            <a:r>
              <a:rPr lang="en-US" sz="900" dirty="0" smtClean="0">
                <a:latin typeface="+mj-lt"/>
              </a:rPr>
              <a:t>Application submitted by deadline</a:t>
            </a:r>
            <a:endParaRPr lang="en-US" sz="900" dirty="0">
              <a:latin typeface="+mj-lt"/>
            </a:endParaRPr>
          </a:p>
        </p:txBody>
      </p:sp>
      <p:sp>
        <p:nvSpPr>
          <p:cNvPr id="22" name="TextBox 21"/>
          <p:cNvSpPr txBox="1"/>
          <p:nvPr/>
        </p:nvSpPr>
        <p:spPr bwMode="gray">
          <a:xfrm>
            <a:off x="4241523" y="2422157"/>
            <a:ext cx="1100880" cy="276999"/>
          </a:xfrm>
          <a:prstGeom prst="rect">
            <a:avLst/>
          </a:prstGeom>
          <a:noFill/>
        </p:spPr>
        <p:txBody>
          <a:bodyPr wrap="square" lIns="0" tIns="0" rIns="0" bIns="0" rtlCol="0">
            <a:spAutoFit/>
          </a:bodyPr>
          <a:lstStyle/>
          <a:p>
            <a:pPr>
              <a:spcBef>
                <a:spcPts val="300"/>
              </a:spcBef>
            </a:pPr>
            <a:r>
              <a:rPr lang="en-US" sz="900" dirty="0" smtClean="0">
                <a:latin typeface="+mj-lt"/>
              </a:rPr>
              <a:t>Payer notified of eligibility status</a:t>
            </a:r>
            <a:endParaRPr lang="en-US" sz="900" dirty="0">
              <a:latin typeface="+mj-lt"/>
            </a:endParaRPr>
          </a:p>
        </p:txBody>
      </p:sp>
      <p:sp>
        <p:nvSpPr>
          <p:cNvPr id="23" name="TextBox 22"/>
          <p:cNvSpPr txBox="1"/>
          <p:nvPr/>
        </p:nvSpPr>
        <p:spPr bwMode="gray">
          <a:xfrm>
            <a:off x="3250374" y="2955915"/>
            <a:ext cx="2832925" cy="1434208"/>
          </a:xfrm>
          <a:prstGeom prst="rect">
            <a:avLst/>
          </a:prstGeom>
          <a:solidFill>
            <a:schemeClr val="accent1"/>
          </a:solidFill>
          <a:ln w="6350">
            <a:solidFill>
              <a:schemeClr val="bg1"/>
            </a:solidFill>
          </a:ln>
        </p:spPr>
        <p:txBody>
          <a:bodyPr wrap="square" lIns="182880" tIns="274320" rIns="182880" bIns="0" rtlCol="0">
            <a:noAutofit/>
          </a:bodyPr>
          <a:lstStyle/>
          <a:p>
            <a:endParaRPr lang="en-US" sz="900" b="1" dirty="0"/>
          </a:p>
        </p:txBody>
      </p:sp>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3853387" y="2408336"/>
            <a:ext cx="304038" cy="320040"/>
          </a:xfrm>
          <a:prstGeom prst="rect">
            <a:avLst/>
          </a:prstGeom>
        </p:spPr>
      </p:pic>
      <p:sp>
        <p:nvSpPr>
          <p:cNvPr id="37" name="TextBox 36"/>
          <p:cNvSpPr txBox="1"/>
          <p:nvPr/>
        </p:nvSpPr>
        <p:spPr bwMode="gray">
          <a:xfrm>
            <a:off x="320675" y="2955914"/>
            <a:ext cx="2491643" cy="1313698"/>
          </a:xfrm>
          <a:prstGeom prst="rect">
            <a:avLst/>
          </a:prstGeom>
          <a:solidFill>
            <a:schemeClr val="accent1"/>
          </a:solidFill>
          <a:ln w="6350">
            <a:solidFill>
              <a:schemeClr val="bg1"/>
            </a:solidFill>
          </a:ln>
        </p:spPr>
        <p:txBody>
          <a:bodyPr wrap="square" lIns="182880" tIns="274320" rIns="182880" bIns="0" rtlCol="0">
            <a:noAutofit/>
          </a:bodyPr>
          <a:lstStyle/>
          <a:p>
            <a:endParaRPr lang="en-US" sz="1100" b="1" dirty="0"/>
          </a:p>
        </p:txBody>
      </p:sp>
      <p:sp>
        <p:nvSpPr>
          <p:cNvPr id="38" name="Rectangle 37"/>
          <p:cNvSpPr/>
          <p:nvPr/>
        </p:nvSpPr>
        <p:spPr>
          <a:xfrm>
            <a:off x="442171" y="3158886"/>
            <a:ext cx="2035935" cy="369332"/>
          </a:xfrm>
          <a:prstGeom prst="rect">
            <a:avLst/>
          </a:prstGeom>
        </p:spPr>
        <p:txBody>
          <a:bodyPr wrap="square">
            <a:spAutoFit/>
          </a:bodyPr>
          <a:lstStyle/>
          <a:p>
            <a:r>
              <a:rPr lang="en-US" sz="900" b="1" dirty="0" smtClean="0"/>
              <a:t>QPP Year 3 Payers Eligible for First Phase Determination </a:t>
            </a:r>
          </a:p>
        </p:txBody>
      </p:sp>
      <p:grpSp>
        <p:nvGrpSpPr>
          <p:cNvPr id="39" name="Group 38"/>
          <p:cNvGrpSpPr/>
          <p:nvPr/>
        </p:nvGrpSpPr>
        <p:grpSpPr bwMode="gray">
          <a:xfrm>
            <a:off x="320675" y="2948600"/>
            <a:ext cx="319390" cy="224006"/>
            <a:chOff x="4321114" y="1376635"/>
            <a:chExt cx="319390" cy="224006"/>
          </a:xfrm>
        </p:grpSpPr>
        <p:sp>
          <p:nvSpPr>
            <p:cNvPr id="40" name="Freeform 39"/>
            <p:cNvSpPr/>
            <p:nvPr/>
          </p:nvSpPr>
          <p:spPr bwMode="gray">
            <a:xfrm flipH="1">
              <a:off x="4321114" y="1381968"/>
              <a:ext cx="319390" cy="218673"/>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679743 w 682433"/>
                <a:gd name="connsiteY3" fmla="*/ 248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cubicBezTo>
                    <a:pt x="681536" y="335798"/>
                    <a:pt x="680640" y="168023"/>
                    <a:pt x="679743" y="248"/>
                  </a:cubicBezTo>
                  <a:lnTo>
                    <a:pt x="0" y="0"/>
                  </a:lnTo>
                  <a:close/>
                </a:path>
              </a:pathLst>
            </a:custGeom>
            <a:solidFill>
              <a:schemeClr val="accent6"/>
            </a:solidFill>
            <a:ln w="63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1" name="TextBox 40"/>
            <p:cNvSpPr txBox="1"/>
            <p:nvPr/>
          </p:nvSpPr>
          <p:spPr bwMode="gray">
            <a:xfrm flipH="1">
              <a:off x="4371516" y="1376635"/>
              <a:ext cx="85906" cy="164633"/>
            </a:xfrm>
            <a:prstGeom prst="rect">
              <a:avLst/>
            </a:prstGeom>
            <a:noFill/>
          </p:spPr>
          <p:txBody>
            <a:bodyPr wrap="square" lIns="0" tIns="0" rIns="0" bIns="0" rtlCol="0">
              <a:noAutofit/>
            </a:bodyPr>
            <a:lstStyle/>
            <a:p>
              <a:pPr algn="ctr"/>
              <a:r>
                <a:rPr lang="en-US" sz="2200" b="1" baseline="-1000" dirty="0" smtClean="0">
                  <a:solidFill>
                    <a:schemeClr val="bg1"/>
                  </a:solidFill>
                  <a:latin typeface="+mj-lt"/>
                </a:rPr>
                <a:t>!</a:t>
              </a:r>
            </a:p>
          </p:txBody>
        </p:sp>
      </p:grpSp>
      <p:sp>
        <p:nvSpPr>
          <p:cNvPr id="42" name="Rectangle 41"/>
          <p:cNvSpPr/>
          <p:nvPr/>
        </p:nvSpPr>
        <p:spPr>
          <a:xfrm>
            <a:off x="456983" y="3460056"/>
            <a:ext cx="2347301" cy="723275"/>
          </a:xfrm>
          <a:prstGeom prst="rect">
            <a:avLst/>
          </a:prstGeom>
        </p:spPr>
        <p:txBody>
          <a:bodyPr wrap="square">
            <a:spAutoFit/>
          </a:bodyPr>
          <a:lstStyle/>
          <a:p>
            <a:pPr marL="118872" lvl="0" indent="-118872">
              <a:spcBef>
                <a:spcPts val="300"/>
              </a:spcBef>
              <a:buFont typeface="Arial" panose="020B0604020202020204" pitchFamily="34" charset="0"/>
              <a:buChar char="•"/>
            </a:pPr>
            <a:r>
              <a:rPr lang="en-US" sz="900" dirty="0" smtClean="0">
                <a:solidFill>
                  <a:srgbClr val="333E48"/>
                </a:solidFill>
              </a:rPr>
              <a:t>Title XIX (i.e., Medicaid)</a:t>
            </a:r>
          </a:p>
          <a:p>
            <a:pPr marL="118872" lvl="0" indent="-118872">
              <a:spcBef>
                <a:spcPts val="300"/>
              </a:spcBef>
              <a:buFont typeface="Arial" panose="020B0604020202020204" pitchFamily="34" charset="0"/>
              <a:buChar char="•"/>
            </a:pPr>
            <a:r>
              <a:rPr lang="en-US" sz="900" dirty="0" smtClean="0">
                <a:solidFill>
                  <a:srgbClr val="333E48"/>
                </a:solidFill>
              </a:rPr>
              <a:t>CMS Multi-Payer Models (e.g., CPC+)</a:t>
            </a:r>
          </a:p>
          <a:p>
            <a:pPr marL="118872" lvl="0" indent="-118872">
              <a:spcBef>
                <a:spcPts val="300"/>
              </a:spcBef>
              <a:buFont typeface="Arial" panose="020B0604020202020204" pitchFamily="34" charset="0"/>
              <a:buChar char="•"/>
            </a:pPr>
            <a:r>
              <a:rPr lang="en-US" sz="900" dirty="0" smtClean="0">
                <a:solidFill>
                  <a:srgbClr val="333E48"/>
                </a:solidFill>
              </a:rPr>
              <a:t>Medicare Health Plans</a:t>
            </a:r>
            <a:br>
              <a:rPr lang="en-US" sz="900" dirty="0" smtClean="0">
                <a:solidFill>
                  <a:srgbClr val="333E48"/>
                </a:solidFill>
              </a:rPr>
            </a:br>
            <a:r>
              <a:rPr lang="en-US" sz="900" dirty="0" smtClean="0">
                <a:solidFill>
                  <a:srgbClr val="333E48"/>
                </a:solidFill>
              </a:rPr>
              <a:t>(e.g., Medicare Advantage)</a:t>
            </a:r>
            <a:endParaRPr lang="en-US" sz="900" dirty="0">
              <a:solidFill>
                <a:srgbClr val="333E48"/>
              </a:solidFill>
            </a:endParaRPr>
          </a:p>
        </p:txBody>
      </p:sp>
      <p:sp>
        <p:nvSpPr>
          <p:cNvPr id="3" name="Rectangle 2"/>
          <p:cNvSpPr/>
          <p:nvPr/>
        </p:nvSpPr>
        <p:spPr>
          <a:xfrm>
            <a:off x="1460502" y="1936602"/>
            <a:ext cx="914400" cy="230832"/>
          </a:xfrm>
          <a:prstGeom prst="rect">
            <a:avLst/>
          </a:prstGeom>
        </p:spPr>
        <p:txBody>
          <a:bodyPr wrap="none">
            <a:spAutoFit/>
          </a:bodyPr>
          <a:lstStyle/>
          <a:p>
            <a:pPr algn="ctr"/>
            <a:r>
              <a:rPr lang="en-US" sz="900" b="1" dirty="0"/>
              <a:t>Submission</a:t>
            </a:r>
          </a:p>
        </p:txBody>
      </p:sp>
      <p:sp>
        <p:nvSpPr>
          <p:cNvPr id="44" name="Rectangle 43"/>
          <p:cNvSpPr/>
          <p:nvPr/>
        </p:nvSpPr>
        <p:spPr>
          <a:xfrm>
            <a:off x="3412072" y="3460314"/>
            <a:ext cx="1515049" cy="900246"/>
          </a:xfrm>
          <a:prstGeom prst="rect">
            <a:avLst/>
          </a:prstGeom>
        </p:spPr>
        <p:txBody>
          <a:bodyPr wrap="square">
            <a:spAutoFit/>
          </a:bodyPr>
          <a:lstStyle/>
          <a:p>
            <a:pPr marL="117475" lvl="0" indent="-117475">
              <a:spcBef>
                <a:spcPts val="300"/>
              </a:spcBef>
              <a:buFont typeface="+mj-lt"/>
              <a:buAutoNum type="arabicPeriod"/>
            </a:pPr>
            <a:r>
              <a:rPr lang="en-US" sz="900" dirty="0" smtClean="0"/>
              <a:t>Model name</a:t>
            </a:r>
          </a:p>
          <a:p>
            <a:pPr marL="117475" lvl="0" indent="-117475">
              <a:spcBef>
                <a:spcPts val="300"/>
              </a:spcBef>
              <a:buFont typeface="+mj-lt"/>
              <a:buAutoNum type="arabicPeriod"/>
            </a:pPr>
            <a:r>
              <a:rPr lang="en-US" sz="900" dirty="0" smtClean="0"/>
              <a:t>Model description</a:t>
            </a:r>
          </a:p>
          <a:p>
            <a:pPr marL="117475" lvl="0" indent="-117475">
              <a:spcBef>
                <a:spcPts val="300"/>
              </a:spcBef>
              <a:buFont typeface="+mj-lt"/>
              <a:buAutoNum type="arabicPeriod"/>
            </a:pPr>
            <a:r>
              <a:rPr lang="en-US" sz="900" dirty="0" smtClean="0"/>
              <a:t>Term of the model</a:t>
            </a:r>
          </a:p>
          <a:p>
            <a:pPr marL="117475" lvl="0" indent="-117475">
              <a:spcBef>
                <a:spcPts val="300"/>
              </a:spcBef>
              <a:buFont typeface="+mj-lt"/>
              <a:buAutoNum type="arabicPeriod"/>
            </a:pPr>
            <a:r>
              <a:rPr lang="en-US" sz="900" dirty="0" smtClean="0"/>
              <a:t>Locations where</a:t>
            </a:r>
            <a:br>
              <a:rPr lang="en-US" sz="900" dirty="0" smtClean="0"/>
            </a:br>
            <a:r>
              <a:rPr lang="en-US" sz="900" dirty="0" smtClean="0"/>
              <a:t>model operates</a:t>
            </a:r>
          </a:p>
        </p:txBody>
      </p:sp>
      <p:grpSp>
        <p:nvGrpSpPr>
          <p:cNvPr id="45" name="Group 44"/>
          <p:cNvGrpSpPr/>
          <p:nvPr/>
        </p:nvGrpSpPr>
        <p:grpSpPr>
          <a:xfrm>
            <a:off x="3250375" y="2955915"/>
            <a:ext cx="319390" cy="218673"/>
            <a:chOff x="4701969" y="1367586"/>
            <a:chExt cx="319390" cy="218673"/>
          </a:xfrm>
        </p:grpSpPr>
        <p:sp>
          <p:nvSpPr>
            <p:cNvPr id="46" name="Freeform 45"/>
            <p:cNvSpPr/>
            <p:nvPr/>
          </p:nvSpPr>
          <p:spPr bwMode="gray">
            <a:xfrm flipH="1">
              <a:off x="4701969" y="1367586"/>
              <a:ext cx="319390" cy="218673"/>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679743 w 682433"/>
                <a:gd name="connsiteY3" fmla="*/ 248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cubicBezTo>
                    <a:pt x="681536" y="335798"/>
                    <a:pt x="680640" y="168023"/>
                    <a:pt x="679743" y="248"/>
                  </a:cubicBezTo>
                  <a:lnTo>
                    <a:pt x="0" y="0"/>
                  </a:lnTo>
                  <a:close/>
                </a:path>
              </a:pathLst>
            </a:custGeom>
            <a:solidFill>
              <a:schemeClr val="accent6"/>
            </a:solidFill>
            <a:ln w="63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7" name="L-Shape 46"/>
            <p:cNvSpPr/>
            <p:nvPr/>
          </p:nvSpPr>
          <p:spPr bwMode="gray">
            <a:xfrm rot="18900000">
              <a:off x="4751947" y="1430761"/>
              <a:ext cx="143443" cy="73274"/>
            </a:xfrm>
            <a:prstGeom prst="corner">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r>
                <a:rPr lang="en-US" sz="1000" dirty="0" smtClean="0">
                  <a:solidFill>
                    <a:schemeClr val="bg2"/>
                  </a:solidFill>
                  <a:latin typeface="+mj-lt"/>
                </a:rPr>
                <a:t> </a:t>
              </a:r>
            </a:p>
          </p:txBody>
        </p:sp>
      </p:grpSp>
      <p:pic>
        <p:nvPicPr>
          <p:cNvPr id="1026" name="Picture 2" descr="C:\Users\levinthn\Documents\ABC Art and Templates\Clipboard_checkmark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7696" y="1280730"/>
            <a:ext cx="258447" cy="36576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levinthn\Documents\ABC Art and Templates\Send_submi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5782" y="2383138"/>
            <a:ext cx="336020" cy="39338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ttp://abco.advisory.com/DSS/abc-icons/informatio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9240" y="1326450"/>
            <a:ext cx="274320" cy="27432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levinthn\Documents\ABC Art and Templates\Scorecard_check.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5141" y="1280730"/>
            <a:ext cx="420515" cy="3657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737762" y="3460314"/>
            <a:ext cx="1310719" cy="684803"/>
          </a:xfrm>
          <a:prstGeom prst="rect">
            <a:avLst/>
          </a:prstGeom>
        </p:spPr>
        <p:txBody>
          <a:bodyPr wrap="square">
            <a:spAutoFit/>
          </a:bodyPr>
          <a:lstStyle/>
          <a:p>
            <a:pPr marL="117475" lvl="0" indent="-117475">
              <a:spcBef>
                <a:spcPts val="300"/>
              </a:spcBef>
              <a:buFont typeface="+mj-lt"/>
              <a:buAutoNum type="arabicPeriod" startAt="5"/>
            </a:pPr>
            <a:r>
              <a:rPr lang="en-US" sz="900" dirty="0"/>
              <a:t>Participant </a:t>
            </a:r>
            <a:r>
              <a:rPr lang="en-US" sz="900" dirty="0" smtClean="0"/>
              <a:t>eligibility</a:t>
            </a:r>
          </a:p>
          <a:p>
            <a:pPr marL="117475" lvl="0" indent="-117475">
              <a:spcBef>
                <a:spcPts val="300"/>
              </a:spcBef>
              <a:buFont typeface="+mj-lt"/>
              <a:buAutoNum type="arabicPeriod" startAt="5"/>
            </a:pPr>
            <a:r>
              <a:rPr lang="en-US" sz="900" dirty="0" smtClean="0"/>
              <a:t>Evidence to support how the </a:t>
            </a:r>
            <a:r>
              <a:rPr lang="en-US" sz="900" dirty="0"/>
              <a:t>APM criteria </a:t>
            </a:r>
            <a:r>
              <a:rPr lang="en-US" sz="900" dirty="0" smtClean="0"/>
              <a:t>are met</a:t>
            </a:r>
            <a:endParaRPr lang="en-US" sz="900" dirty="0">
              <a:solidFill>
                <a:srgbClr val="333E48"/>
              </a:solidFill>
            </a:endParaRPr>
          </a:p>
        </p:txBody>
      </p:sp>
      <p:sp>
        <p:nvSpPr>
          <p:cNvPr id="51" name="Rectangle 50"/>
          <p:cNvSpPr/>
          <p:nvPr/>
        </p:nvSpPr>
        <p:spPr>
          <a:xfrm>
            <a:off x="3392101" y="3143896"/>
            <a:ext cx="2411540" cy="369332"/>
          </a:xfrm>
          <a:prstGeom prst="rect">
            <a:avLst/>
          </a:prstGeom>
        </p:spPr>
        <p:txBody>
          <a:bodyPr wrap="square">
            <a:spAutoFit/>
          </a:bodyPr>
          <a:lstStyle/>
          <a:p>
            <a:r>
              <a:rPr lang="en-US" sz="900" b="1" dirty="0"/>
              <a:t>Information Requested in 2018 by CMS </a:t>
            </a:r>
            <a:r>
              <a:rPr lang="en-US" sz="900" b="1" dirty="0" smtClean="0"/>
              <a:t>for Year 3 Other AAPM Determination</a:t>
            </a:r>
            <a:endParaRPr lang="en-US" sz="900" b="1" dirty="0"/>
          </a:p>
        </p:txBody>
      </p:sp>
    </p:spTree>
    <p:extLst>
      <p:ext uri="{BB962C8B-B14F-4D97-AF65-F5344CB8AC3E}">
        <p14:creationId xmlns:p14="http://schemas.microsoft.com/office/powerpoint/2010/main" val="8307158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bwMode="gray">
          <a:xfrm>
            <a:off x="-5959" y="1067449"/>
            <a:ext cx="998450" cy="3126036"/>
          </a:xfrm>
          <a:prstGeom prst="rect">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cxnSp>
        <p:nvCxnSpPr>
          <p:cNvPr id="303" name="Straight Connector 302"/>
          <p:cNvCxnSpPr/>
          <p:nvPr/>
        </p:nvCxnSpPr>
        <p:spPr bwMode="gray">
          <a:xfrm>
            <a:off x="-5959" y="4193485"/>
            <a:ext cx="6406759" cy="0"/>
          </a:xfrm>
          <a:prstGeom prst="line">
            <a:avLst/>
          </a:prstGeom>
          <a:solidFill>
            <a:schemeClr val="bg2"/>
          </a:solidFill>
          <a:ln w="57150">
            <a:solidFill>
              <a:schemeClr val="accent1"/>
            </a:solidFill>
          </a:ln>
        </p:spPr>
      </p:cxnSp>
      <p:cxnSp>
        <p:nvCxnSpPr>
          <p:cNvPr id="304" name="Straight Connector 303"/>
          <p:cNvCxnSpPr/>
          <p:nvPr/>
        </p:nvCxnSpPr>
        <p:spPr bwMode="gray">
          <a:xfrm>
            <a:off x="1330556" y="4153323"/>
            <a:ext cx="0" cy="91440"/>
          </a:xfrm>
          <a:prstGeom prst="line">
            <a:avLst/>
          </a:prstGeom>
          <a:solidFill>
            <a:schemeClr val="accent1"/>
          </a:solidFill>
          <a:ln w="12700" cap="flat" cmpd="sng" algn="ctr">
            <a:solidFill>
              <a:schemeClr val="bg1"/>
            </a:solidFill>
            <a:prstDash val="solid"/>
            <a:miter lim="800000"/>
            <a:headEnd type="none" w="med" len="med"/>
            <a:tailEnd type="none"/>
          </a:ln>
          <a:effectLst/>
        </p:spPr>
      </p:cxnSp>
      <p:cxnSp>
        <p:nvCxnSpPr>
          <p:cNvPr id="305" name="Straight Connector 304"/>
          <p:cNvCxnSpPr/>
          <p:nvPr/>
        </p:nvCxnSpPr>
        <p:spPr bwMode="gray">
          <a:xfrm>
            <a:off x="1854232" y="4153323"/>
            <a:ext cx="0" cy="91440"/>
          </a:xfrm>
          <a:prstGeom prst="line">
            <a:avLst/>
          </a:prstGeom>
          <a:solidFill>
            <a:schemeClr val="accent1"/>
          </a:solidFill>
          <a:ln w="12700" cap="flat" cmpd="sng" algn="ctr">
            <a:solidFill>
              <a:schemeClr val="bg1"/>
            </a:solidFill>
            <a:prstDash val="solid"/>
            <a:miter lim="800000"/>
            <a:headEnd type="none" w="med" len="med"/>
            <a:tailEnd type="none"/>
          </a:ln>
          <a:effectLst/>
        </p:spPr>
      </p:cxnSp>
      <p:cxnSp>
        <p:nvCxnSpPr>
          <p:cNvPr id="306" name="Straight Connector 305"/>
          <p:cNvCxnSpPr/>
          <p:nvPr/>
        </p:nvCxnSpPr>
        <p:spPr bwMode="gray">
          <a:xfrm>
            <a:off x="2116070" y="4153323"/>
            <a:ext cx="0" cy="91440"/>
          </a:xfrm>
          <a:prstGeom prst="line">
            <a:avLst/>
          </a:prstGeom>
          <a:solidFill>
            <a:schemeClr val="accent1"/>
          </a:solidFill>
          <a:ln w="12700" cap="flat" cmpd="sng" algn="ctr">
            <a:solidFill>
              <a:schemeClr val="bg1"/>
            </a:solidFill>
            <a:prstDash val="solid"/>
            <a:miter lim="800000"/>
            <a:headEnd type="none" w="med" len="med"/>
            <a:tailEnd type="none"/>
          </a:ln>
          <a:effectLst/>
        </p:spPr>
      </p:cxnSp>
      <p:cxnSp>
        <p:nvCxnSpPr>
          <p:cNvPr id="307" name="Straight Connector 306"/>
          <p:cNvCxnSpPr/>
          <p:nvPr/>
        </p:nvCxnSpPr>
        <p:spPr bwMode="gray">
          <a:xfrm>
            <a:off x="2639746" y="4153323"/>
            <a:ext cx="0" cy="91440"/>
          </a:xfrm>
          <a:prstGeom prst="line">
            <a:avLst/>
          </a:prstGeom>
          <a:solidFill>
            <a:schemeClr val="accent1"/>
          </a:solidFill>
          <a:ln w="12700" cap="flat" cmpd="sng" algn="ctr">
            <a:solidFill>
              <a:schemeClr val="bg1"/>
            </a:solidFill>
            <a:prstDash val="solid"/>
            <a:miter lim="800000"/>
            <a:headEnd type="none" w="med" len="med"/>
            <a:tailEnd type="none"/>
          </a:ln>
          <a:effectLst/>
        </p:spPr>
      </p:cxnSp>
      <p:cxnSp>
        <p:nvCxnSpPr>
          <p:cNvPr id="308" name="Straight Connector 307"/>
          <p:cNvCxnSpPr/>
          <p:nvPr/>
        </p:nvCxnSpPr>
        <p:spPr bwMode="gray">
          <a:xfrm>
            <a:off x="2901584" y="4153323"/>
            <a:ext cx="0" cy="91440"/>
          </a:xfrm>
          <a:prstGeom prst="line">
            <a:avLst/>
          </a:prstGeom>
          <a:solidFill>
            <a:schemeClr val="accent1"/>
          </a:solidFill>
          <a:ln w="12700" cap="flat" cmpd="sng" algn="ctr">
            <a:solidFill>
              <a:schemeClr val="bg1"/>
            </a:solidFill>
            <a:prstDash val="solid"/>
            <a:miter lim="800000"/>
            <a:headEnd type="none" w="med" len="med"/>
            <a:tailEnd type="none"/>
          </a:ln>
          <a:effectLst/>
        </p:spPr>
      </p:cxnSp>
      <p:cxnSp>
        <p:nvCxnSpPr>
          <p:cNvPr id="309" name="Straight Connector 308"/>
          <p:cNvCxnSpPr/>
          <p:nvPr/>
        </p:nvCxnSpPr>
        <p:spPr bwMode="gray">
          <a:xfrm>
            <a:off x="3163422" y="4153323"/>
            <a:ext cx="0" cy="91440"/>
          </a:xfrm>
          <a:prstGeom prst="line">
            <a:avLst/>
          </a:prstGeom>
          <a:solidFill>
            <a:schemeClr val="accent1"/>
          </a:solidFill>
          <a:ln w="12700" cap="flat" cmpd="sng" algn="ctr">
            <a:solidFill>
              <a:schemeClr val="bg1"/>
            </a:solidFill>
            <a:prstDash val="solid"/>
            <a:miter lim="800000"/>
            <a:headEnd type="none" w="med" len="med"/>
            <a:tailEnd type="none"/>
          </a:ln>
          <a:effectLst/>
        </p:spPr>
      </p:cxnSp>
      <p:cxnSp>
        <p:nvCxnSpPr>
          <p:cNvPr id="310" name="Straight Connector 309"/>
          <p:cNvCxnSpPr/>
          <p:nvPr/>
        </p:nvCxnSpPr>
        <p:spPr bwMode="gray">
          <a:xfrm>
            <a:off x="3948936" y="4153323"/>
            <a:ext cx="0" cy="91440"/>
          </a:xfrm>
          <a:prstGeom prst="line">
            <a:avLst/>
          </a:prstGeom>
          <a:solidFill>
            <a:schemeClr val="accent1"/>
          </a:solidFill>
          <a:ln w="12700" cap="flat" cmpd="sng" algn="ctr">
            <a:solidFill>
              <a:schemeClr val="bg1"/>
            </a:solidFill>
            <a:prstDash val="solid"/>
            <a:miter lim="800000"/>
            <a:headEnd type="none" w="med" len="med"/>
            <a:tailEnd type="none"/>
          </a:ln>
          <a:effectLst/>
        </p:spPr>
      </p:cxnSp>
      <p:cxnSp>
        <p:nvCxnSpPr>
          <p:cNvPr id="311" name="Straight Connector 310"/>
          <p:cNvCxnSpPr/>
          <p:nvPr/>
        </p:nvCxnSpPr>
        <p:spPr bwMode="gray">
          <a:xfrm>
            <a:off x="4210774" y="4153323"/>
            <a:ext cx="0" cy="91440"/>
          </a:xfrm>
          <a:prstGeom prst="line">
            <a:avLst/>
          </a:prstGeom>
          <a:solidFill>
            <a:schemeClr val="accent1"/>
          </a:solidFill>
          <a:ln w="12700" cap="flat" cmpd="sng" algn="ctr">
            <a:solidFill>
              <a:schemeClr val="bg1"/>
            </a:solidFill>
            <a:prstDash val="solid"/>
            <a:miter lim="800000"/>
            <a:headEnd type="none" w="med" len="med"/>
            <a:tailEnd type="none"/>
          </a:ln>
          <a:effectLst/>
        </p:spPr>
      </p:cxnSp>
      <p:cxnSp>
        <p:nvCxnSpPr>
          <p:cNvPr id="312" name="Straight Connector 311"/>
          <p:cNvCxnSpPr/>
          <p:nvPr/>
        </p:nvCxnSpPr>
        <p:spPr bwMode="gray">
          <a:xfrm>
            <a:off x="5158978" y="4148093"/>
            <a:ext cx="0" cy="91440"/>
          </a:xfrm>
          <a:prstGeom prst="line">
            <a:avLst/>
          </a:prstGeom>
          <a:solidFill>
            <a:schemeClr val="accent1"/>
          </a:solidFill>
          <a:ln w="12700" cap="flat" cmpd="sng" algn="ctr">
            <a:solidFill>
              <a:schemeClr val="bg1"/>
            </a:solidFill>
            <a:prstDash val="solid"/>
            <a:miter lim="800000"/>
            <a:headEnd type="none" w="med" len="med"/>
            <a:tailEnd type="none"/>
          </a:ln>
          <a:effectLst/>
        </p:spPr>
      </p:cxnSp>
      <p:cxnSp>
        <p:nvCxnSpPr>
          <p:cNvPr id="313" name="Straight Connector 312"/>
          <p:cNvCxnSpPr/>
          <p:nvPr/>
        </p:nvCxnSpPr>
        <p:spPr bwMode="gray">
          <a:xfrm>
            <a:off x="5421382" y="4148093"/>
            <a:ext cx="0" cy="91440"/>
          </a:xfrm>
          <a:prstGeom prst="line">
            <a:avLst/>
          </a:prstGeom>
          <a:solidFill>
            <a:schemeClr val="accent1"/>
          </a:solidFill>
          <a:ln w="12700" cap="flat" cmpd="sng" algn="ctr">
            <a:solidFill>
              <a:schemeClr val="bg1"/>
            </a:solidFill>
            <a:prstDash val="solid"/>
            <a:miter lim="800000"/>
            <a:headEnd type="none" w="med" len="med"/>
            <a:tailEnd type="none"/>
          </a:ln>
          <a:effectLst/>
        </p:spPr>
      </p:cxnSp>
      <p:cxnSp>
        <p:nvCxnSpPr>
          <p:cNvPr id="314" name="Straight Connector 313"/>
          <p:cNvCxnSpPr/>
          <p:nvPr/>
        </p:nvCxnSpPr>
        <p:spPr bwMode="gray">
          <a:xfrm>
            <a:off x="1592394" y="4153323"/>
            <a:ext cx="0" cy="91440"/>
          </a:xfrm>
          <a:prstGeom prst="line">
            <a:avLst/>
          </a:prstGeom>
          <a:solidFill>
            <a:schemeClr val="accent1"/>
          </a:solidFill>
          <a:ln w="12700" cap="flat" cmpd="sng" algn="ctr">
            <a:solidFill>
              <a:schemeClr val="bg1"/>
            </a:solidFill>
            <a:prstDash val="solid"/>
            <a:miter lim="800000"/>
            <a:headEnd type="none" w="med" len="med"/>
            <a:tailEnd type="none"/>
          </a:ln>
          <a:effectLst/>
        </p:spPr>
      </p:cxnSp>
      <p:cxnSp>
        <p:nvCxnSpPr>
          <p:cNvPr id="315" name="Straight Connector 314"/>
          <p:cNvCxnSpPr/>
          <p:nvPr/>
        </p:nvCxnSpPr>
        <p:spPr bwMode="gray">
          <a:xfrm>
            <a:off x="2377908" y="4153323"/>
            <a:ext cx="0" cy="91440"/>
          </a:xfrm>
          <a:prstGeom prst="line">
            <a:avLst/>
          </a:prstGeom>
          <a:solidFill>
            <a:schemeClr val="accent1"/>
          </a:solidFill>
          <a:ln w="12700" cap="flat" cmpd="sng" algn="ctr">
            <a:solidFill>
              <a:schemeClr val="bg1"/>
            </a:solidFill>
            <a:prstDash val="solid"/>
            <a:miter lim="800000"/>
            <a:headEnd type="none" w="med" len="med"/>
            <a:tailEnd type="none"/>
          </a:ln>
          <a:effectLst/>
        </p:spPr>
      </p:cxnSp>
      <p:cxnSp>
        <p:nvCxnSpPr>
          <p:cNvPr id="316" name="Straight Connector 315"/>
          <p:cNvCxnSpPr/>
          <p:nvPr/>
        </p:nvCxnSpPr>
        <p:spPr bwMode="gray">
          <a:xfrm>
            <a:off x="3687098" y="4153323"/>
            <a:ext cx="0" cy="91440"/>
          </a:xfrm>
          <a:prstGeom prst="line">
            <a:avLst/>
          </a:prstGeom>
          <a:solidFill>
            <a:schemeClr val="accent1"/>
          </a:solidFill>
          <a:ln w="12700" cap="flat" cmpd="sng" algn="ctr">
            <a:solidFill>
              <a:schemeClr val="bg1"/>
            </a:solidFill>
            <a:prstDash val="solid"/>
            <a:miter lim="800000"/>
            <a:headEnd type="none" w="med" len="med"/>
            <a:tailEnd type="none"/>
          </a:ln>
          <a:effectLst/>
        </p:spPr>
      </p:cxnSp>
      <p:cxnSp>
        <p:nvCxnSpPr>
          <p:cNvPr id="317" name="Straight Connector 316"/>
          <p:cNvCxnSpPr/>
          <p:nvPr/>
        </p:nvCxnSpPr>
        <p:spPr bwMode="gray">
          <a:xfrm>
            <a:off x="3425260" y="4153323"/>
            <a:ext cx="0" cy="91440"/>
          </a:xfrm>
          <a:prstGeom prst="line">
            <a:avLst/>
          </a:prstGeom>
          <a:solidFill>
            <a:schemeClr val="accent1"/>
          </a:solidFill>
          <a:ln w="12700" cap="flat" cmpd="sng" algn="ctr">
            <a:solidFill>
              <a:schemeClr val="bg1"/>
            </a:solidFill>
            <a:prstDash val="solid"/>
            <a:miter lim="800000"/>
            <a:headEnd type="none" w="med" len="med"/>
            <a:tailEnd type="none"/>
          </a:ln>
          <a:effectLst/>
        </p:spPr>
      </p:cxnSp>
      <p:cxnSp>
        <p:nvCxnSpPr>
          <p:cNvPr id="318" name="Straight Connector 317"/>
          <p:cNvCxnSpPr/>
          <p:nvPr/>
        </p:nvCxnSpPr>
        <p:spPr bwMode="gray">
          <a:xfrm>
            <a:off x="4896574" y="4148093"/>
            <a:ext cx="0" cy="91440"/>
          </a:xfrm>
          <a:prstGeom prst="line">
            <a:avLst/>
          </a:prstGeom>
          <a:solidFill>
            <a:schemeClr val="accent1"/>
          </a:solidFill>
          <a:ln w="12700" cap="flat" cmpd="sng" algn="ctr">
            <a:solidFill>
              <a:schemeClr val="bg1"/>
            </a:solidFill>
            <a:prstDash val="solid"/>
            <a:miter lim="800000"/>
            <a:headEnd type="none" w="med" len="med"/>
            <a:tailEnd type="none"/>
          </a:ln>
          <a:effectLst/>
        </p:spPr>
      </p:cxnSp>
      <p:cxnSp>
        <p:nvCxnSpPr>
          <p:cNvPr id="319" name="Straight Connector 318"/>
          <p:cNvCxnSpPr/>
          <p:nvPr/>
        </p:nvCxnSpPr>
        <p:spPr bwMode="gray">
          <a:xfrm>
            <a:off x="5946191" y="4148093"/>
            <a:ext cx="0" cy="91440"/>
          </a:xfrm>
          <a:prstGeom prst="line">
            <a:avLst/>
          </a:prstGeom>
          <a:solidFill>
            <a:schemeClr val="accent1"/>
          </a:solidFill>
          <a:ln w="12700" cap="flat" cmpd="sng" algn="ctr">
            <a:solidFill>
              <a:schemeClr val="bg1"/>
            </a:solidFill>
            <a:prstDash val="solid"/>
            <a:miter lim="800000"/>
            <a:headEnd type="none" w="med" len="med"/>
            <a:tailEnd type="none"/>
          </a:ln>
          <a:effectLst/>
        </p:spPr>
      </p:cxnSp>
      <p:cxnSp>
        <p:nvCxnSpPr>
          <p:cNvPr id="320" name="Straight Connector 319"/>
          <p:cNvCxnSpPr/>
          <p:nvPr/>
        </p:nvCxnSpPr>
        <p:spPr bwMode="gray">
          <a:xfrm>
            <a:off x="5683786" y="4148093"/>
            <a:ext cx="0" cy="91440"/>
          </a:xfrm>
          <a:prstGeom prst="line">
            <a:avLst/>
          </a:prstGeom>
          <a:solidFill>
            <a:schemeClr val="accent1"/>
          </a:solidFill>
          <a:ln w="12700" cap="flat" cmpd="sng" algn="ctr">
            <a:solidFill>
              <a:schemeClr val="bg1"/>
            </a:solidFill>
            <a:prstDash val="solid"/>
            <a:miter lim="800000"/>
            <a:headEnd type="none" w="med" len="med"/>
            <a:tailEnd type="none"/>
          </a:ln>
          <a:effectLst/>
        </p:spPr>
      </p:cxnSp>
      <p:sp>
        <p:nvSpPr>
          <p:cNvPr id="55" name="TextBox 54"/>
          <p:cNvSpPr txBox="1"/>
          <p:nvPr/>
        </p:nvSpPr>
        <p:spPr bwMode="gray">
          <a:xfrm>
            <a:off x="0" y="1067449"/>
            <a:ext cx="6400800" cy="144347"/>
          </a:xfrm>
          <a:prstGeom prst="rect">
            <a:avLst/>
          </a:prstGeom>
          <a:solidFill>
            <a:schemeClr val="accent4"/>
          </a:solidFill>
          <a:ln>
            <a:noFill/>
          </a:ln>
        </p:spPr>
        <p:txBody>
          <a:bodyPr wrap="square" lIns="0" tIns="0" rIns="0" bIns="0" rtlCol="0">
            <a:spAutoFit/>
          </a:bodyPr>
          <a:lstStyle/>
          <a:p>
            <a:pPr algn="ctr"/>
            <a:endParaRPr lang="en-US" sz="800" b="1" dirty="0">
              <a:solidFill>
                <a:schemeClr val="bg1"/>
              </a:solidFill>
            </a:endParaRPr>
          </a:p>
        </p:txBody>
      </p:sp>
      <p:sp>
        <p:nvSpPr>
          <p:cNvPr id="2" name="Title 1"/>
          <p:cNvSpPr>
            <a:spLocks noGrp="1"/>
          </p:cNvSpPr>
          <p:nvPr>
            <p:ph type="title"/>
          </p:nvPr>
        </p:nvSpPr>
        <p:spPr>
          <a:xfrm>
            <a:off x="320675" y="317903"/>
            <a:ext cx="5945556" cy="276999"/>
          </a:xfrm>
        </p:spPr>
        <p:txBody>
          <a:bodyPr/>
          <a:lstStyle/>
          <a:p>
            <a:r>
              <a:rPr lang="en-US" dirty="0" smtClean="0"/>
              <a:t>Other Payer Advanced APM Determination Timeline</a:t>
            </a:r>
            <a:endParaRPr lang="en-US" dirty="0"/>
          </a:p>
        </p:txBody>
      </p:sp>
      <p:sp>
        <p:nvSpPr>
          <p:cNvPr id="58" name="Text Placeholder 2"/>
          <p:cNvSpPr>
            <a:spLocks noGrp="1"/>
          </p:cNvSpPr>
          <p:nvPr>
            <p:ph type="body" sz="quarter" idx="25"/>
          </p:nvPr>
        </p:nvSpPr>
        <p:spPr/>
        <p:txBody>
          <a:bodyPr/>
          <a:lstStyle/>
          <a:p>
            <a:r>
              <a:rPr lang="en-US" smtClean="0"/>
              <a:t>Process Begins in 2018 for the 2019 QP Performance Period</a:t>
            </a:r>
            <a:endParaRPr lang="en-US" dirty="0"/>
          </a:p>
        </p:txBody>
      </p:sp>
      <p:sp>
        <p:nvSpPr>
          <p:cNvPr id="5" name="Text Placeholder 4"/>
          <p:cNvSpPr>
            <a:spLocks noGrp="1"/>
          </p:cNvSpPr>
          <p:nvPr>
            <p:ph type="body" sz="quarter" idx="27"/>
          </p:nvPr>
        </p:nvSpPr>
        <p:spPr>
          <a:xfrm>
            <a:off x="4864894" y="4695956"/>
            <a:ext cx="1535906" cy="104644"/>
          </a:xfrm>
        </p:spPr>
        <p:txBody>
          <a:bodyPr/>
          <a:lstStyle/>
          <a:p>
            <a:r>
              <a:rPr lang="en-US" dirty="0" smtClean="0"/>
              <a:t>Source: CMS; Advisory Board research and analysis.</a:t>
            </a:r>
            <a:endParaRPr lang="en-US" dirty="0"/>
          </a:p>
        </p:txBody>
      </p:sp>
      <p:sp>
        <p:nvSpPr>
          <p:cNvPr id="53" name="TextBox 52"/>
          <p:cNvSpPr txBox="1"/>
          <p:nvPr/>
        </p:nvSpPr>
        <p:spPr bwMode="gray">
          <a:xfrm>
            <a:off x="1209710" y="1076528"/>
            <a:ext cx="3130507" cy="126188"/>
          </a:xfrm>
          <a:prstGeom prst="rect">
            <a:avLst/>
          </a:prstGeom>
          <a:noFill/>
          <a:ln>
            <a:noFill/>
          </a:ln>
        </p:spPr>
        <p:txBody>
          <a:bodyPr wrap="square" lIns="9144" tIns="9144" rIns="9144" bIns="9144" rtlCol="0">
            <a:spAutoFit/>
          </a:bodyPr>
          <a:lstStyle/>
          <a:p>
            <a:pPr algn="ctr"/>
            <a:r>
              <a:rPr lang="en-US" sz="700" b="1" dirty="0" smtClean="0">
                <a:solidFill>
                  <a:schemeClr val="bg1"/>
                </a:solidFill>
              </a:rPr>
              <a:t>JAN   FEB   MAR   APR   MAY   JUN   JUL   AUG   SEP   OCT   NOV   DEC </a:t>
            </a:r>
            <a:endParaRPr lang="en-US" sz="700" b="1" dirty="0">
              <a:solidFill>
                <a:schemeClr val="bg1"/>
              </a:solidFill>
            </a:endParaRPr>
          </a:p>
        </p:txBody>
      </p:sp>
      <p:sp>
        <p:nvSpPr>
          <p:cNvPr id="54" name="TextBox 53"/>
          <p:cNvSpPr txBox="1"/>
          <p:nvPr/>
        </p:nvSpPr>
        <p:spPr bwMode="gray">
          <a:xfrm>
            <a:off x="785706" y="1079375"/>
            <a:ext cx="240790" cy="123111"/>
          </a:xfrm>
          <a:prstGeom prst="rect">
            <a:avLst/>
          </a:prstGeom>
          <a:noFill/>
          <a:ln>
            <a:noFill/>
          </a:ln>
        </p:spPr>
        <p:txBody>
          <a:bodyPr wrap="square" lIns="0" tIns="0" rIns="0" bIns="0" rtlCol="0">
            <a:spAutoFit/>
          </a:bodyPr>
          <a:lstStyle/>
          <a:p>
            <a:pPr algn="ctr"/>
            <a:r>
              <a:rPr lang="en-US" sz="800" b="1" dirty="0" smtClean="0">
                <a:solidFill>
                  <a:schemeClr val="bg1"/>
                </a:solidFill>
              </a:rPr>
              <a:t>2018</a:t>
            </a:r>
            <a:endParaRPr lang="en-US" sz="800" b="1" dirty="0">
              <a:solidFill>
                <a:schemeClr val="bg1"/>
              </a:solidFill>
            </a:endParaRPr>
          </a:p>
        </p:txBody>
      </p:sp>
      <p:sp>
        <p:nvSpPr>
          <p:cNvPr id="56" name="TextBox 55"/>
          <p:cNvSpPr txBox="1"/>
          <p:nvPr/>
        </p:nvSpPr>
        <p:spPr bwMode="gray">
          <a:xfrm>
            <a:off x="4758149" y="1076528"/>
            <a:ext cx="1323246" cy="126188"/>
          </a:xfrm>
          <a:prstGeom prst="rect">
            <a:avLst/>
          </a:prstGeom>
          <a:noFill/>
          <a:ln>
            <a:noFill/>
          </a:ln>
        </p:spPr>
        <p:txBody>
          <a:bodyPr wrap="square" lIns="9144" tIns="9144" rIns="9144" bIns="9144" rtlCol="0">
            <a:spAutoFit/>
          </a:bodyPr>
          <a:lstStyle>
            <a:defPPr>
              <a:defRPr lang="en-US"/>
            </a:defPPr>
            <a:lvl1pPr algn="ctr">
              <a:defRPr sz="700" b="1">
                <a:solidFill>
                  <a:schemeClr val="bg1"/>
                </a:solidFill>
              </a:defRPr>
            </a:lvl1pPr>
          </a:lstStyle>
          <a:p>
            <a:r>
              <a:rPr lang="en-US" dirty="0"/>
              <a:t>AUG   SEP   OCT   NOV   DEC </a:t>
            </a:r>
          </a:p>
        </p:txBody>
      </p:sp>
      <p:cxnSp>
        <p:nvCxnSpPr>
          <p:cNvPr id="59" name="Straight Connector 58"/>
          <p:cNvCxnSpPr/>
          <p:nvPr/>
        </p:nvCxnSpPr>
        <p:spPr bwMode="gray">
          <a:xfrm flipH="1">
            <a:off x="1034673" y="1575367"/>
            <a:ext cx="5048627" cy="0"/>
          </a:xfrm>
          <a:prstGeom prst="line">
            <a:avLst/>
          </a:prstGeom>
          <a:noFill/>
          <a:ln w="15875" cap="rnd">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60" name="TextBox 59"/>
          <p:cNvSpPr txBox="1"/>
          <p:nvPr/>
        </p:nvSpPr>
        <p:spPr bwMode="gray">
          <a:xfrm>
            <a:off x="317500" y="1404107"/>
            <a:ext cx="644129" cy="323165"/>
          </a:xfrm>
          <a:prstGeom prst="rect">
            <a:avLst/>
          </a:prstGeom>
          <a:noFill/>
        </p:spPr>
        <p:txBody>
          <a:bodyPr wrap="square" lIns="0" tIns="0" rIns="0" bIns="0" rtlCol="0">
            <a:spAutoFit/>
          </a:bodyPr>
          <a:lstStyle/>
          <a:p>
            <a:r>
              <a:rPr lang="en-US" sz="700" b="1" dirty="0" smtClean="0"/>
              <a:t>Authorized Under Title XIX </a:t>
            </a:r>
            <a:r>
              <a:rPr lang="en-US" sz="700" dirty="0" smtClean="0"/>
              <a:t>(e.g., Medicaid)</a:t>
            </a:r>
            <a:endParaRPr lang="en-US" sz="700" dirty="0"/>
          </a:p>
        </p:txBody>
      </p:sp>
      <p:sp>
        <p:nvSpPr>
          <p:cNvPr id="61" name="TextBox 60"/>
          <p:cNvSpPr txBox="1"/>
          <p:nvPr/>
        </p:nvSpPr>
        <p:spPr bwMode="gray">
          <a:xfrm>
            <a:off x="1036519" y="1250796"/>
            <a:ext cx="330305" cy="276999"/>
          </a:xfrm>
          <a:prstGeom prst="rect">
            <a:avLst/>
          </a:prstGeom>
          <a:noFill/>
        </p:spPr>
        <p:txBody>
          <a:bodyPr wrap="square" lIns="0" tIns="0" rIns="0" bIns="0" rtlCol="0">
            <a:spAutoFit/>
          </a:bodyPr>
          <a:lstStyle/>
          <a:p>
            <a:r>
              <a:rPr lang="en-US" sz="600" i="1" dirty="0" smtClean="0"/>
              <a:t>State-initiated  process</a:t>
            </a:r>
          </a:p>
        </p:txBody>
      </p:sp>
      <p:sp>
        <p:nvSpPr>
          <p:cNvPr id="62" name="TextBox 61"/>
          <p:cNvSpPr txBox="1"/>
          <p:nvPr/>
        </p:nvSpPr>
        <p:spPr bwMode="gray">
          <a:xfrm>
            <a:off x="1036519" y="1613462"/>
            <a:ext cx="330305" cy="276999"/>
          </a:xfrm>
          <a:prstGeom prst="rect">
            <a:avLst/>
          </a:prstGeom>
          <a:noFill/>
        </p:spPr>
        <p:txBody>
          <a:bodyPr wrap="square" lIns="0" tIns="0" rIns="0" bIns="0" rtlCol="0">
            <a:spAutoFit/>
          </a:bodyPr>
          <a:lstStyle/>
          <a:p>
            <a:r>
              <a:rPr lang="en-US" sz="600" i="1" dirty="0" smtClean="0"/>
              <a:t>EC-initiated</a:t>
            </a:r>
            <a:r>
              <a:rPr lang="en-US" sz="600" i="1" dirty="0"/>
              <a:t> process</a:t>
            </a:r>
            <a:endParaRPr lang="en-US" sz="600" i="1" dirty="0" smtClean="0"/>
          </a:p>
        </p:txBody>
      </p:sp>
      <p:sp>
        <p:nvSpPr>
          <p:cNvPr id="63" name="Isosceles Triangle 62"/>
          <p:cNvSpPr/>
          <p:nvPr/>
        </p:nvSpPr>
        <p:spPr bwMode="gray">
          <a:xfrm rot="5400000" flipH="1">
            <a:off x="644799" y="1101832"/>
            <a:ext cx="107154" cy="87330"/>
          </a:xfrm>
          <a:prstGeom prst="triangle">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cxnSp>
        <p:nvCxnSpPr>
          <p:cNvPr id="24" name="Straight Connector 23"/>
          <p:cNvCxnSpPr/>
          <p:nvPr/>
        </p:nvCxnSpPr>
        <p:spPr bwMode="gray">
          <a:xfrm flipH="1">
            <a:off x="1330556" y="1297346"/>
            <a:ext cx="785514" cy="0"/>
          </a:xfrm>
          <a:prstGeom prst="line">
            <a:avLst/>
          </a:prstGeom>
          <a:noFill/>
          <a:ln w="28575" cap="rnd">
            <a:solidFill>
              <a:schemeClr val="accent3"/>
            </a:solidFill>
            <a:prstDash val="solid"/>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cxnSp>
      <p:sp>
        <p:nvSpPr>
          <p:cNvPr id="31" name="Rectangle 30"/>
          <p:cNvSpPr/>
          <p:nvPr/>
        </p:nvSpPr>
        <p:spPr bwMode="gray">
          <a:xfrm>
            <a:off x="1403273" y="1353520"/>
            <a:ext cx="640080" cy="191120"/>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noAutofit/>
          </a:bodyPr>
          <a:lstStyle/>
          <a:p>
            <a:pPr algn="ctr">
              <a:spcBef>
                <a:spcPts val="500"/>
              </a:spcBef>
            </a:pPr>
            <a:r>
              <a:rPr lang="en-US" sz="600" dirty="0" smtClean="0">
                <a:solidFill>
                  <a:schemeClr val="tx1"/>
                </a:solidFill>
              </a:rPr>
              <a:t>Submission Period</a:t>
            </a:r>
          </a:p>
        </p:txBody>
      </p:sp>
      <p:cxnSp>
        <p:nvCxnSpPr>
          <p:cNvPr id="33" name="Straight Connector 32"/>
          <p:cNvCxnSpPr/>
          <p:nvPr/>
        </p:nvCxnSpPr>
        <p:spPr bwMode="gray">
          <a:xfrm>
            <a:off x="1723313" y="1305489"/>
            <a:ext cx="0" cy="45720"/>
          </a:xfrm>
          <a:prstGeom prst="line">
            <a:avLst/>
          </a:prstGeom>
          <a:solidFill>
            <a:schemeClr val="accent1"/>
          </a:solidFill>
          <a:ln w="12700" cap="flat" cmpd="sng" algn="ctr">
            <a:solidFill>
              <a:schemeClr val="accent3"/>
            </a:solidFill>
            <a:prstDash val="solid"/>
            <a:miter lim="800000"/>
            <a:headEnd type="none" w="med" len="med"/>
            <a:tailEnd type="none"/>
          </a:ln>
          <a:effectLst/>
        </p:spPr>
      </p:cxnSp>
      <p:sp>
        <p:nvSpPr>
          <p:cNvPr id="37" name="TextBox 36"/>
          <p:cNvSpPr txBox="1"/>
          <p:nvPr/>
        </p:nvSpPr>
        <p:spPr bwMode="gray">
          <a:xfrm>
            <a:off x="317500" y="2102555"/>
            <a:ext cx="550780" cy="323165"/>
          </a:xfrm>
          <a:prstGeom prst="rect">
            <a:avLst/>
          </a:prstGeom>
          <a:noFill/>
        </p:spPr>
        <p:txBody>
          <a:bodyPr wrap="square" lIns="0" tIns="0" rIns="0" bIns="0" rtlCol="0">
            <a:spAutoFit/>
          </a:bodyPr>
          <a:lstStyle/>
          <a:p>
            <a:r>
              <a:rPr lang="en-US" sz="700" b="1" dirty="0" smtClean="0"/>
              <a:t>Aligned with CMS Multi-Payer Model</a:t>
            </a:r>
            <a:endParaRPr lang="en-US" sz="700" b="1" dirty="0"/>
          </a:p>
        </p:txBody>
      </p:sp>
      <p:sp>
        <p:nvSpPr>
          <p:cNvPr id="38" name="TextBox 37"/>
          <p:cNvSpPr txBox="1"/>
          <p:nvPr/>
        </p:nvSpPr>
        <p:spPr bwMode="gray">
          <a:xfrm>
            <a:off x="1036519" y="2031905"/>
            <a:ext cx="330305" cy="276999"/>
          </a:xfrm>
          <a:prstGeom prst="rect">
            <a:avLst/>
          </a:prstGeom>
          <a:noFill/>
        </p:spPr>
        <p:txBody>
          <a:bodyPr wrap="square" lIns="0" tIns="0" rIns="0" bIns="0" rtlCol="0">
            <a:spAutoFit/>
          </a:bodyPr>
          <a:lstStyle/>
          <a:p>
            <a:r>
              <a:rPr lang="en-US" sz="600" i="1" dirty="0" smtClean="0"/>
              <a:t>Payer-initiated </a:t>
            </a:r>
            <a:r>
              <a:rPr lang="en-US" sz="600" i="1" dirty="0"/>
              <a:t>process</a:t>
            </a:r>
            <a:endParaRPr lang="en-US" sz="600" i="1" dirty="0" smtClean="0"/>
          </a:p>
        </p:txBody>
      </p:sp>
      <p:sp>
        <p:nvSpPr>
          <p:cNvPr id="39" name="TextBox 38"/>
          <p:cNvSpPr txBox="1"/>
          <p:nvPr/>
        </p:nvSpPr>
        <p:spPr bwMode="gray">
          <a:xfrm>
            <a:off x="1036519" y="2394235"/>
            <a:ext cx="330305" cy="276999"/>
          </a:xfrm>
          <a:prstGeom prst="rect">
            <a:avLst/>
          </a:prstGeom>
          <a:noFill/>
        </p:spPr>
        <p:txBody>
          <a:bodyPr wrap="square" lIns="0" tIns="0" rIns="0" bIns="0" rtlCol="0">
            <a:spAutoFit/>
          </a:bodyPr>
          <a:lstStyle/>
          <a:p>
            <a:r>
              <a:rPr lang="en-US" sz="600" i="1" dirty="0" smtClean="0"/>
              <a:t>EC-initiated</a:t>
            </a:r>
            <a:r>
              <a:rPr lang="en-US" sz="600" i="1" dirty="0"/>
              <a:t> process</a:t>
            </a:r>
            <a:endParaRPr lang="en-US" sz="600" i="1" dirty="0" smtClean="0"/>
          </a:p>
        </p:txBody>
      </p:sp>
      <p:sp>
        <p:nvSpPr>
          <p:cNvPr id="64" name="TextBox 63"/>
          <p:cNvSpPr txBox="1"/>
          <p:nvPr/>
        </p:nvSpPr>
        <p:spPr bwMode="gray">
          <a:xfrm>
            <a:off x="317500" y="2840047"/>
            <a:ext cx="618045" cy="430887"/>
          </a:xfrm>
          <a:prstGeom prst="rect">
            <a:avLst/>
          </a:prstGeom>
          <a:noFill/>
        </p:spPr>
        <p:txBody>
          <a:bodyPr wrap="square" lIns="0" tIns="0" rIns="0" bIns="0" rtlCol="0">
            <a:spAutoFit/>
          </a:bodyPr>
          <a:lstStyle/>
          <a:p>
            <a:r>
              <a:rPr lang="en-US" sz="700" b="1" dirty="0"/>
              <a:t>Medicare </a:t>
            </a:r>
            <a:r>
              <a:rPr lang="en-US" sz="700" b="1" dirty="0" smtClean="0"/>
              <a:t>Health Plan </a:t>
            </a:r>
            <a:r>
              <a:rPr lang="en-US" sz="700" dirty="0" smtClean="0"/>
              <a:t>(e.g., Medicare Advantage)</a:t>
            </a:r>
            <a:endParaRPr lang="en-US" sz="700" dirty="0"/>
          </a:p>
        </p:txBody>
      </p:sp>
      <p:sp>
        <p:nvSpPr>
          <p:cNvPr id="65" name="TextBox 64"/>
          <p:cNvSpPr txBox="1"/>
          <p:nvPr/>
        </p:nvSpPr>
        <p:spPr bwMode="gray">
          <a:xfrm>
            <a:off x="1036519" y="2828052"/>
            <a:ext cx="330305" cy="276999"/>
          </a:xfrm>
          <a:prstGeom prst="rect">
            <a:avLst/>
          </a:prstGeom>
          <a:noFill/>
        </p:spPr>
        <p:txBody>
          <a:bodyPr wrap="square" lIns="0" tIns="0" rIns="0" bIns="0" rtlCol="0">
            <a:spAutoFit/>
          </a:bodyPr>
          <a:lstStyle/>
          <a:p>
            <a:r>
              <a:rPr lang="en-US" sz="600" i="1" dirty="0" smtClean="0"/>
              <a:t>Payer-initiated </a:t>
            </a:r>
            <a:r>
              <a:rPr lang="en-US" sz="600" i="1" dirty="0"/>
              <a:t>process</a:t>
            </a:r>
            <a:endParaRPr lang="en-US" sz="600" i="1" dirty="0" smtClean="0"/>
          </a:p>
        </p:txBody>
      </p:sp>
      <p:sp>
        <p:nvSpPr>
          <p:cNvPr id="66" name="TextBox 65"/>
          <p:cNvSpPr txBox="1"/>
          <p:nvPr/>
        </p:nvSpPr>
        <p:spPr bwMode="gray">
          <a:xfrm>
            <a:off x="1036519" y="3195999"/>
            <a:ext cx="330305" cy="276999"/>
          </a:xfrm>
          <a:prstGeom prst="rect">
            <a:avLst/>
          </a:prstGeom>
          <a:noFill/>
        </p:spPr>
        <p:txBody>
          <a:bodyPr wrap="square" lIns="0" tIns="0" rIns="0" bIns="0" rtlCol="0">
            <a:spAutoFit/>
          </a:bodyPr>
          <a:lstStyle/>
          <a:p>
            <a:r>
              <a:rPr lang="en-US" sz="600" i="1" dirty="0" smtClean="0"/>
              <a:t>EC-initiated</a:t>
            </a:r>
            <a:r>
              <a:rPr lang="en-US" sz="600" i="1" dirty="0"/>
              <a:t> process</a:t>
            </a:r>
            <a:endParaRPr lang="en-US" sz="600" i="1" dirty="0" smtClean="0"/>
          </a:p>
        </p:txBody>
      </p:sp>
      <p:sp>
        <p:nvSpPr>
          <p:cNvPr id="85" name="TextBox 84"/>
          <p:cNvSpPr txBox="1"/>
          <p:nvPr/>
        </p:nvSpPr>
        <p:spPr bwMode="gray">
          <a:xfrm>
            <a:off x="317500" y="3626619"/>
            <a:ext cx="549646" cy="323165"/>
          </a:xfrm>
          <a:prstGeom prst="rect">
            <a:avLst/>
          </a:prstGeom>
          <a:noFill/>
        </p:spPr>
        <p:txBody>
          <a:bodyPr wrap="square" lIns="0" tIns="0" rIns="0" bIns="0" rtlCol="0">
            <a:spAutoFit/>
          </a:bodyPr>
          <a:lstStyle/>
          <a:p>
            <a:r>
              <a:rPr lang="en-US" sz="700" b="1" dirty="0"/>
              <a:t>Remaining </a:t>
            </a:r>
            <a:r>
              <a:rPr lang="en-US" sz="700" b="1" dirty="0" smtClean="0"/>
              <a:t>Other Payer Models</a:t>
            </a:r>
            <a:endParaRPr lang="en-US" sz="700" b="1" dirty="0"/>
          </a:p>
        </p:txBody>
      </p:sp>
      <p:sp>
        <p:nvSpPr>
          <p:cNvPr id="86" name="TextBox 85"/>
          <p:cNvSpPr txBox="1"/>
          <p:nvPr/>
        </p:nvSpPr>
        <p:spPr bwMode="gray">
          <a:xfrm>
            <a:off x="1036519" y="3836595"/>
            <a:ext cx="330305" cy="276999"/>
          </a:xfrm>
          <a:prstGeom prst="rect">
            <a:avLst/>
          </a:prstGeom>
          <a:noFill/>
        </p:spPr>
        <p:txBody>
          <a:bodyPr wrap="square" lIns="0" tIns="0" rIns="0" bIns="0" rtlCol="0">
            <a:spAutoFit/>
          </a:bodyPr>
          <a:lstStyle/>
          <a:p>
            <a:r>
              <a:rPr lang="en-US" sz="600" i="1" dirty="0" smtClean="0"/>
              <a:t>EC-initiated</a:t>
            </a:r>
            <a:r>
              <a:rPr lang="en-US" sz="600" i="1" dirty="0"/>
              <a:t> process</a:t>
            </a:r>
            <a:endParaRPr lang="en-US" sz="600" i="1" dirty="0" smtClean="0"/>
          </a:p>
        </p:txBody>
      </p:sp>
      <p:sp>
        <p:nvSpPr>
          <p:cNvPr id="88" name="TextBox 87"/>
          <p:cNvSpPr txBox="1"/>
          <p:nvPr/>
        </p:nvSpPr>
        <p:spPr bwMode="gray">
          <a:xfrm>
            <a:off x="1036519" y="3658761"/>
            <a:ext cx="4813622" cy="92333"/>
          </a:xfrm>
          <a:prstGeom prst="rect">
            <a:avLst/>
          </a:prstGeom>
          <a:noFill/>
        </p:spPr>
        <p:txBody>
          <a:bodyPr wrap="square" lIns="0" tIns="0" rIns="0" bIns="0" rtlCol="0">
            <a:spAutoFit/>
          </a:bodyPr>
          <a:lstStyle/>
          <a:p>
            <a:r>
              <a:rPr lang="en-US" sz="600" i="1" dirty="0"/>
              <a:t>P</a:t>
            </a:r>
            <a:r>
              <a:rPr lang="en-US" sz="600" i="1" dirty="0" smtClean="0"/>
              <a:t>ayer-initiated process is not available for 2019 QP Performance Period, to be implemented for 2020 QP Performance Period </a:t>
            </a:r>
          </a:p>
        </p:txBody>
      </p:sp>
      <p:cxnSp>
        <p:nvCxnSpPr>
          <p:cNvPr id="36" name="Straight Connector 35"/>
          <p:cNvCxnSpPr/>
          <p:nvPr/>
        </p:nvCxnSpPr>
        <p:spPr bwMode="gray">
          <a:xfrm>
            <a:off x="-5959" y="1958285"/>
            <a:ext cx="6406759" cy="0"/>
          </a:xfrm>
          <a:prstGeom prst="line">
            <a:avLst/>
          </a:prstGeom>
          <a:solidFill>
            <a:schemeClr val="bg2"/>
          </a:solidFill>
          <a:ln w="57150">
            <a:solidFill>
              <a:schemeClr val="accent1"/>
            </a:solidFill>
          </a:ln>
        </p:spPr>
      </p:cxnSp>
      <p:cxnSp>
        <p:nvCxnSpPr>
          <p:cNvPr id="131" name="Straight Connector 130"/>
          <p:cNvCxnSpPr/>
          <p:nvPr/>
        </p:nvCxnSpPr>
        <p:spPr bwMode="gray">
          <a:xfrm>
            <a:off x="1330556" y="1918123"/>
            <a:ext cx="0" cy="91440"/>
          </a:xfrm>
          <a:prstGeom prst="line">
            <a:avLst/>
          </a:prstGeom>
          <a:solidFill>
            <a:schemeClr val="accent1"/>
          </a:solidFill>
          <a:ln w="12700" cap="flat" cmpd="sng" algn="ctr">
            <a:solidFill>
              <a:schemeClr val="bg1"/>
            </a:solidFill>
            <a:prstDash val="solid"/>
            <a:miter lim="800000"/>
            <a:headEnd type="none" w="med" len="med"/>
            <a:tailEnd type="none"/>
          </a:ln>
          <a:effectLst/>
        </p:spPr>
      </p:cxnSp>
      <p:cxnSp>
        <p:nvCxnSpPr>
          <p:cNvPr id="132" name="Straight Connector 131"/>
          <p:cNvCxnSpPr/>
          <p:nvPr/>
        </p:nvCxnSpPr>
        <p:spPr bwMode="gray">
          <a:xfrm>
            <a:off x="1854232" y="1918123"/>
            <a:ext cx="0" cy="91440"/>
          </a:xfrm>
          <a:prstGeom prst="line">
            <a:avLst/>
          </a:prstGeom>
          <a:solidFill>
            <a:schemeClr val="accent1"/>
          </a:solidFill>
          <a:ln w="12700" cap="flat" cmpd="sng" algn="ctr">
            <a:solidFill>
              <a:schemeClr val="bg1"/>
            </a:solidFill>
            <a:prstDash val="solid"/>
            <a:miter lim="800000"/>
            <a:headEnd type="none" w="med" len="med"/>
            <a:tailEnd type="none"/>
          </a:ln>
          <a:effectLst/>
        </p:spPr>
      </p:cxnSp>
      <p:cxnSp>
        <p:nvCxnSpPr>
          <p:cNvPr id="133" name="Straight Connector 132"/>
          <p:cNvCxnSpPr/>
          <p:nvPr/>
        </p:nvCxnSpPr>
        <p:spPr bwMode="gray">
          <a:xfrm>
            <a:off x="2116070" y="1918123"/>
            <a:ext cx="0" cy="91440"/>
          </a:xfrm>
          <a:prstGeom prst="line">
            <a:avLst/>
          </a:prstGeom>
          <a:solidFill>
            <a:schemeClr val="accent1"/>
          </a:solidFill>
          <a:ln w="12700" cap="flat" cmpd="sng" algn="ctr">
            <a:solidFill>
              <a:schemeClr val="bg1"/>
            </a:solidFill>
            <a:prstDash val="solid"/>
            <a:miter lim="800000"/>
            <a:headEnd type="none" w="med" len="med"/>
            <a:tailEnd type="none"/>
          </a:ln>
          <a:effectLst/>
        </p:spPr>
      </p:cxnSp>
      <p:cxnSp>
        <p:nvCxnSpPr>
          <p:cNvPr id="134" name="Straight Connector 133"/>
          <p:cNvCxnSpPr/>
          <p:nvPr/>
        </p:nvCxnSpPr>
        <p:spPr bwMode="gray">
          <a:xfrm>
            <a:off x="2639746" y="1918123"/>
            <a:ext cx="0" cy="91440"/>
          </a:xfrm>
          <a:prstGeom prst="line">
            <a:avLst/>
          </a:prstGeom>
          <a:solidFill>
            <a:schemeClr val="accent1"/>
          </a:solidFill>
          <a:ln w="12700" cap="flat" cmpd="sng" algn="ctr">
            <a:solidFill>
              <a:schemeClr val="bg1"/>
            </a:solidFill>
            <a:prstDash val="solid"/>
            <a:miter lim="800000"/>
            <a:headEnd type="none" w="med" len="med"/>
            <a:tailEnd type="none"/>
          </a:ln>
          <a:effectLst/>
        </p:spPr>
      </p:cxnSp>
      <p:cxnSp>
        <p:nvCxnSpPr>
          <p:cNvPr id="135" name="Straight Connector 134"/>
          <p:cNvCxnSpPr/>
          <p:nvPr/>
        </p:nvCxnSpPr>
        <p:spPr bwMode="gray">
          <a:xfrm>
            <a:off x="2901584" y="1918123"/>
            <a:ext cx="0" cy="91440"/>
          </a:xfrm>
          <a:prstGeom prst="line">
            <a:avLst/>
          </a:prstGeom>
          <a:solidFill>
            <a:schemeClr val="accent1"/>
          </a:solidFill>
          <a:ln w="12700" cap="flat" cmpd="sng" algn="ctr">
            <a:solidFill>
              <a:schemeClr val="bg1"/>
            </a:solidFill>
            <a:prstDash val="solid"/>
            <a:miter lim="800000"/>
            <a:headEnd type="none" w="med" len="med"/>
            <a:tailEnd type="none"/>
          </a:ln>
          <a:effectLst/>
        </p:spPr>
      </p:cxnSp>
      <p:cxnSp>
        <p:nvCxnSpPr>
          <p:cNvPr id="136" name="Straight Connector 135"/>
          <p:cNvCxnSpPr/>
          <p:nvPr/>
        </p:nvCxnSpPr>
        <p:spPr bwMode="gray">
          <a:xfrm>
            <a:off x="3163422" y="1918123"/>
            <a:ext cx="0" cy="91440"/>
          </a:xfrm>
          <a:prstGeom prst="line">
            <a:avLst/>
          </a:prstGeom>
          <a:solidFill>
            <a:schemeClr val="accent1"/>
          </a:solidFill>
          <a:ln w="12700" cap="flat" cmpd="sng" algn="ctr">
            <a:solidFill>
              <a:schemeClr val="bg1"/>
            </a:solidFill>
            <a:prstDash val="solid"/>
            <a:miter lim="800000"/>
            <a:headEnd type="none" w="med" len="med"/>
            <a:tailEnd type="none"/>
          </a:ln>
          <a:effectLst/>
        </p:spPr>
      </p:cxnSp>
      <p:cxnSp>
        <p:nvCxnSpPr>
          <p:cNvPr id="137" name="Straight Connector 136"/>
          <p:cNvCxnSpPr/>
          <p:nvPr/>
        </p:nvCxnSpPr>
        <p:spPr bwMode="gray">
          <a:xfrm>
            <a:off x="3948936" y="1918123"/>
            <a:ext cx="0" cy="91440"/>
          </a:xfrm>
          <a:prstGeom prst="line">
            <a:avLst/>
          </a:prstGeom>
          <a:solidFill>
            <a:schemeClr val="accent1"/>
          </a:solidFill>
          <a:ln w="12700" cap="flat" cmpd="sng" algn="ctr">
            <a:solidFill>
              <a:schemeClr val="bg1"/>
            </a:solidFill>
            <a:prstDash val="solid"/>
            <a:miter lim="800000"/>
            <a:headEnd type="none" w="med" len="med"/>
            <a:tailEnd type="none"/>
          </a:ln>
          <a:effectLst/>
        </p:spPr>
      </p:cxnSp>
      <p:cxnSp>
        <p:nvCxnSpPr>
          <p:cNvPr id="138" name="Straight Connector 137"/>
          <p:cNvCxnSpPr/>
          <p:nvPr/>
        </p:nvCxnSpPr>
        <p:spPr bwMode="gray">
          <a:xfrm>
            <a:off x="4210774" y="1918123"/>
            <a:ext cx="0" cy="91440"/>
          </a:xfrm>
          <a:prstGeom prst="line">
            <a:avLst/>
          </a:prstGeom>
          <a:solidFill>
            <a:schemeClr val="accent1"/>
          </a:solidFill>
          <a:ln w="12700" cap="flat" cmpd="sng" algn="ctr">
            <a:solidFill>
              <a:schemeClr val="bg1"/>
            </a:solidFill>
            <a:prstDash val="solid"/>
            <a:miter lim="800000"/>
            <a:headEnd type="none" w="med" len="med"/>
            <a:tailEnd type="none"/>
          </a:ln>
          <a:effectLst/>
        </p:spPr>
      </p:cxnSp>
      <p:cxnSp>
        <p:nvCxnSpPr>
          <p:cNvPr id="139" name="Straight Connector 138"/>
          <p:cNvCxnSpPr/>
          <p:nvPr/>
        </p:nvCxnSpPr>
        <p:spPr bwMode="gray">
          <a:xfrm>
            <a:off x="5158978" y="1912893"/>
            <a:ext cx="0" cy="91440"/>
          </a:xfrm>
          <a:prstGeom prst="line">
            <a:avLst/>
          </a:prstGeom>
          <a:solidFill>
            <a:schemeClr val="accent1"/>
          </a:solidFill>
          <a:ln w="12700" cap="flat" cmpd="sng" algn="ctr">
            <a:solidFill>
              <a:schemeClr val="bg1"/>
            </a:solidFill>
            <a:prstDash val="solid"/>
            <a:miter lim="800000"/>
            <a:headEnd type="none" w="med" len="med"/>
            <a:tailEnd type="none"/>
          </a:ln>
          <a:effectLst/>
        </p:spPr>
      </p:cxnSp>
      <p:cxnSp>
        <p:nvCxnSpPr>
          <p:cNvPr id="140" name="Straight Connector 139"/>
          <p:cNvCxnSpPr/>
          <p:nvPr/>
        </p:nvCxnSpPr>
        <p:spPr bwMode="gray">
          <a:xfrm>
            <a:off x="5421382" y="1912893"/>
            <a:ext cx="0" cy="91440"/>
          </a:xfrm>
          <a:prstGeom prst="line">
            <a:avLst/>
          </a:prstGeom>
          <a:solidFill>
            <a:schemeClr val="accent1"/>
          </a:solidFill>
          <a:ln w="12700" cap="flat" cmpd="sng" algn="ctr">
            <a:solidFill>
              <a:schemeClr val="bg1"/>
            </a:solidFill>
            <a:prstDash val="solid"/>
            <a:miter lim="800000"/>
            <a:headEnd type="none" w="med" len="med"/>
            <a:tailEnd type="none"/>
          </a:ln>
          <a:effectLst/>
        </p:spPr>
      </p:cxnSp>
      <p:cxnSp>
        <p:nvCxnSpPr>
          <p:cNvPr id="141" name="Straight Connector 140"/>
          <p:cNvCxnSpPr/>
          <p:nvPr/>
        </p:nvCxnSpPr>
        <p:spPr bwMode="gray">
          <a:xfrm>
            <a:off x="1592394" y="1918123"/>
            <a:ext cx="0" cy="91440"/>
          </a:xfrm>
          <a:prstGeom prst="line">
            <a:avLst/>
          </a:prstGeom>
          <a:solidFill>
            <a:schemeClr val="accent1"/>
          </a:solidFill>
          <a:ln w="12700" cap="flat" cmpd="sng" algn="ctr">
            <a:solidFill>
              <a:schemeClr val="bg1"/>
            </a:solidFill>
            <a:prstDash val="solid"/>
            <a:miter lim="800000"/>
            <a:headEnd type="none" w="med" len="med"/>
            <a:tailEnd type="none"/>
          </a:ln>
          <a:effectLst/>
        </p:spPr>
      </p:cxnSp>
      <p:cxnSp>
        <p:nvCxnSpPr>
          <p:cNvPr id="142" name="Straight Connector 141"/>
          <p:cNvCxnSpPr/>
          <p:nvPr/>
        </p:nvCxnSpPr>
        <p:spPr bwMode="gray">
          <a:xfrm>
            <a:off x="2377908" y="1918123"/>
            <a:ext cx="0" cy="91440"/>
          </a:xfrm>
          <a:prstGeom prst="line">
            <a:avLst/>
          </a:prstGeom>
          <a:solidFill>
            <a:schemeClr val="accent1"/>
          </a:solidFill>
          <a:ln w="12700" cap="flat" cmpd="sng" algn="ctr">
            <a:solidFill>
              <a:schemeClr val="bg1"/>
            </a:solidFill>
            <a:prstDash val="solid"/>
            <a:miter lim="800000"/>
            <a:headEnd type="none" w="med" len="med"/>
            <a:tailEnd type="none"/>
          </a:ln>
          <a:effectLst/>
        </p:spPr>
      </p:cxnSp>
      <p:cxnSp>
        <p:nvCxnSpPr>
          <p:cNvPr id="143" name="Straight Connector 142"/>
          <p:cNvCxnSpPr/>
          <p:nvPr/>
        </p:nvCxnSpPr>
        <p:spPr bwMode="gray">
          <a:xfrm>
            <a:off x="3687098" y="1918123"/>
            <a:ext cx="0" cy="91440"/>
          </a:xfrm>
          <a:prstGeom prst="line">
            <a:avLst/>
          </a:prstGeom>
          <a:solidFill>
            <a:schemeClr val="accent1"/>
          </a:solidFill>
          <a:ln w="12700" cap="flat" cmpd="sng" algn="ctr">
            <a:solidFill>
              <a:schemeClr val="bg1"/>
            </a:solidFill>
            <a:prstDash val="solid"/>
            <a:miter lim="800000"/>
            <a:headEnd type="none" w="med" len="med"/>
            <a:tailEnd type="none"/>
          </a:ln>
          <a:effectLst/>
        </p:spPr>
      </p:cxnSp>
      <p:cxnSp>
        <p:nvCxnSpPr>
          <p:cNvPr id="144" name="Straight Connector 143"/>
          <p:cNvCxnSpPr/>
          <p:nvPr/>
        </p:nvCxnSpPr>
        <p:spPr bwMode="gray">
          <a:xfrm>
            <a:off x="3425260" y="1918123"/>
            <a:ext cx="0" cy="91440"/>
          </a:xfrm>
          <a:prstGeom prst="line">
            <a:avLst/>
          </a:prstGeom>
          <a:solidFill>
            <a:schemeClr val="accent1"/>
          </a:solidFill>
          <a:ln w="12700" cap="flat" cmpd="sng" algn="ctr">
            <a:solidFill>
              <a:schemeClr val="bg1"/>
            </a:solidFill>
            <a:prstDash val="solid"/>
            <a:miter lim="800000"/>
            <a:headEnd type="none" w="med" len="med"/>
            <a:tailEnd type="none"/>
          </a:ln>
          <a:effectLst/>
        </p:spPr>
      </p:cxnSp>
      <p:cxnSp>
        <p:nvCxnSpPr>
          <p:cNvPr id="145" name="Straight Connector 144"/>
          <p:cNvCxnSpPr/>
          <p:nvPr/>
        </p:nvCxnSpPr>
        <p:spPr bwMode="gray">
          <a:xfrm>
            <a:off x="4896574" y="1912893"/>
            <a:ext cx="0" cy="91440"/>
          </a:xfrm>
          <a:prstGeom prst="line">
            <a:avLst/>
          </a:prstGeom>
          <a:solidFill>
            <a:schemeClr val="accent1"/>
          </a:solidFill>
          <a:ln w="12700" cap="flat" cmpd="sng" algn="ctr">
            <a:solidFill>
              <a:schemeClr val="bg1"/>
            </a:solidFill>
            <a:prstDash val="solid"/>
            <a:miter lim="800000"/>
            <a:headEnd type="none" w="med" len="med"/>
            <a:tailEnd type="none"/>
          </a:ln>
          <a:effectLst/>
        </p:spPr>
      </p:cxnSp>
      <p:cxnSp>
        <p:nvCxnSpPr>
          <p:cNvPr id="146" name="Straight Connector 145"/>
          <p:cNvCxnSpPr/>
          <p:nvPr/>
        </p:nvCxnSpPr>
        <p:spPr bwMode="gray">
          <a:xfrm>
            <a:off x="5946191" y="1912893"/>
            <a:ext cx="0" cy="91440"/>
          </a:xfrm>
          <a:prstGeom prst="line">
            <a:avLst/>
          </a:prstGeom>
          <a:solidFill>
            <a:schemeClr val="accent1"/>
          </a:solidFill>
          <a:ln w="12700" cap="flat" cmpd="sng" algn="ctr">
            <a:solidFill>
              <a:schemeClr val="bg1"/>
            </a:solidFill>
            <a:prstDash val="solid"/>
            <a:miter lim="800000"/>
            <a:headEnd type="none" w="med" len="med"/>
            <a:tailEnd type="none"/>
          </a:ln>
          <a:effectLst/>
        </p:spPr>
      </p:cxnSp>
      <p:cxnSp>
        <p:nvCxnSpPr>
          <p:cNvPr id="147" name="Straight Connector 146"/>
          <p:cNvCxnSpPr/>
          <p:nvPr/>
        </p:nvCxnSpPr>
        <p:spPr bwMode="gray">
          <a:xfrm>
            <a:off x="5683786" y="1912893"/>
            <a:ext cx="0" cy="91440"/>
          </a:xfrm>
          <a:prstGeom prst="line">
            <a:avLst/>
          </a:prstGeom>
          <a:solidFill>
            <a:schemeClr val="accent1"/>
          </a:solidFill>
          <a:ln w="12700" cap="flat" cmpd="sng" algn="ctr">
            <a:solidFill>
              <a:schemeClr val="bg1"/>
            </a:solidFill>
            <a:prstDash val="solid"/>
            <a:miter lim="800000"/>
            <a:headEnd type="none" w="med" len="med"/>
            <a:tailEnd type="none"/>
          </a:ln>
          <a:effectLst/>
        </p:spPr>
      </p:cxnSp>
      <p:sp>
        <p:nvSpPr>
          <p:cNvPr id="168" name="Chevron 167"/>
          <p:cNvSpPr/>
          <p:nvPr/>
        </p:nvSpPr>
        <p:spPr bwMode="gray">
          <a:xfrm>
            <a:off x="4612847" y="1040607"/>
            <a:ext cx="109728" cy="173736"/>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8" name="Right Brace 187"/>
          <p:cNvSpPr/>
          <p:nvPr/>
        </p:nvSpPr>
        <p:spPr bwMode="gray">
          <a:xfrm rot="16200000" flipH="1">
            <a:off x="591319" y="3893014"/>
            <a:ext cx="129378" cy="672967"/>
          </a:xfrm>
          <a:prstGeom prst="rightBrace">
            <a:avLst>
              <a:gd name="adj1" fmla="val 0"/>
              <a:gd name="adj2" fmla="val 50000"/>
            </a:avLst>
          </a:prstGeom>
          <a:ln w="9525">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ctr"/>
            <a:endParaRPr lang="en-US"/>
          </a:p>
        </p:txBody>
      </p:sp>
      <p:sp>
        <p:nvSpPr>
          <p:cNvPr id="192" name="Line Callout 1 191"/>
          <p:cNvSpPr/>
          <p:nvPr/>
        </p:nvSpPr>
        <p:spPr bwMode="gray">
          <a:xfrm>
            <a:off x="2580832" y="4315965"/>
            <a:ext cx="2468880" cy="276999"/>
          </a:xfrm>
          <a:prstGeom prst="borderCallout1">
            <a:avLst>
              <a:gd name="adj1" fmla="val 57017"/>
              <a:gd name="adj2" fmla="val 99940"/>
              <a:gd name="adj3" fmla="val 57376"/>
              <a:gd name="adj4" fmla="val 104558"/>
            </a:avLst>
          </a:prstGeom>
          <a:solidFill>
            <a:schemeClr val="bg1"/>
          </a:solidFill>
          <a:ln w="9525" cap="flat" cmpd="sng" algn="ctr">
            <a:solidFill>
              <a:schemeClr val="tx2"/>
            </a:solidFill>
            <a:prstDash val="solid"/>
            <a:miter lim="800000"/>
            <a:headEnd type="none" w="med" len="med"/>
            <a:tailEnd type="oval" w="sm" len="sm"/>
          </a:ln>
          <a:effectLst/>
        </p:spPr>
        <p:txBody>
          <a:bodyPr vert="horz" wrap="square" lIns="45720" tIns="45720" rIns="45720" bIns="45720" numCol="1" rtlCol="0" anchor="t" anchorCtr="0" compatLnSpc="1">
            <a:prstTxWarp prst="textNoShape">
              <a:avLst/>
            </a:prstTxWarp>
            <a:spAutoFit/>
          </a:bodyPr>
          <a:lstStyle/>
          <a:p>
            <a:pPr>
              <a:spcBef>
                <a:spcPts val="300"/>
              </a:spcBef>
            </a:pPr>
            <a:r>
              <a:rPr lang="en-US" sz="600" i="1" dirty="0" smtClean="0"/>
              <a:t>An EC </a:t>
            </a:r>
            <a:r>
              <a:rPr lang="en-US" sz="600" i="1" dirty="0"/>
              <a:t>may </a:t>
            </a:r>
            <a:r>
              <a:rPr lang="en-US" sz="600" i="1" dirty="0" smtClean="0"/>
              <a:t>request QP </a:t>
            </a:r>
            <a:r>
              <a:rPr lang="en-US" sz="600" i="1" dirty="0"/>
              <a:t>determination at </a:t>
            </a:r>
            <a:r>
              <a:rPr lang="en-US" sz="600" i="1" dirty="0" smtClean="0"/>
              <a:t>the EC level; </a:t>
            </a:r>
            <a:br>
              <a:rPr lang="en-US" sz="600" i="1" dirty="0" smtClean="0"/>
            </a:br>
            <a:r>
              <a:rPr lang="en-US" sz="600" i="1" dirty="0" smtClean="0"/>
              <a:t>An APM </a:t>
            </a:r>
            <a:r>
              <a:rPr lang="en-US" sz="600" i="1" dirty="0"/>
              <a:t>Entity may request </a:t>
            </a:r>
            <a:r>
              <a:rPr lang="en-US" sz="600" i="1" dirty="0" smtClean="0"/>
              <a:t>QP </a:t>
            </a:r>
            <a:r>
              <a:rPr lang="en-US" sz="600" i="1" dirty="0"/>
              <a:t>determination at the </a:t>
            </a:r>
            <a:r>
              <a:rPr lang="en-US" sz="600" i="1" dirty="0" smtClean="0"/>
              <a:t>APM Entity level</a:t>
            </a:r>
            <a:endParaRPr lang="en-US" sz="600" i="1" dirty="0"/>
          </a:p>
        </p:txBody>
      </p:sp>
      <p:sp>
        <p:nvSpPr>
          <p:cNvPr id="35" name="TextBox 34"/>
          <p:cNvSpPr txBox="1"/>
          <p:nvPr/>
        </p:nvSpPr>
        <p:spPr bwMode="gray">
          <a:xfrm>
            <a:off x="220794" y="4279435"/>
            <a:ext cx="1371600" cy="274320"/>
          </a:xfrm>
          <a:prstGeom prst="rect">
            <a:avLst/>
          </a:prstGeom>
          <a:solidFill>
            <a:schemeClr val="bg1"/>
          </a:solidFill>
        </p:spPr>
        <p:txBody>
          <a:bodyPr wrap="square" lIns="91440" tIns="0" rIns="0" bIns="0" rtlCol="0" anchor="ctr">
            <a:spAutoFit/>
          </a:bodyPr>
          <a:lstStyle/>
          <a:p>
            <a:r>
              <a:rPr lang="en-US" sz="750" b="1" dirty="0" smtClean="0"/>
              <a:t>Other Payer Alternative Payment Model Types</a:t>
            </a:r>
            <a:endParaRPr lang="en-US" sz="750" b="1" dirty="0"/>
          </a:p>
        </p:txBody>
      </p:sp>
      <p:sp>
        <p:nvSpPr>
          <p:cNvPr id="57" name="TextBox 56"/>
          <p:cNvSpPr txBox="1"/>
          <p:nvPr/>
        </p:nvSpPr>
        <p:spPr bwMode="gray">
          <a:xfrm>
            <a:off x="4378846" y="1078067"/>
            <a:ext cx="240790" cy="123111"/>
          </a:xfrm>
          <a:prstGeom prst="rect">
            <a:avLst/>
          </a:prstGeom>
          <a:noFill/>
          <a:ln>
            <a:noFill/>
          </a:ln>
        </p:spPr>
        <p:txBody>
          <a:bodyPr wrap="square" lIns="0" tIns="0" rIns="0" bIns="0" rtlCol="0">
            <a:spAutoFit/>
          </a:bodyPr>
          <a:lstStyle>
            <a:defPPr>
              <a:defRPr lang="en-US"/>
            </a:defPPr>
            <a:lvl1pPr algn="ctr">
              <a:defRPr sz="800" b="1"/>
            </a:lvl1pPr>
          </a:lstStyle>
          <a:p>
            <a:r>
              <a:rPr lang="en-US" dirty="0">
                <a:solidFill>
                  <a:schemeClr val="bg1"/>
                </a:solidFill>
              </a:rPr>
              <a:t>2019</a:t>
            </a:r>
          </a:p>
        </p:txBody>
      </p:sp>
      <p:sp>
        <p:nvSpPr>
          <p:cNvPr id="187" name="Rectangle 186"/>
          <p:cNvSpPr/>
          <p:nvPr/>
        </p:nvSpPr>
        <p:spPr bwMode="gray">
          <a:xfrm>
            <a:off x="3095388" y="1353520"/>
            <a:ext cx="640080" cy="191120"/>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noAutofit/>
          </a:bodyPr>
          <a:lstStyle/>
          <a:p>
            <a:pPr algn="ctr">
              <a:spcBef>
                <a:spcPts val="500"/>
              </a:spcBef>
            </a:pPr>
            <a:r>
              <a:rPr lang="en-US" sz="600" dirty="0">
                <a:solidFill>
                  <a:schemeClr val="tx1"/>
                </a:solidFill>
              </a:rPr>
              <a:t>CMS Posts AAPM List</a:t>
            </a:r>
          </a:p>
        </p:txBody>
      </p:sp>
      <p:sp>
        <p:nvSpPr>
          <p:cNvPr id="194" name="Oval 193"/>
          <p:cNvSpPr/>
          <p:nvPr/>
        </p:nvSpPr>
        <p:spPr bwMode="gray">
          <a:xfrm>
            <a:off x="3383829" y="1265381"/>
            <a:ext cx="63197" cy="63197"/>
          </a:xfrm>
          <a:prstGeom prst="ellipse">
            <a:avLst/>
          </a:prstGeom>
          <a:solidFill>
            <a:schemeClr val="accent3"/>
          </a:solidFill>
          <a:ln w="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cxnSp>
        <p:nvCxnSpPr>
          <p:cNvPr id="231" name="Straight Connector 230"/>
          <p:cNvCxnSpPr/>
          <p:nvPr/>
        </p:nvCxnSpPr>
        <p:spPr bwMode="gray">
          <a:xfrm>
            <a:off x="-5959" y="2738321"/>
            <a:ext cx="6406759" cy="0"/>
          </a:xfrm>
          <a:prstGeom prst="line">
            <a:avLst/>
          </a:prstGeom>
          <a:solidFill>
            <a:schemeClr val="bg2"/>
          </a:solidFill>
          <a:ln w="57150">
            <a:solidFill>
              <a:schemeClr val="accent1"/>
            </a:solidFill>
          </a:ln>
        </p:spPr>
      </p:cxnSp>
      <p:cxnSp>
        <p:nvCxnSpPr>
          <p:cNvPr id="232" name="Straight Connector 231"/>
          <p:cNvCxnSpPr/>
          <p:nvPr/>
        </p:nvCxnSpPr>
        <p:spPr bwMode="gray">
          <a:xfrm>
            <a:off x="1330556" y="2698159"/>
            <a:ext cx="0" cy="91440"/>
          </a:xfrm>
          <a:prstGeom prst="line">
            <a:avLst/>
          </a:prstGeom>
          <a:solidFill>
            <a:schemeClr val="accent1"/>
          </a:solidFill>
          <a:ln w="12700" cap="flat" cmpd="sng" algn="ctr">
            <a:solidFill>
              <a:schemeClr val="bg1"/>
            </a:solidFill>
            <a:prstDash val="solid"/>
            <a:miter lim="800000"/>
            <a:headEnd type="none" w="med" len="med"/>
            <a:tailEnd type="none"/>
          </a:ln>
          <a:effectLst/>
        </p:spPr>
      </p:cxnSp>
      <p:cxnSp>
        <p:nvCxnSpPr>
          <p:cNvPr id="233" name="Straight Connector 232"/>
          <p:cNvCxnSpPr/>
          <p:nvPr/>
        </p:nvCxnSpPr>
        <p:spPr bwMode="gray">
          <a:xfrm>
            <a:off x="1854232" y="2698159"/>
            <a:ext cx="0" cy="91440"/>
          </a:xfrm>
          <a:prstGeom prst="line">
            <a:avLst/>
          </a:prstGeom>
          <a:solidFill>
            <a:schemeClr val="accent1"/>
          </a:solidFill>
          <a:ln w="12700" cap="flat" cmpd="sng" algn="ctr">
            <a:solidFill>
              <a:schemeClr val="bg1"/>
            </a:solidFill>
            <a:prstDash val="solid"/>
            <a:miter lim="800000"/>
            <a:headEnd type="none" w="med" len="med"/>
            <a:tailEnd type="none"/>
          </a:ln>
          <a:effectLst/>
        </p:spPr>
      </p:cxnSp>
      <p:cxnSp>
        <p:nvCxnSpPr>
          <p:cNvPr id="234" name="Straight Connector 233"/>
          <p:cNvCxnSpPr/>
          <p:nvPr/>
        </p:nvCxnSpPr>
        <p:spPr bwMode="gray">
          <a:xfrm>
            <a:off x="2116070" y="2698159"/>
            <a:ext cx="0" cy="91440"/>
          </a:xfrm>
          <a:prstGeom prst="line">
            <a:avLst/>
          </a:prstGeom>
          <a:solidFill>
            <a:schemeClr val="accent1"/>
          </a:solidFill>
          <a:ln w="12700" cap="flat" cmpd="sng" algn="ctr">
            <a:solidFill>
              <a:schemeClr val="bg1"/>
            </a:solidFill>
            <a:prstDash val="solid"/>
            <a:miter lim="800000"/>
            <a:headEnd type="none" w="med" len="med"/>
            <a:tailEnd type="none"/>
          </a:ln>
          <a:effectLst/>
        </p:spPr>
      </p:cxnSp>
      <p:cxnSp>
        <p:nvCxnSpPr>
          <p:cNvPr id="235" name="Straight Connector 234"/>
          <p:cNvCxnSpPr/>
          <p:nvPr/>
        </p:nvCxnSpPr>
        <p:spPr bwMode="gray">
          <a:xfrm>
            <a:off x="2639746" y="2698159"/>
            <a:ext cx="0" cy="91440"/>
          </a:xfrm>
          <a:prstGeom prst="line">
            <a:avLst/>
          </a:prstGeom>
          <a:solidFill>
            <a:schemeClr val="accent1"/>
          </a:solidFill>
          <a:ln w="12700" cap="flat" cmpd="sng" algn="ctr">
            <a:solidFill>
              <a:schemeClr val="bg1"/>
            </a:solidFill>
            <a:prstDash val="solid"/>
            <a:miter lim="800000"/>
            <a:headEnd type="none" w="med" len="med"/>
            <a:tailEnd type="none"/>
          </a:ln>
          <a:effectLst/>
        </p:spPr>
      </p:cxnSp>
      <p:cxnSp>
        <p:nvCxnSpPr>
          <p:cNvPr id="236" name="Straight Connector 235"/>
          <p:cNvCxnSpPr/>
          <p:nvPr/>
        </p:nvCxnSpPr>
        <p:spPr bwMode="gray">
          <a:xfrm>
            <a:off x="2901584" y="2698159"/>
            <a:ext cx="0" cy="91440"/>
          </a:xfrm>
          <a:prstGeom prst="line">
            <a:avLst/>
          </a:prstGeom>
          <a:solidFill>
            <a:schemeClr val="accent1"/>
          </a:solidFill>
          <a:ln w="12700" cap="flat" cmpd="sng" algn="ctr">
            <a:solidFill>
              <a:schemeClr val="bg1"/>
            </a:solidFill>
            <a:prstDash val="solid"/>
            <a:miter lim="800000"/>
            <a:headEnd type="none" w="med" len="med"/>
            <a:tailEnd type="none"/>
          </a:ln>
          <a:effectLst/>
        </p:spPr>
      </p:cxnSp>
      <p:cxnSp>
        <p:nvCxnSpPr>
          <p:cNvPr id="237" name="Straight Connector 236"/>
          <p:cNvCxnSpPr/>
          <p:nvPr/>
        </p:nvCxnSpPr>
        <p:spPr bwMode="gray">
          <a:xfrm>
            <a:off x="3163422" y="2698159"/>
            <a:ext cx="0" cy="91440"/>
          </a:xfrm>
          <a:prstGeom prst="line">
            <a:avLst/>
          </a:prstGeom>
          <a:solidFill>
            <a:schemeClr val="accent1"/>
          </a:solidFill>
          <a:ln w="12700" cap="flat" cmpd="sng" algn="ctr">
            <a:solidFill>
              <a:schemeClr val="bg1"/>
            </a:solidFill>
            <a:prstDash val="solid"/>
            <a:miter lim="800000"/>
            <a:headEnd type="none" w="med" len="med"/>
            <a:tailEnd type="none"/>
          </a:ln>
          <a:effectLst/>
        </p:spPr>
      </p:cxnSp>
      <p:cxnSp>
        <p:nvCxnSpPr>
          <p:cNvPr id="238" name="Straight Connector 237"/>
          <p:cNvCxnSpPr/>
          <p:nvPr/>
        </p:nvCxnSpPr>
        <p:spPr bwMode="gray">
          <a:xfrm>
            <a:off x="3948936" y="2698159"/>
            <a:ext cx="0" cy="91440"/>
          </a:xfrm>
          <a:prstGeom prst="line">
            <a:avLst/>
          </a:prstGeom>
          <a:solidFill>
            <a:schemeClr val="accent1"/>
          </a:solidFill>
          <a:ln w="12700" cap="flat" cmpd="sng" algn="ctr">
            <a:solidFill>
              <a:schemeClr val="bg1"/>
            </a:solidFill>
            <a:prstDash val="solid"/>
            <a:miter lim="800000"/>
            <a:headEnd type="none" w="med" len="med"/>
            <a:tailEnd type="none"/>
          </a:ln>
          <a:effectLst/>
        </p:spPr>
      </p:cxnSp>
      <p:cxnSp>
        <p:nvCxnSpPr>
          <p:cNvPr id="239" name="Straight Connector 238"/>
          <p:cNvCxnSpPr/>
          <p:nvPr/>
        </p:nvCxnSpPr>
        <p:spPr bwMode="gray">
          <a:xfrm>
            <a:off x="4210774" y="2698159"/>
            <a:ext cx="0" cy="91440"/>
          </a:xfrm>
          <a:prstGeom prst="line">
            <a:avLst/>
          </a:prstGeom>
          <a:solidFill>
            <a:schemeClr val="accent1"/>
          </a:solidFill>
          <a:ln w="12700" cap="flat" cmpd="sng" algn="ctr">
            <a:solidFill>
              <a:schemeClr val="bg1"/>
            </a:solidFill>
            <a:prstDash val="solid"/>
            <a:miter lim="800000"/>
            <a:headEnd type="none" w="med" len="med"/>
            <a:tailEnd type="none"/>
          </a:ln>
          <a:effectLst/>
        </p:spPr>
      </p:cxnSp>
      <p:cxnSp>
        <p:nvCxnSpPr>
          <p:cNvPr id="240" name="Straight Connector 239"/>
          <p:cNvCxnSpPr/>
          <p:nvPr/>
        </p:nvCxnSpPr>
        <p:spPr bwMode="gray">
          <a:xfrm>
            <a:off x="5158978" y="2692929"/>
            <a:ext cx="0" cy="91440"/>
          </a:xfrm>
          <a:prstGeom prst="line">
            <a:avLst/>
          </a:prstGeom>
          <a:solidFill>
            <a:schemeClr val="accent1"/>
          </a:solidFill>
          <a:ln w="12700" cap="flat" cmpd="sng" algn="ctr">
            <a:solidFill>
              <a:schemeClr val="bg1"/>
            </a:solidFill>
            <a:prstDash val="solid"/>
            <a:miter lim="800000"/>
            <a:headEnd type="none" w="med" len="med"/>
            <a:tailEnd type="none"/>
          </a:ln>
          <a:effectLst/>
        </p:spPr>
      </p:cxnSp>
      <p:cxnSp>
        <p:nvCxnSpPr>
          <p:cNvPr id="241" name="Straight Connector 240"/>
          <p:cNvCxnSpPr/>
          <p:nvPr/>
        </p:nvCxnSpPr>
        <p:spPr bwMode="gray">
          <a:xfrm>
            <a:off x="5421382" y="2692929"/>
            <a:ext cx="0" cy="91440"/>
          </a:xfrm>
          <a:prstGeom prst="line">
            <a:avLst/>
          </a:prstGeom>
          <a:solidFill>
            <a:schemeClr val="accent1"/>
          </a:solidFill>
          <a:ln w="12700" cap="flat" cmpd="sng" algn="ctr">
            <a:solidFill>
              <a:schemeClr val="bg1"/>
            </a:solidFill>
            <a:prstDash val="solid"/>
            <a:miter lim="800000"/>
            <a:headEnd type="none" w="med" len="med"/>
            <a:tailEnd type="none"/>
          </a:ln>
          <a:effectLst/>
        </p:spPr>
      </p:cxnSp>
      <p:cxnSp>
        <p:nvCxnSpPr>
          <p:cNvPr id="242" name="Straight Connector 241"/>
          <p:cNvCxnSpPr/>
          <p:nvPr/>
        </p:nvCxnSpPr>
        <p:spPr bwMode="gray">
          <a:xfrm>
            <a:off x="1592394" y="2698159"/>
            <a:ext cx="0" cy="91440"/>
          </a:xfrm>
          <a:prstGeom prst="line">
            <a:avLst/>
          </a:prstGeom>
          <a:solidFill>
            <a:schemeClr val="accent1"/>
          </a:solidFill>
          <a:ln w="12700" cap="flat" cmpd="sng" algn="ctr">
            <a:solidFill>
              <a:schemeClr val="bg1"/>
            </a:solidFill>
            <a:prstDash val="solid"/>
            <a:miter lim="800000"/>
            <a:headEnd type="none" w="med" len="med"/>
            <a:tailEnd type="none"/>
          </a:ln>
          <a:effectLst/>
        </p:spPr>
      </p:cxnSp>
      <p:cxnSp>
        <p:nvCxnSpPr>
          <p:cNvPr id="243" name="Straight Connector 242"/>
          <p:cNvCxnSpPr/>
          <p:nvPr/>
        </p:nvCxnSpPr>
        <p:spPr bwMode="gray">
          <a:xfrm>
            <a:off x="2377908" y="2698159"/>
            <a:ext cx="0" cy="91440"/>
          </a:xfrm>
          <a:prstGeom prst="line">
            <a:avLst/>
          </a:prstGeom>
          <a:solidFill>
            <a:schemeClr val="accent1"/>
          </a:solidFill>
          <a:ln w="12700" cap="flat" cmpd="sng" algn="ctr">
            <a:solidFill>
              <a:schemeClr val="bg1"/>
            </a:solidFill>
            <a:prstDash val="solid"/>
            <a:miter lim="800000"/>
            <a:headEnd type="none" w="med" len="med"/>
            <a:tailEnd type="none"/>
          </a:ln>
          <a:effectLst/>
        </p:spPr>
      </p:cxnSp>
      <p:cxnSp>
        <p:nvCxnSpPr>
          <p:cNvPr id="244" name="Straight Connector 243"/>
          <p:cNvCxnSpPr/>
          <p:nvPr/>
        </p:nvCxnSpPr>
        <p:spPr bwMode="gray">
          <a:xfrm>
            <a:off x="3687098" y="2698159"/>
            <a:ext cx="0" cy="91440"/>
          </a:xfrm>
          <a:prstGeom prst="line">
            <a:avLst/>
          </a:prstGeom>
          <a:solidFill>
            <a:schemeClr val="accent1"/>
          </a:solidFill>
          <a:ln w="12700" cap="flat" cmpd="sng" algn="ctr">
            <a:solidFill>
              <a:schemeClr val="bg1"/>
            </a:solidFill>
            <a:prstDash val="solid"/>
            <a:miter lim="800000"/>
            <a:headEnd type="none" w="med" len="med"/>
            <a:tailEnd type="none"/>
          </a:ln>
          <a:effectLst/>
        </p:spPr>
      </p:cxnSp>
      <p:cxnSp>
        <p:nvCxnSpPr>
          <p:cNvPr id="245" name="Straight Connector 244"/>
          <p:cNvCxnSpPr/>
          <p:nvPr/>
        </p:nvCxnSpPr>
        <p:spPr bwMode="gray">
          <a:xfrm>
            <a:off x="3425260" y="2698159"/>
            <a:ext cx="0" cy="91440"/>
          </a:xfrm>
          <a:prstGeom prst="line">
            <a:avLst/>
          </a:prstGeom>
          <a:solidFill>
            <a:schemeClr val="accent1"/>
          </a:solidFill>
          <a:ln w="12700" cap="flat" cmpd="sng" algn="ctr">
            <a:solidFill>
              <a:schemeClr val="bg1"/>
            </a:solidFill>
            <a:prstDash val="solid"/>
            <a:miter lim="800000"/>
            <a:headEnd type="none" w="med" len="med"/>
            <a:tailEnd type="none"/>
          </a:ln>
          <a:effectLst/>
        </p:spPr>
      </p:cxnSp>
      <p:cxnSp>
        <p:nvCxnSpPr>
          <p:cNvPr id="246" name="Straight Connector 245"/>
          <p:cNvCxnSpPr/>
          <p:nvPr/>
        </p:nvCxnSpPr>
        <p:spPr bwMode="gray">
          <a:xfrm>
            <a:off x="4896574" y="2692929"/>
            <a:ext cx="0" cy="91440"/>
          </a:xfrm>
          <a:prstGeom prst="line">
            <a:avLst/>
          </a:prstGeom>
          <a:solidFill>
            <a:schemeClr val="accent1"/>
          </a:solidFill>
          <a:ln w="12700" cap="flat" cmpd="sng" algn="ctr">
            <a:solidFill>
              <a:schemeClr val="bg1"/>
            </a:solidFill>
            <a:prstDash val="solid"/>
            <a:miter lim="800000"/>
            <a:headEnd type="none" w="med" len="med"/>
            <a:tailEnd type="none"/>
          </a:ln>
          <a:effectLst/>
        </p:spPr>
      </p:cxnSp>
      <p:cxnSp>
        <p:nvCxnSpPr>
          <p:cNvPr id="247" name="Straight Connector 246"/>
          <p:cNvCxnSpPr/>
          <p:nvPr/>
        </p:nvCxnSpPr>
        <p:spPr bwMode="gray">
          <a:xfrm>
            <a:off x="5946191" y="2692929"/>
            <a:ext cx="0" cy="91440"/>
          </a:xfrm>
          <a:prstGeom prst="line">
            <a:avLst/>
          </a:prstGeom>
          <a:solidFill>
            <a:schemeClr val="accent1"/>
          </a:solidFill>
          <a:ln w="12700" cap="flat" cmpd="sng" algn="ctr">
            <a:solidFill>
              <a:schemeClr val="bg1"/>
            </a:solidFill>
            <a:prstDash val="solid"/>
            <a:miter lim="800000"/>
            <a:headEnd type="none" w="med" len="med"/>
            <a:tailEnd type="none"/>
          </a:ln>
          <a:effectLst/>
        </p:spPr>
      </p:cxnSp>
      <p:cxnSp>
        <p:nvCxnSpPr>
          <p:cNvPr id="248" name="Straight Connector 247"/>
          <p:cNvCxnSpPr/>
          <p:nvPr/>
        </p:nvCxnSpPr>
        <p:spPr bwMode="gray">
          <a:xfrm>
            <a:off x="5683786" y="2692929"/>
            <a:ext cx="0" cy="91440"/>
          </a:xfrm>
          <a:prstGeom prst="line">
            <a:avLst/>
          </a:prstGeom>
          <a:solidFill>
            <a:schemeClr val="accent1"/>
          </a:solidFill>
          <a:ln w="12700" cap="flat" cmpd="sng" algn="ctr">
            <a:solidFill>
              <a:schemeClr val="bg1"/>
            </a:solidFill>
            <a:prstDash val="solid"/>
            <a:miter lim="800000"/>
            <a:headEnd type="none" w="med" len="med"/>
            <a:tailEnd type="none"/>
          </a:ln>
          <a:effectLst/>
        </p:spPr>
      </p:cxnSp>
      <p:cxnSp>
        <p:nvCxnSpPr>
          <p:cNvPr id="267" name="Straight Connector 266"/>
          <p:cNvCxnSpPr/>
          <p:nvPr/>
        </p:nvCxnSpPr>
        <p:spPr bwMode="gray">
          <a:xfrm>
            <a:off x="-5959" y="3552135"/>
            <a:ext cx="6406759" cy="0"/>
          </a:xfrm>
          <a:prstGeom prst="line">
            <a:avLst/>
          </a:prstGeom>
          <a:solidFill>
            <a:schemeClr val="bg2"/>
          </a:solidFill>
          <a:ln w="57150">
            <a:solidFill>
              <a:schemeClr val="accent1"/>
            </a:solidFill>
          </a:ln>
        </p:spPr>
      </p:cxnSp>
      <p:cxnSp>
        <p:nvCxnSpPr>
          <p:cNvPr id="268" name="Straight Connector 267"/>
          <p:cNvCxnSpPr/>
          <p:nvPr/>
        </p:nvCxnSpPr>
        <p:spPr bwMode="gray">
          <a:xfrm>
            <a:off x="1330556" y="3511973"/>
            <a:ext cx="0" cy="91440"/>
          </a:xfrm>
          <a:prstGeom prst="line">
            <a:avLst/>
          </a:prstGeom>
          <a:solidFill>
            <a:schemeClr val="accent1"/>
          </a:solidFill>
          <a:ln w="12700" cap="flat" cmpd="sng" algn="ctr">
            <a:solidFill>
              <a:schemeClr val="bg1"/>
            </a:solidFill>
            <a:prstDash val="solid"/>
            <a:miter lim="800000"/>
            <a:headEnd type="none" w="med" len="med"/>
            <a:tailEnd type="none"/>
          </a:ln>
          <a:effectLst/>
        </p:spPr>
      </p:cxnSp>
      <p:cxnSp>
        <p:nvCxnSpPr>
          <p:cNvPr id="269" name="Straight Connector 268"/>
          <p:cNvCxnSpPr/>
          <p:nvPr/>
        </p:nvCxnSpPr>
        <p:spPr bwMode="gray">
          <a:xfrm>
            <a:off x="1854232" y="3511973"/>
            <a:ext cx="0" cy="91440"/>
          </a:xfrm>
          <a:prstGeom prst="line">
            <a:avLst/>
          </a:prstGeom>
          <a:solidFill>
            <a:schemeClr val="accent1"/>
          </a:solidFill>
          <a:ln w="12700" cap="flat" cmpd="sng" algn="ctr">
            <a:solidFill>
              <a:schemeClr val="bg1"/>
            </a:solidFill>
            <a:prstDash val="solid"/>
            <a:miter lim="800000"/>
            <a:headEnd type="none" w="med" len="med"/>
            <a:tailEnd type="none"/>
          </a:ln>
          <a:effectLst/>
        </p:spPr>
      </p:cxnSp>
      <p:cxnSp>
        <p:nvCxnSpPr>
          <p:cNvPr id="270" name="Straight Connector 269"/>
          <p:cNvCxnSpPr/>
          <p:nvPr/>
        </p:nvCxnSpPr>
        <p:spPr bwMode="gray">
          <a:xfrm>
            <a:off x="2116070" y="3511973"/>
            <a:ext cx="0" cy="91440"/>
          </a:xfrm>
          <a:prstGeom prst="line">
            <a:avLst/>
          </a:prstGeom>
          <a:solidFill>
            <a:schemeClr val="accent1"/>
          </a:solidFill>
          <a:ln w="12700" cap="flat" cmpd="sng" algn="ctr">
            <a:solidFill>
              <a:schemeClr val="bg1"/>
            </a:solidFill>
            <a:prstDash val="solid"/>
            <a:miter lim="800000"/>
            <a:headEnd type="none" w="med" len="med"/>
            <a:tailEnd type="none"/>
          </a:ln>
          <a:effectLst/>
        </p:spPr>
      </p:cxnSp>
      <p:cxnSp>
        <p:nvCxnSpPr>
          <p:cNvPr id="271" name="Straight Connector 270"/>
          <p:cNvCxnSpPr/>
          <p:nvPr/>
        </p:nvCxnSpPr>
        <p:spPr bwMode="gray">
          <a:xfrm>
            <a:off x="2639746" y="3511973"/>
            <a:ext cx="0" cy="91440"/>
          </a:xfrm>
          <a:prstGeom prst="line">
            <a:avLst/>
          </a:prstGeom>
          <a:solidFill>
            <a:schemeClr val="accent1"/>
          </a:solidFill>
          <a:ln w="12700" cap="flat" cmpd="sng" algn="ctr">
            <a:solidFill>
              <a:schemeClr val="bg1"/>
            </a:solidFill>
            <a:prstDash val="solid"/>
            <a:miter lim="800000"/>
            <a:headEnd type="none" w="med" len="med"/>
            <a:tailEnd type="none"/>
          </a:ln>
          <a:effectLst/>
        </p:spPr>
      </p:cxnSp>
      <p:cxnSp>
        <p:nvCxnSpPr>
          <p:cNvPr id="272" name="Straight Connector 271"/>
          <p:cNvCxnSpPr/>
          <p:nvPr/>
        </p:nvCxnSpPr>
        <p:spPr bwMode="gray">
          <a:xfrm>
            <a:off x="2901584" y="3511973"/>
            <a:ext cx="0" cy="91440"/>
          </a:xfrm>
          <a:prstGeom prst="line">
            <a:avLst/>
          </a:prstGeom>
          <a:solidFill>
            <a:schemeClr val="accent1"/>
          </a:solidFill>
          <a:ln w="12700" cap="flat" cmpd="sng" algn="ctr">
            <a:solidFill>
              <a:schemeClr val="bg1"/>
            </a:solidFill>
            <a:prstDash val="solid"/>
            <a:miter lim="800000"/>
            <a:headEnd type="none" w="med" len="med"/>
            <a:tailEnd type="none"/>
          </a:ln>
          <a:effectLst/>
        </p:spPr>
      </p:cxnSp>
      <p:cxnSp>
        <p:nvCxnSpPr>
          <p:cNvPr id="273" name="Straight Connector 272"/>
          <p:cNvCxnSpPr/>
          <p:nvPr/>
        </p:nvCxnSpPr>
        <p:spPr bwMode="gray">
          <a:xfrm>
            <a:off x="3163422" y="3511973"/>
            <a:ext cx="0" cy="91440"/>
          </a:xfrm>
          <a:prstGeom prst="line">
            <a:avLst/>
          </a:prstGeom>
          <a:solidFill>
            <a:schemeClr val="accent1"/>
          </a:solidFill>
          <a:ln w="12700" cap="flat" cmpd="sng" algn="ctr">
            <a:solidFill>
              <a:schemeClr val="bg1"/>
            </a:solidFill>
            <a:prstDash val="solid"/>
            <a:miter lim="800000"/>
            <a:headEnd type="none" w="med" len="med"/>
            <a:tailEnd type="none"/>
          </a:ln>
          <a:effectLst/>
        </p:spPr>
      </p:cxnSp>
      <p:cxnSp>
        <p:nvCxnSpPr>
          <p:cNvPr id="274" name="Straight Connector 273"/>
          <p:cNvCxnSpPr/>
          <p:nvPr/>
        </p:nvCxnSpPr>
        <p:spPr bwMode="gray">
          <a:xfrm>
            <a:off x="3948936" y="3511973"/>
            <a:ext cx="0" cy="91440"/>
          </a:xfrm>
          <a:prstGeom prst="line">
            <a:avLst/>
          </a:prstGeom>
          <a:solidFill>
            <a:schemeClr val="accent1"/>
          </a:solidFill>
          <a:ln w="12700" cap="flat" cmpd="sng" algn="ctr">
            <a:solidFill>
              <a:schemeClr val="bg1"/>
            </a:solidFill>
            <a:prstDash val="solid"/>
            <a:miter lim="800000"/>
            <a:headEnd type="none" w="med" len="med"/>
            <a:tailEnd type="none"/>
          </a:ln>
          <a:effectLst/>
        </p:spPr>
      </p:cxnSp>
      <p:cxnSp>
        <p:nvCxnSpPr>
          <p:cNvPr id="275" name="Straight Connector 274"/>
          <p:cNvCxnSpPr/>
          <p:nvPr/>
        </p:nvCxnSpPr>
        <p:spPr bwMode="gray">
          <a:xfrm>
            <a:off x="4210774" y="3511973"/>
            <a:ext cx="0" cy="91440"/>
          </a:xfrm>
          <a:prstGeom prst="line">
            <a:avLst/>
          </a:prstGeom>
          <a:solidFill>
            <a:schemeClr val="accent1"/>
          </a:solidFill>
          <a:ln w="12700" cap="flat" cmpd="sng" algn="ctr">
            <a:solidFill>
              <a:schemeClr val="bg1"/>
            </a:solidFill>
            <a:prstDash val="solid"/>
            <a:miter lim="800000"/>
            <a:headEnd type="none" w="med" len="med"/>
            <a:tailEnd type="none"/>
          </a:ln>
          <a:effectLst/>
        </p:spPr>
      </p:cxnSp>
      <p:cxnSp>
        <p:nvCxnSpPr>
          <p:cNvPr id="276" name="Straight Connector 275"/>
          <p:cNvCxnSpPr/>
          <p:nvPr/>
        </p:nvCxnSpPr>
        <p:spPr bwMode="gray">
          <a:xfrm>
            <a:off x="5158978" y="3506743"/>
            <a:ext cx="0" cy="91440"/>
          </a:xfrm>
          <a:prstGeom prst="line">
            <a:avLst/>
          </a:prstGeom>
          <a:solidFill>
            <a:schemeClr val="accent1"/>
          </a:solidFill>
          <a:ln w="12700" cap="flat" cmpd="sng" algn="ctr">
            <a:solidFill>
              <a:schemeClr val="bg1"/>
            </a:solidFill>
            <a:prstDash val="solid"/>
            <a:miter lim="800000"/>
            <a:headEnd type="none" w="med" len="med"/>
            <a:tailEnd type="none"/>
          </a:ln>
          <a:effectLst/>
        </p:spPr>
      </p:cxnSp>
      <p:cxnSp>
        <p:nvCxnSpPr>
          <p:cNvPr id="277" name="Straight Connector 276"/>
          <p:cNvCxnSpPr/>
          <p:nvPr/>
        </p:nvCxnSpPr>
        <p:spPr bwMode="gray">
          <a:xfrm>
            <a:off x="5421382" y="3506743"/>
            <a:ext cx="0" cy="91440"/>
          </a:xfrm>
          <a:prstGeom prst="line">
            <a:avLst/>
          </a:prstGeom>
          <a:solidFill>
            <a:schemeClr val="accent1"/>
          </a:solidFill>
          <a:ln w="12700" cap="flat" cmpd="sng" algn="ctr">
            <a:solidFill>
              <a:schemeClr val="bg1"/>
            </a:solidFill>
            <a:prstDash val="solid"/>
            <a:miter lim="800000"/>
            <a:headEnd type="none" w="med" len="med"/>
            <a:tailEnd type="none"/>
          </a:ln>
          <a:effectLst/>
        </p:spPr>
      </p:cxnSp>
      <p:cxnSp>
        <p:nvCxnSpPr>
          <p:cNvPr id="278" name="Straight Connector 277"/>
          <p:cNvCxnSpPr/>
          <p:nvPr/>
        </p:nvCxnSpPr>
        <p:spPr bwMode="gray">
          <a:xfrm>
            <a:off x="1592394" y="3511973"/>
            <a:ext cx="0" cy="91440"/>
          </a:xfrm>
          <a:prstGeom prst="line">
            <a:avLst/>
          </a:prstGeom>
          <a:solidFill>
            <a:schemeClr val="accent1"/>
          </a:solidFill>
          <a:ln w="12700" cap="flat" cmpd="sng" algn="ctr">
            <a:solidFill>
              <a:schemeClr val="bg1"/>
            </a:solidFill>
            <a:prstDash val="solid"/>
            <a:miter lim="800000"/>
            <a:headEnd type="none" w="med" len="med"/>
            <a:tailEnd type="none"/>
          </a:ln>
          <a:effectLst/>
        </p:spPr>
      </p:cxnSp>
      <p:cxnSp>
        <p:nvCxnSpPr>
          <p:cNvPr id="279" name="Straight Connector 278"/>
          <p:cNvCxnSpPr/>
          <p:nvPr/>
        </p:nvCxnSpPr>
        <p:spPr bwMode="gray">
          <a:xfrm>
            <a:off x="2377908" y="3511973"/>
            <a:ext cx="0" cy="91440"/>
          </a:xfrm>
          <a:prstGeom prst="line">
            <a:avLst/>
          </a:prstGeom>
          <a:solidFill>
            <a:schemeClr val="accent1"/>
          </a:solidFill>
          <a:ln w="12700" cap="flat" cmpd="sng" algn="ctr">
            <a:solidFill>
              <a:schemeClr val="bg1"/>
            </a:solidFill>
            <a:prstDash val="solid"/>
            <a:miter lim="800000"/>
            <a:headEnd type="none" w="med" len="med"/>
            <a:tailEnd type="none"/>
          </a:ln>
          <a:effectLst/>
        </p:spPr>
      </p:cxnSp>
      <p:cxnSp>
        <p:nvCxnSpPr>
          <p:cNvPr id="280" name="Straight Connector 279"/>
          <p:cNvCxnSpPr/>
          <p:nvPr/>
        </p:nvCxnSpPr>
        <p:spPr bwMode="gray">
          <a:xfrm>
            <a:off x="3687098" y="3511973"/>
            <a:ext cx="0" cy="91440"/>
          </a:xfrm>
          <a:prstGeom prst="line">
            <a:avLst/>
          </a:prstGeom>
          <a:solidFill>
            <a:schemeClr val="accent1"/>
          </a:solidFill>
          <a:ln w="12700" cap="flat" cmpd="sng" algn="ctr">
            <a:solidFill>
              <a:schemeClr val="bg1"/>
            </a:solidFill>
            <a:prstDash val="solid"/>
            <a:miter lim="800000"/>
            <a:headEnd type="none" w="med" len="med"/>
            <a:tailEnd type="none"/>
          </a:ln>
          <a:effectLst/>
        </p:spPr>
      </p:cxnSp>
      <p:cxnSp>
        <p:nvCxnSpPr>
          <p:cNvPr id="281" name="Straight Connector 280"/>
          <p:cNvCxnSpPr/>
          <p:nvPr/>
        </p:nvCxnSpPr>
        <p:spPr bwMode="gray">
          <a:xfrm>
            <a:off x="3425260" y="3511973"/>
            <a:ext cx="0" cy="91440"/>
          </a:xfrm>
          <a:prstGeom prst="line">
            <a:avLst/>
          </a:prstGeom>
          <a:solidFill>
            <a:schemeClr val="accent1"/>
          </a:solidFill>
          <a:ln w="12700" cap="flat" cmpd="sng" algn="ctr">
            <a:solidFill>
              <a:schemeClr val="bg1"/>
            </a:solidFill>
            <a:prstDash val="solid"/>
            <a:miter lim="800000"/>
            <a:headEnd type="none" w="med" len="med"/>
            <a:tailEnd type="none"/>
          </a:ln>
          <a:effectLst/>
        </p:spPr>
      </p:cxnSp>
      <p:cxnSp>
        <p:nvCxnSpPr>
          <p:cNvPr id="282" name="Straight Connector 281"/>
          <p:cNvCxnSpPr/>
          <p:nvPr/>
        </p:nvCxnSpPr>
        <p:spPr bwMode="gray">
          <a:xfrm>
            <a:off x="4896574" y="3506743"/>
            <a:ext cx="0" cy="91440"/>
          </a:xfrm>
          <a:prstGeom prst="line">
            <a:avLst/>
          </a:prstGeom>
          <a:solidFill>
            <a:schemeClr val="accent1"/>
          </a:solidFill>
          <a:ln w="12700" cap="flat" cmpd="sng" algn="ctr">
            <a:solidFill>
              <a:schemeClr val="bg1"/>
            </a:solidFill>
            <a:prstDash val="solid"/>
            <a:miter lim="800000"/>
            <a:headEnd type="none" w="med" len="med"/>
            <a:tailEnd type="none"/>
          </a:ln>
          <a:effectLst/>
        </p:spPr>
      </p:cxnSp>
      <p:cxnSp>
        <p:nvCxnSpPr>
          <p:cNvPr id="283" name="Straight Connector 282"/>
          <p:cNvCxnSpPr/>
          <p:nvPr/>
        </p:nvCxnSpPr>
        <p:spPr bwMode="gray">
          <a:xfrm>
            <a:off x="5946191" y="3506743"/>
            <a:ext cx="0" cy="91440"/>
          </a:xfrm>
          <a:prstGeom prst="line">
            <a:avLst/>
          </a:prstGeom>
          <a:solidFill>
            <a:schemeClr val="accent1"/>
          </a:solidFill>
          <a:ln w="12700" cap="flat" cmpd="sng" algn="ctr">
            <a:solidFill>
              <a:schemeClr val="bg1"/>
            </a:solidFill>
            <a:prstDash val="solid"/>
            <a:miter lim="800000"/>
            <a:headEnd type="none" w="med" len="med"/>
            <a:tailEnd type="none"/>
          </a:ln>
          <a:effectLst/>
        </p:spPr>
      </p:cxnSp>
      <p:cxnSp>
        <p:nvCxnSpPr>
          <p:cNvPr id="284" name="Straight Connector 283"/>
          <p:cNvCxnSpPr/>
          <p:nvPr/>
        </p:nvCxnSpPr>
        <p:spPr bwMode="gray">
          <a:xfrm>
            <a:off x="5683786" y="3506743"/>
            <a:ext cx="0" cy="91440"/>
          </a:xfrm>
          <a:prstGeom prst="line">
            <a:avLst/>
          </a:prstGeom>
          <a:solidFill>
            <a:schemeClr val="accent1"/>
          </a:solidFill>
          <a:ln w="12700" cap="flat" cmpd="sng" algn="ctr">
            <a:solidFill>
              <a:schemeClr val="bg1"/>
            </a:solidFill>
            <a:prstDash val="solid"/>
            <a:miter lim="800000"/>
            <a:headEnd type="none" w="med" len="med"/>
            <a:tailEnd type="none"/>
          </a:ln>
          <a:effectLst/>
        </p:spPr>
      </p:cxnSp>
      <p:cxnSp>
        <p:nvCxnSpPr>
          <p:cNvPr id="324" name="Straight Connector 323"/>
          <p:cNvCxnSpPr/>
          <p:nvPr/>
        </p:nvCxnSpPr>
        <p:spPr bwMode="gray">
          <a:xfrm flipH="1">
            <a:off x="3408731" y="1651265"/>
            <a:ext cx="540205" cy="0"/>
          </a:xfrm>
          <a:prstGeom prst="line">
            <a:avLst/>
          </a:prstGeom>
          <a:noFill/>
          <a:ln w="28575" cap="rnd">
            <a:solidFill>
              <a:schemeClr val="accent3"/>
            </a:solidFill>
            <a:prstDash val="solid"/>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cxnSp>
      <p:sp>
        <p:nvSpPr>
          <p:cNvPr id="325" name="Rectangle 324"/>
          <p:cNvSpPr/>
          <p:nvPr/>
        </p:nvSpPr>
        <p:spPr bwMode="gray">
          <a:xfrm>
            <a:off x="3354615" y="1707439"/>
            <a:ext cx="640080" cy="191120"/>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noAutofit/>
          </a:bodyPr>
          <a:lstStyle/>
          <a:p>
            <a:pPr algn="ctr">
              <a:spcBef>
                <a:spcPts val="500"/>
              </a:spcBef>
            </a:pPr>
            <a:r>
              <a:rPr lang="en-US" sz="600" dirty="0" smtClean="0">
                <a:solidFill>
                  <a:schemeClr val="tx1"/>
                </a:solidFill>
              </a:rPr>
              <a:t>Submission Period</a:t>
            </a:r>
          </a:p>
        </p:txBody>
      </p:sp>
      <p:cxnSp>
        <p:nvCxnSpPr>
          <p:cNvPr id="326" name="Straight Connector 325"/>
          <p:cNvCxnSpPr/>
          <p:nvPr/>
        </p:nvCxnSpPr>
        <p:spPr bwMode="gray">
          <a:xfrm>
            <a:off x="3678834" y="1659408"/>
            <a:ext cx="0" cy="45720"/>
          </a:xfrm>
          <a:prstGeom prst="line">
            <a:avLst/>
          </a:prstGeom>
          <a:solidFill>
            <a:schemeClr val="accent1"/>
          </a:solidFill>
          <a:ln w="12700" cap="flat" cmpd="sng" algn="ctr">
            <a:solidFill>
              <a:schemeClr val="accent3"/>
            </a:solidFill>
            <a:prstDash val="solid"/>
            <a:miter lim="800000"/>
            <a:headEnd type="none" w="med" len="med"/>
            <a:tailEnd type="none"/>
          </a:ln>
          <a:effectLst/>
        </p:spPr>
      </p:cxnSp>
      <p:sp>
        <p:nvSpPr>
          <p:cNvPr id="329" name="Rectangle 328"/>
          <p:cNvSpPr/>
          <p:nvPr/>
        </p:nvSpPr>
        <p:spPr bwMode="gray">
          <a:xfrm>
            <a:off x="3894481" y="1711744"/>
            <a:ext cx="640080" cy="191120"/>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noAutofit/>
          </a:bodyPr>
          <a:lstStyle/>
          <a:p>
            <a:pPr algn="ctr">
              <a:spcBef>
                <a:spcPts val="500"/>
              </a:spcBef>
            </a:pPr>
            <a:r>
              <a:rPr lang="en-US" sz="600" dirty="0">
                <a:solidFill>
                  <a:schemeClr val="tx1"/>
                </a:solidFill>
              </a:rPr>
              <a:t>CMS Posts AAPM List</a:t>
            </a:r>
          </a:p>
        </p:txBody>
      </p:sp>
      <p:sp>
        <p:nvSpPr>
          <p:cNvPr id="330" name="Oval 329"/>
          <p:cNvSpPr/>
          <p:nvPr/>
        </p:nvSpPr>
        <p:spPr bwMode="gray">
          <a:xfrm>
            <a:off x="4182922" y="1623605"/>
            <a:ext cx="63197" cy="63197"/>
          </a:xfrm>
          <a:prstGeom prst="ellipse">
            <a:avLst/>
          </a:prstGeom>
          <a:solidFill>
            <a:schemeClr val="accent3"/>
          </a:solidFill>
          <a:ln w="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333" name="Rectangle 332"/>
          <p:cNvSpPr/>
          <p:nvPr/>
        </p:nvSpPr>
        <p:spPr bwMode="gray">
          <a:xfrm>
            <a:off x="3097835" y="2135513"/>
            <a:ext cx="640080" cy="191120"/>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noAutofit/>
          </a:bodyPr>
          <a:lstStyle/>
          <a:p>
            <a:pPr algn="ctr">
              <a:spcBef>
                <a:spcPts val="500"/>
              </a:spcBef>
            </a:pPr>
            <a:r>
              <a:rPr lang="en-US" sz="600" dirty="0">
                <a:solidFill>
                  <a:schemeClr val="tx1"/>
                </a:solidFill>
              </a:rPr>
              <a:t>CMS Posts AAPM List</a:t>
            </a:r>
          </a:p>
        </p:txBody>
      </p:sp>
      <p:sp>
        <p:nvSpPr>
          <p:cNvPr id="334" name="Oval 333"/>
          <p:cNvSpPr/>
          <p:nvPr/>
        </p:nvSpPr>
        <p:spPr bwMode="gray">
          <a:xfrm>
            <a:off x="3386276" y="2047374"/>
            <a:ext cx="63197" cy="63197"/>
          </a:xfrm>
          <a:prstGeom prst="ellipse">
            <a:avLst/>
          </a:prstGeom>
          <a:solidFill>
            <a:schemeClr val="accent3"/>
          </a:solidFill>
          <a:ln w="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cxnSp>
        <p:nvCxnSpPr>
          <p:cNvPr id="336" name="Straight Connector 335"/>
          <p:cNvCxnSpPr/>
          <p:nvPr/>
        </p:nvCxnSpPr>
        <p:spPr bwMode="gray">
          <a:xfrm flipH="1">
            <a:off x="1034673" y="2354050"/>
            <a:ext cx="5048627" cy="0"/>
          </a:xfrm>
          <a:prstGeom prst="line">
            <a:avLst/>
          </a:prstGeom>
          <a:noFill/>
          <a:ln w="15875" cap="rnd">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343" name="Straight Connector 342"/>
          <p:cNvCxnSpPr/>
          <p:nvPr/>
        </p:nvCxnSpPr>
        <p:spPr bwMode="gray">
          <a:xfrm flipH="1">
            <a:off x="1330556" y="2076877"/>
            <a:ext cx="1307592" cy="0"/>
          </a:xfrm>
          <a:prstGeom prst="line">
            <a:avLst/>
          </a:prstGeom>
          <a:noFill/>
          <a:ln w="28575" cap="rnd">
            <a:solidFill>
              <a:schemeClr val="accent3"/>
            </a:solidFill>
            <a:prstDash val="solid"/>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cxnSp>
      <p:sp>
        <p:nvSpPr>
          <p:cNvPr id="344" name="Rectangle 343"/>
          <p:cNvSpPr/>
          <p:nvPr/>
        </p:nvSpPr>
        <p:spPr bwMode="gray">
          <a:xfrm>
            <a:off x="1664312" y="2133051"/>
            <a:ext cx="640080" cy="191120"/>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noAutofit/>
          </a:bodyPr>
          <a:lstStyle/>
          <a:p>
            <a:pPr algn="ctr">
              <a:spcBef>
                <a:spcPts val="500"/>
              </a:spcBef>
            </a:pPr>
            <a:r>
              <a:rPr lang="en-US" sz="600" dirty="0" smtClean="0">
                <a:solidFill>
                  <a:schemeClr val="tx1"/>
                </a:solidFill>
              </a:rPr>
              <a:t>Submission Period</a:t>
            </a:r>
          </a:p>
        </p:txBody>
      </p:sp>
      <p:cxnSp>
        <p:nvCxnSpPr>
          <p:cNvPr id="345" name="Straight Connector 344"/>
          <p:cNvCxnSpPr/>
          <p:nvPr/>
        </p:nvCxnSpPr>
        <p:spPr bwMode="gray">
          <a:xfrm>
            <a:off x="1984352" y="2085020"/>
            <a:ext cx="0" cy="45720"/>
          </a:xfrm>
          <a:prstGeom prst="line">
            <a:avLst/>
          </a:prstGeom>
          <a:solidFill>
            <a:schemeClr val="accent1"/>
          </a:solidFill>
          <a:ln w="12700" cap="flat" cmpd="sng" algn="ctr">
            <a:solidFill>
              <a:schemeClr val="accent3"/>
            </a:solidFill>
            <a:prstDash val="solid"/>
            <a:miter lim="800000"/>
            <a:headEnd type="none" w="med" len="med"/>
            <a:tailEnd type="none"/>
          </a:ln>
          <a:effectLst/>
        </p:spPr>
      </p:cxnSp>
      <p:cxnSp>
        <p:nvCxnSpPr>
          <p:cNvPr id="351" name="Straight Connector 350"/>
          <p:cNvCxnSpPr/>
          <p:nvPr/>
        </p:nvCxnSpPr>
        <p:spPr bwMode="gray">
          <a:xfrm flipH="1">
            <a:off x="2107302" y="2866031"/>
            <a:ext cx="540205" cy="0"/>
          </a:xfrm>
          <a:prstGeom prst="line">
            <a:avLst/>
          </a:prstGeom>
          <a:noFill/>
          <a:ln w="28575" cap="rnd">
            <a:solidFill>
              <a:schemeClr val="accent3"/>
            </a:solidFill>
            <a:prstDash val="solid"/>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cxnSp>
      <p:sp>
        <p:nvSpPr>
          <p:cNvPr id="352" name="Rectangle 351"/>
          <p:cNvSpPr/>
          <p:nvPr/>
        </p:nvSpPr>
        <p:spPr bwMode="gray">
          <a:xfrm>
            <a:off x="2053186" y="2922205"/>
            <a:ext cx="640080" cy="191120"/>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noAutofit/>
          </a:bodyPr>
          <a:lstStyle/>
          <a:p>
            <a:pPr algn="ctr">
              <a:spcBef>
                <a:spcPts val="500"/>
              </a:spcBef>
            </a:pPr>
            <a:r>
              <a:rPr lang="en-US" sz="600" dirty="0" smtClean="0">
                <a:solidFill>
                  <a:schemeClr val="tx1"/>
                </a:solidFill>
              </a:rPr>
              <a:t>Submission Period</a:t>
            </a:r>
          </a:p>
        </p:txBody>
      </p:sp>
      <p:cxnSp>
        <p:nvCxnSpPr>
          <p:cNvPr id="353" name="Straight Connector 352"/>
          <p:cNvCxnSpPr/>
          <p:nvPr/>
        </p:nvCxnSpPr>
        <p:spPr bwMode="gray">
          <a:xfrm>
            <a:off x="2377405" y="2874174"/>
            <a:ext cx="0" cy="45720"/>
          </a:xfrm>
          <a:prstGeom prst="line">
            <a:avLst/>
          </a:prstGeom>
          <a:solidFill>
            <a:schemeClr val="accent1"/>
          </a:solidFill>
          <a:ln w="12700" cap="flat" cmpd="sng" algn="ctr">
            <a:solidFill>
              <a:schemeClr val="accent3"/>
            </a:solidFill>
            <a:prstDash val="solid"/>
            <a:miter lim="800000"/>
            <a:headEnd type="none" w="med" len="med"/>
            <a:tailEnd type="none"/>
          </a:ln>
          <a:effectLst/>
        </p:spPr>
      </p:cxnSp>
      <p:sp>
        <p:nvSpPr>
          <p:cNvPr id="354" name="Rectangle 353"/>
          <p:cNvSpPr/>
          <p:nvPr/>
        </p:nvSpPr>
        <p:spPr bwMode="gray">
          <a:xfrm>
            <a:off x="3105220" y="2926510"/>
            <a:ext cx="640080" cy="191120"/>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noAutofit/>
          </a:bodyPr>
          <a:lstStyle/>
          <a:p>
            <a:pPr algn="ctr">
              <a:spcBef>
                <a:spcPts val="500"/>
              </a:spcBef>
            </a:pPr>
            <a:r>
              <a:rPr lang="en-US" sz="600" dirty="0">
                <a:solidFill>
                  <a:schemeClr val="tx1"/>
                </a:solidFill>
              </a:rPr>
              <a:t>CMS Posts AAPM List</a:t>
            </a:r>
          </a:p>
        </p:txBody>
      </p:sp>
      <p:sp>
        <p:nvSpPr>
          <p:cNvPr id="355" name="Oval 354"/>
          <p:cNvSpPr/>
          <p:nvPr/>
        </p:nvSpPr>
        <p:spPr bwMode="gray">
          <a:xfrm>
            <a:off x="3393661" y="2838371"/>
            <a:ext cx="63197" cy="63197"/>
          </a:xfrm>
          <a:prstGeom prst="ellipse">
            <a:avLst/>
          </a:prstGeom>
          <a:solidFill>
            <a:schemeClr val="accent3"/>
          </a:solidFill>
          <a:ln w="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cxnSp>
        <p:nvCxnSpPr>
          <p:cNvPr id="361" name="Straight Connector 360"/>
          <p:cNvCxnSpPr/>
          <p:nvPr/>
        </p:nvCxnSpPr>
        <p:spPr bwMode="gray">
          <a:xfrm flipH="1">
            <a:off x="4893055" y="2439800"/>
            <a:ext cx="1053136" cy="0"/>
          </a:xfrm>
          <a:prstGeom prst="line">
            <a:avLst/>
          </a:prstGeom>
          <a:noFill/>
          <a:ln w="28575" cap="rnd">
            <a:solidFill>
              <a:schemeClr val="accent3"/>
            </a:solidFill>
            <a:prstDash val="solid"/>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cxnSp>
      <p:sp>
        <p:nvSpPr>
          <p:cNvPr id="362" name="Rectangle 361"/>
          <p:cNvSpPr/>
          <p:nvPr/>
        </p:nvSpPr>
        <p:spPr bwMode="gray">
          <a:xfrm>
            <a:off x="5099583" y="2495974"/>
            <a:ext cx="640080" cy="191120"/>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noAutofit/>
          </a:bodyPr>
          <a:lstStyle/>
          <a:p>
            <a:pPr algn="ctr">
              <a:spcBef>
                <a:spcPts val="500"/>
              </a:spcBef>
            </a:pPr>
            <a:r>
              <a:rPr lang="en-US" sz="600" dirty="0" smtClean="0">
                <a:solidFill>
                  <a:schemeClr val="tx1"/>
                </a:solidFill>
              </a:rPr>
              <a:t>Submission Period</a:t>
            </a:r>
          </a:p>
        </p:txBody>
      </p:sp>
      <p:cxnSp>
        <p:nvCxnSpPr>
          <p:cNvPr id="363" name="Straight Connector 362"/>
          <p:cNvCxnSpPr/>
          <p:nvPr/>
        </p:nvCxnSpPr>
        <p:spPr bwMode="gray">
          <a:xfrm>
            <a:off x="5419623" y="2447943"/>
            <a:ext cx="0" cy="45720"/>
          </a:xfrm>
          <a:prstGeom prst="line">
            <a:avLst/>
          </a:prstGeom>
          <a:solidFill>
            <a:schemeClr val="accent1"/>
          </a:solidFill>
          <a:ln w="12700" cap="flat" cmpd="sng" algn="ctr">
            <a:solidFill>
              <a:schemeClr val="accent3"/>
            </a:solidFill>
            <a:prstDash val="solid"/>
            <a:miter lim="800000"/>
            <a:headEnd type="none" w="med" len="med"/>
            <a:tailEnd type="none"/>
          </a:ln>
          <a:effectLst/>
        </p:spPr>
      </p:cxnSp>
      <p:sp>
        <p:nvSpPr>
          <p:cNvPr id="364" name="Rectangle 363"/>
          <p:cNvSpPr/>
          <p:nvPr/>
        </p:nvSpPr>
        <p:spPr bwMode="gray">
          <a:xfrm>
            <a:off x="5626151" y="2500279"/>
            <a:ext cx="640080" cy="191120"/>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noAutofit/>
          </a:bodyPr>
          <a:lstStyle/>
          <a:p>
            <a:pPr algn="ctr">
              <a:spcBef>
                <a:spcPts val="500"/>
              </a:spcBef>
            </a:pPr>
            <a:r>
              <a:rPr lang="en-US" sz="600" dirty="0">
                <a:solidFill>
                  <a:schemeClr val="tx1"/>
                </a:solidFill>
              </a:rPr>
              <a:t>CMS Posts AAPM List</a:t>
            </a:r>
          </a:p>
        </p:txBody>
      </p:sp>
      <p:cxnSp>
        <p:nvCxnSpPr>
          <p:cNvPr id="366" name="Straight Connector 365"/>
          <p:cNvCxnSpPr/>
          <p:nvPr/>
        </p:nvCxnSpPr>
        <p:spPr bwMode="gray">
          <a:xfrm flipH="1">
            <a:off x="1034673" y="3150523"/>
            <a:ext cx="5048627" cy="0"/>
          </a:xfrm>
          <a:prstGeom prst="line">
            <a:avLst/>
          </a:prstGeom>
          <a:noFill/>
          <a:ln w="15875" cap="rnd">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371" name="Straight Connector 370"/>
          <p:cNvCxnSpPr/>
          <p:nvPr/>
        </p:nvCxnSpPr>
        <p:spPr bwMode="gray">
          <a:xfrm flipH="1">
            <a:off x="4893055" y="3239489"/>
            <a:ext cx="1053136" cy="0"/>
          </a:xfrm>
          <a:prstGeom prst="line">
            <a:avLst/>
          </a:prstGeom>
          <a:noFill/>
          <a:ln w="28575" cap="rnd">
            <a:solidFill>
              <a:schemeClr val="accent3"/>
            </a:solidFill>
            <a:prstDash val="solid"/>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cxnSp>
      <p:sp>
        <p:nvSpPr>
          <p:cNvPr id="372" name="Rectangle 371"/>
          <p:cNvSpPr/>
          <p:nvPr/>
        </p:nvSpPr>
        <p:spPr bwMode="gray">
          <a:xfrm>
            <a:off x="5099583" y="3295663"/>
            <a:ext cx="640080" cy="191120"/>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noAutofit/>
          </a:bodyPr>
          <a:lstStyle/>
          <a:p>
            <a:pPr algn="ctr">
              <a:spcBef>
                <a:spcPts val="500"/>
              </a:spcBef>
            </a:pPr>
            <a:r>
              <a:rPr lang="en-US" sz="600" dirty="0" smtClean="0">
                <a:solidFill>
                  <a:schemeClr val="tx1"/>
                </a:solidFill>
              </a:rPr>
              <a:t>Submission Period</a:t>
            </a:r>
          </a:p>
        </p:txBody>
      </p:sp>
      <p:cxnSp>
        <p:nvCxnSpPr>
          <p:cNvPr id="373" name="Straight Connector 372"/>
          <p:cNvCxnSpPr/>
          <p:nvPr/>
        </p:nvCxnSpPr>
        <p:spPr bwMode="gray">
          <a:xfrm>
            <a:off x="5419623" y="3247632"/>
            <a:ext cx="0" cy="45720"/>
          </a:xfrm>
          <a:prstGeom prst="line">
            <a:avLst/>
          </a:prstGeom>
          <a:solidFill>
            <a:schemeClr val="accent1"/>
          </a:solidFill>
          <a:ln w="12700" cap="flat" cmpd="sng" algn="ctr">
            <a:solidFill>
              <a:schemeClr val="accent3"/>
            </a:solidFill>
            <a:prstDash val="solid"/>
            <a:miter lim="800000"/>
            <a:headEnd type="none" w="med" len="med"/>
            <a:tailEnd type="none"/>
          </a:ln>
          <a:effectLst/>
        </p:spPr>
      </p:cxnSp>
      <p:sp>
        <p:nvSpPr>
          <p:cNvPr id="374" name="Rectangle 373"/>
          <p:cNvSpPr/>
          <p:nvPr/>
        </p:nvSpPr>
        <p:spPr bwMode="gray">
          <a:xfrm>
            <a:off x="5626151" y="3299968"/>
            <a:ext cx="640080" cy="191120"/>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noAutofit/>
          </a:bodyPr>
          <a:lstStyle/>
          <a:p>
            <a:pPr algn="ctr">
              <a:spcBef>
                <a:spcPts val="500"/>
              </a:spcBef>
            </a:pPr>
            <a:r>
              <a:rPr lang="en-US" sz="600" dirty="0">
                <a:solidFill>
                  <a:schemeClr val="tx1"/>
                </a:solidFill>
              </a:rPr>
              <a:t>CMS Posts AAPM List</a:t>
            </a:r>
          </a:p>
        </p:txBody>
      </p:sp>
      <p:cxnSp>
        <p:nvCxnSpPr>
          <p:cNvPr id="379" name="Straight Connector 378"/>
          <p:cNvCxnSpPr/>
          <p:nvPr/>
        </p:nvCxnSpPr>
        <p:spPr bwMode="gray">
          <a:xfrm flipH="1">
            <a:off x="4893055" y="3878096"/>
            <a:ext cx="1053136" cy="0"/>
          </a:xfrm>
          <a:prstGeom prst="line">
            <a:avLst/>
          </a:prstGeom>
          <a:noFill/>
          <a:ln w="28575" cap="rnd">
            <a:solidFill>
              <a:schemeClr val="accent3"/>
            </a:solidFill>
            <a:prstDash val="solid"/>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cxnSp>
      <p:sp>
        <p:nvSpPr>
          <p:cNvPr id="380" name="Rectangle 379"/>
          <p:cNvSpPr/>
          <p:nvPr/>
        </p:nvSpPr>
        <p:spPr bwMode="gray">
          <a:xfrm>
            <a:off x="5099583" y="3934270"/>
            <a:ext cx="640080" cy="191120"/>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noAutofit/>
          </a:bodyPr>
          <a:lstStyle/>
          <a:p>
            <a:pPr algn="ctr">
              <a:spcBef>
                <a:spcPts val="500"/>
              </a:spcBef>
            </a:pPr>
            <a:r>
              <a:rPr lang="en-US" sz="600" dirty="0" smtClean="0">
                <a:solidFill>
                  <a:schemeClr val="tx1"/>
                </a:solidFill>
              </a:rPr>
              <a:t>Submission Period</a:t>
            </a:r>
          </a:p>
        </p:txBody>
      </p:sp>
      <p:cxnSp>
        <p:nvCxnSpPr>
          <p:cNvPr id="381" name="Straight Connector 380"/>
          <p:cNvCxnSpPr/>
          <p:nvPr/>
        </p:nvCxnSpPr>
        <p:spPr bwMode="gray">
          <a:xfrm>
            <a:off x="5419623" y="3886239"/>
            <a:ext cx="0" cy="45720"/>
          </a:xfrm>
          <a:prstGeom prst="line">
            <a:avLst/>
          </a:prstGeom>
          <a:solidFill>
            <a:schemeClr val="accent1"/>
          </a:solidFill>
          <a:ln w="12700" cap="flat" cmpd="sng" algn="ctr">
            <a:solidFill>
              <a:schemeClr val="accent3"/>
            </a:solidFill>
            <a:prstDash val="solid"/>
            <a:miter lim="800000"/>
            <a:headEnd type="none" w="med" len="med"/>
            <a:tailEnd type="none"/>
          </a:ln>
          <a:effectLst/>
        </p:spPr>
      </p:cxnSp>
      <p:sp>
        <p:nvSpPr>
          <p:cNvPr id="382" name="Rectangle 381"/>
          <p:cNvSpPr/>
          <p:nvPr/>
        </p:nvSpPr>
        <p:spPr bwMode="gray">
          <a:xfrm>
            <a:off x="5626151" y="3938575"/>
            <a:ext cx="640080" cy="191120"/>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noAutofit/>
          </a:bodyPr>
          <a:lstStyle/>
          <a:p>
            <a:pPr algn="ctr">
              <a:spcBef>
                <a:spcPts val="500"/>
              </a:spcBef>
            </a:pPr>
            <a:r>
              <a:rPr lang="en-US" sz="600" dirty="0">
                <a:solidFill>
                  <a:schemeClr val="tx1"/>
                </a:solidFill>
              </a:rPr>
              <a:t>CMS Posts AAPM List</a:t>
            </a:r>
          </a:p>
        </p:txBody>
      </p:sp>
      <p:cxnSp>
        <p:nvCxnSpPr>
          <p:cNvPr id="383" name="Straight Connector 382"/>
          <p:cNvCxnSpPr/>
          <p:nvPr/>
        </p:nvCxnSpPr>
        <p:spPr bwMode="gray">
          <a:xfrm flipH="1">
            <a:off x="1034673" y="3792086"/>
            <a:ext cx="5048627" cy="0"/>
          </a:xfrm>
          <a:prstGeom prst="line">
            <a:avLst/>
          </a:prstGeom>
          <a:noFill/>
          <a:ln w="15875" cap="rnd">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384" name="Straight Connector 383"/>
          <p:cNvCxnSpPr/>
          <p:nvPr/>
        </p:nvCxnSpPr>
        <p:spPr bwMode="gray">
          <a:xfrm flipH="1">
            <a:off x="5158978" y="4324604"/>
            <a:ext cx="787213" cy="0"/>
          </a:xfrm>
          <a:prstGeom prst="line">
            <a:avLst/>
          </a:prstGeom>
          <a:noFill/>
          <a:ln w="28575" cap="rnd">
            <a:solidFill>
              <a:schemeClr val="accent4"/>
            </a:solidFill>
            <a:prstDash val="solid"/>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cxnSp>
      <p:sp>
        <p:nvSpPr>
          <p:cNvPr id="385" name="Rectangle 384"/>
          <p:cNvSpPr/>
          <p:nvPr/>
        </p:nvSpPr>
        <p:spPr bwMode="gray">
          <a:xfrm>
            <a:off x="5108196" y="4380778"/>
            <a:ext cx="888778" cy="191120"/>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noAutofit/>
          </a:bodyPr>
          <a:lstStyle/>
          <a:p>
            <a:pPr algn="ctr">
              <a:spcBef>
                <a:spcPts val="500"/>
              </a:spcBef>
            </a:pPr>
            <a:r>
              <a:rPr lang="en-US" sz="600" b="1" dirty="0">
                <a:solidFill>
                  <a:schemeClr val="tx1"/>
                </a:solidFill>
              </a:rPr>
              <a:t>QP Determination Request Period</a:t>
            </a:r>
          </a:p>
        </p:txBody>
      </p:sp>
      <p:cxnSp>
        <p:nvCxnSpPr>
          <p:cNvPr id="386" name="Straight Connector 385"/>
          <p:cNvCxnSpPr/>
          <p:nvPr/>
        </p:nvCxnSpPr>
        <p:spPr bwMode="gray">
          <a:xfrm>
            <a:off x="5552585" y="4332747"/>
            <a:ext cx="0" cy="45720"/>
          </a:xfrm>
          <a:prstGeom prst="line">
            <a:avLst/>
          </a:prstGeom>
          <a:solidFill>
            <a:schemeClr val="accent1"/>
          </a:solidFill>
          <a:ln w="12700" cap="flat" cmpd="sng" algn="ctr">
            <a:solidFill>
              <a:schemeClr val="accent4"/>
            </a:solidFill>
            <a:prstDash val="solid"/>
            <a:miter lim="800000"/>
            <a:headEnd type="none" w="med" len="med"/>
            <a:tailEnd type="none"/>
          </a:ln>
          <a:effectLst/>
        </p:spPr>
      </p:cxnSp>
    </p:spTree>
    <p:extLst>
      <p:ext uri="{BB962C8B-B14F-4D97-AF65-F5344CB8AC3E}">
        <p14:creationId xmlns:p14="http://schemas.microsoft.com/office/powerpoint/2010/main" val="30723771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2018 MIPS Quality Performance Category</a:t>
            </a:r>
            <a:endParaRPr lang="en-US" dirty="0"/>
          </a:p>
        </p:txBody>
      </p:sp>
      <p:sp>
        <p:nvSpPr>
          <p:cNvPr id="3" name="Text Placeholder 2"/>
          <p:cNvSpPr>
            <a:spLocks noGrp="1"/>
          </p:cNvSpPr>
          <p:nvPr>
            <p:ph type="body" sz="quarter" idx="25"/>
          </p:nvPr>
        </p:nvSpPr>
        <p:spPr>
          <a:xfrm>
            <a:off x="320675" y="718356"/>
            <a:ext cx="5760720" cy="215444"/>
          </a:xfrm>
        </p:spPr>
        <p:txBody>
          <a:bodyPr/>
          <a:lstStyle/>
          <a:p>
            <a:r>
              <a:rPr lang="en-US" dirty="0" smtClean="0"/>
              <a:t>Many 2018 Changes Affect Quality Scoring; Time to “Double Down”</a:t>
            </a:r>
            <a:endParaRPr lang="en-US" dirty="0">
              <a:solidFill>
                <a:srgbClr val="FF0000"/>
              </a:solidFill>
            </a:endParaRPr>
          </a:p>
        </p:txBody>
      </p:sp>
      <p:sp>
        <p:nvSpPr>
          <p:cNvPr id="5" name="Text Placeholder 4"/>
          <p:cNvSpPr>
            <a:spLocks noGrp="1"/>
          </p:cNvSpPr>
          <p:nvPr>
            <p:ph type="body" sz="quarter" idx="27"/>
          </p:nvPr>
        </p:nvSpPr>
        <p:spPr>
          <a:xfrm>
            <a:off x="4851918" y="4719946"/>
            <a:ext cx="1540442" cy="80654"/>
          </a:xfrm>
        </p:spPr>
        <p:txBody>
          <a:bodyPr/>
          <a:lstStyle/>
          <a:p>
            <a:r>
              <a:rPr lang="en-US" dirty="0" smtClean="0"/>
              <a:t>Source: CMS; Advisory Board research and analysis.</a:t>
            </a:r>
            <a:endParaRPr lang="en-US" dirty="0"/>
          </a:p>
        </p:txBody>
      </p:sp>
      <p:sp>
        <p:nvSpPr>
          <p:cNvPr id="11" name="TextBox 10"/>
          <p:cNvSpPr txBox="1"/>
          <p:nvPr/>
        </p:nvSpPr>
        <p:spPr bwMode="gray">
          <a:xfrm>
            <a:off x="3132098" y="2911433"/>
            <a:ext cx="1386174" cy="138499"/>
          </a:xfrm>
          <a:prstGeom prst="rect">
            <a:avLst/>
          </a:prstGeom>
          <a:noFill/>
        </p:spPr>
        <p:txBody>
          <a:bodyPr wrap="square" lIns="0" tIns="0" rIns="0" bIns="0" rtlCol="0">
            <a:spAutoFit/>
          </a:bodyPr>
          <a:lstStyle/>
          <a:p>
            <a:r>
              <a:rPr lang="en-US" sz="900" b="1" dirty="0" smtClean="0"/>
              <a:t>Scoring Takeaways</a:t>
            </a:r>
            <a:endParaRPr lang="en-US" sz="900" b="1" dirty="0"/>
          </a:p>
        </p:txBody>
      </p:sp>
      <p:sp>
        <p:nvSpPr>
          <p:cNvPr id="22" name="Text Placeholder 9"/>
          <p:cNvSpPr>
            <a:spLocks noGrp="1"/>
          </p:cNvSpPr>
          <p:nvPr/>
        </p:nvSpPr>
        <p:spPr>
          <a:xfrm>
            <a:off x="3132098" y="3104457"/>
            <a:ext cx="2906097" cy="1615489"/>
          </a:xfrm>
          <a:prstGeom prst="rect">
            <a:avLst/>
          </a:prstGeom>
        </p:spPr>
        <p:txBody>
          <a:bodyPr vert="horz" wrap="square" lIns="0" tIns="0" rIns="0" bIns="0" rtlCol="0">
            <a:noAutofit/>
          </a:bodyPr>
          <a:lstStyle>
            <a:lvl1pPr marL="1143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1pPr>
            <a:lvl2pPr marL="2286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sz="800" dirty="0" smtClean="0">
                <a:solidFill>
                  <a:srgbClr val="3F4D57"/>
                </a:solidFill>
                <a:cs typeface="Arial" panose="020B0604020202020204" pitchFamily="34" charset="0"/>
              </a:rPr>
              <a:t>In general, each measure is worth up to </a:t>
            </a:r>
            <a:r>
              <a:rPr lang="en-US" sz="800" dirty="0" smtClean="0">
                <a:solidFill>
                  <a:schemeClr val="accent6"/>
                </a:solidFill>
                <a:cs typeface="Arial" panose="020B0604020202020204" pitchFamily="34" charset="0"/>
              </a:rPr>
              <a:t>10 achievement points </a:t>
            </a:r>
            <a:r>
              <a:rPr lang="en-US" sz="800" dirty="0" smtClean="0">
                <a:cs typeface="Arial" panose="020B0604020202020204" pitchFamily="34" charset="0"/>
              </a:rPr>
              <a:t>based on peer benchmark;</a:t>
            </a:r>
            <a:r>
              <a:rPr lang="en-US" sz="800" dirty="0" smtClean="0">
                <a:solidFill>
                  <a:schemeClr val="accent6"/>
                </a:solidFill>
                <a:cs typeface="Arial" panose="020B0604020202020204" pitchFamily="34" charset="0"/>
              </a:rPr>
              <a:t> </a:t>
            </a:r>
            <a:r>
              <a:rPr lang="en-US" sz="800" b="1" dirty="0">
                <a:cs typeface="Arial" panose="020B0604020202020204" pitchFamily="34" charset="0"/>
              </a:rPr>
              <a:t>7</a:t>
            </a:r>
            <a:r>
              <a:rPr lang="en-US" sz="800" b="1" dirty="0" smtClean="0">
                <a:cs typeface="Arial" panose="020B0604020202020204" pitchFamily="34" charset="0"/>
              </a:rPr>
              <a:t>-point cap </a:t>
            </a:r>
            <a:r>
              <a:rPr lang="en-US" sz="800" dirty="0" smtClean="0">
                <a:cs typeface="Arial" panose="020B0604020202020204" pitchFamily="34" charset="0"/>
              </a:rPr>
              <a:t>for six highly topped-out measures in 2018</a:t>
            </a:r>
          </a:p>
          <a:p>
            <a:r>
              <a:rPr lang="en-US" sz="800" dirty="0" smtClean="0"/>
              <a:t>Two types of </a:t>
            </a:r>
            <a:r>
              <a:rPr lang="en-US" sz="800" dirty="0" smtClean="0">
                <a:solidFill>
                  <a:schemeClr val="accent6"/>
                </a:solidFill>
              </a:rPr>
              <a:t>bonus points </a:t>
            </a:r>
            <a:r>
              <a:rPr lang="en-US" sz="800" dirty="0" smtClean="0"/>
              <a:t>each</a:t>
            </a:r>
            <a:r>
              <a:rPr lang="en-US" sz="800" dirty="0" smtClean="0">
                <a:solidFill>
                  <a:schemeClr val="accent6"/>
                </a:solidFill>
              </a:rPr>
              <a:t> </a:t>
            </a:r>
            <a:r>
              <a:rPr lang="en-US" sz="800" dirty="0" smtClean="0"/>
              <a:t>capped at 10% of the total possible points in the denominator</a:t>
            </a:r>
          </a:p>
          <a:p>
            <a:r>
              <a:rPr lang="en-US" sz="800" dirty="0">
                <a:latin typeface="Arial" panose="020B0604020202020204" pitchFamily="34" charset="0"/>
                <a:cs typeface="Arial" panose="020B0604020202020204" pitchFamily="34" charset="0"/>
              </a:rPr>
              <a:t>Additional </a:t>
            </a:r>
            <a:r>
              <a:rPr lang="en-US" sz="800" dirty="0">
                <a:solidFill>
                  <a:schemeClr val="accent6"/>
                </a:solidFill>
                <a:latin typeface="Arial" panose="020B0604020202020204" pitchFamily="34" charset="0"/>
                <a:cs typeface="Arial" panose="020B0604020202020204" pitchFamily="34" charset="0"/>
              </a:rPr>
              <a:t>improvement score up to 10% </a:t>
            </a:r>
            <a:r>
              <a:rPr lang="en-US" sz="800" dirty="0" smtClean="0">
                <a:solidFill>
                  <a:srgbClr val="3F4D57"/>
                </a:solidFill>
                <a:cs typeface="Arial" panose="020B0604020202020204" pitchFamily="34" charset="0"/>
              </a:rPr>
              <a:t>for category-level improvement </a:t>
            </a:r>
            <a:r>
              <a:rPr lang="en-US" sz="800" dirty="0">
                <a:cs typeface="Arial" panose="020B0604020202020204" pitchFamily="34" charset="0"/>
              </a:rPr>
              <a:t>compared to prior year performance</a:t>
            </a:r>
            <a:endParaRPr lang="en-US" sz="800" dirty="0" smtClean="0">
              <a:cs typeface="Arial" panose="020B0604020202020204" pitchFamily="34" charset="0"/>
            </a:endParaRPr>
          </a:p>
          <a:p>
            <a:r>
              <a:rPr lang="en-US" sz="800" dirty="0" smtClean="0">
                <a:cs typeface="Arial" panose="020B0604020202020204" pitchFamily="34" charset="0"/>
              </a:rPr>
              <a:t>Earn </a:t>
            </a:r>
            <a:r>
              <a:rPr lang="en-US" sz="800" b="1" dirty="0" smtClean="0">
                <a:cs typeface="Arial" panose="020B0604020202020204" pitchFamily="34" charset="0"/>
              </a:rPr>
              <a:t>3 </a:t>
            </a:r>
            <a:r>
              <a:rPr lang="en-US" sz="800" b="1" dirty="0">
                <a:cs typeface="Arial" panose="020B0604020202020204" pitchFamily="34" charset="0"/>
              </a:rPr>
              <a:t>points </a:t>
            </a:r>
            <a:r>
              <a:rPr lang="en-US" sz="800" dirty="0" smtClean="0">
                <a:cs typeface="Arial" panose="020B0604020202020204" pitchFamily="34" charset="0"/>
              </a:rPr>
              <a:t>measures below case minimum threshold,</a:t>
            </a:r>
            <a:r>
              <a:rPr lang="en-US" sz="800" baseline="30000" dirty="0">
                <a:cs typeface="Arial" panose="020B0604020202020204" pitchFamily="34" charset="0"/>
              </a:rPr>
              <a:t>7</a:t>
            </a:r>
            <a:r>
              <a:rPr lang="en-US" sz="800" dirty="0" smtClean="0">
                <a:cs typeface="Arial" panose="020B0604020202020204" pitchFamily="34" charset="0"/>
              </a:rPr>
              <a:t> no benchmark</a:t>
            </a:r>
            <a:r>
              <a:rPr lang="en-US" sz="800" dirty="0">
                <a:cs typeface="Arial" panose="020B0604020202020204" pitchFamily="34" charset="0"/>
              </a:rPr>
              <a:t>, </a:t>
            </a:r>
            <a:r>
              <a:rPr lang="en-US" sz="800" dirty="0" smtClean="0">
                <a:cs typeface="Arial" panose="020B0604020202020204" pitchFamily="34" charset="0"/>
              </a:rPr>
              <a:t>or 0</a:t>
            </a:r>
            <a:r>
              <a:rPr lang="en-US" sz="800" dirty="0">
                <a:cs typeface="Arial" panose="020B0604020202020204" pitchFamily="34" charset="0"/>
              </a:rPr>
              <a:t>% </a:t>
            </a:r>
            <a:r>
              <a:rPr lang="en-US" sz="800" dirty="0" smtClean="0">
                <a:cs typeface="Arial" panose="020B0604020202020204" pitchFamily="34" charset="0"/>
              </a:rPr>
              <a:t>performance</a:t>
            </a:r>
          </a:p>
          <a:p>
            <a:r>
              <a:rPr lang="en-US" sz="800" dirty="0" smtClean="0">
                <a:cs typeface="Arial" panose="020B0604020202020204" pitchFamily="34" charset="0"/>
              </a:rPr>
              <a:t>Measures that do not meet  data completeness</a:t>
            </a:r>
            <a:r>
              <a:rPr lang="en-US" sz="800" dirty="0">
                <a:cs typeface="Arial" panose="020B0604020202020204" pitchFamily="34" charset="0"/>
              </a:rPr>
              <a:t> </a:t>
            </a:r>
            <a:r>
              <a:rPr lang="en-US" sz="800" dirty="0" smtClean="0">
                <a:cs typeface="Arial" panose="020B0604020202020204" pitchFamily="34" charset="0"/>
              </a:rPr>
              <a:t>requirements earn </a:t>
            </a:r>
            <a:r>
              <a:rPr lang="en-US" sz="800" b="1" dirty="0" smtClean="0">
                <a:cs typeface="Arial" panose="020B0604020202020204" pitchFamily="34" charset="0"/>
              </a:rPr>
              <a:t>1 point</a:t>
            </a:r>
            <a:r>
              <a:rPr lang="en-US" sz="800" b="1" dirty="0">
                <a:cs typeface="Arial" panose="020B0604020202020204" pitchFamily="34" charset="0"/>
              </a:rPr>
              <a:t> </a:t>
            </a:r>
            <a:r>
              <a:rPr lang="en-US" sz="800" b="1" dirty="0" smtClean="0">
                <a:cs typeface="Arial" panose="020B0604020202020204" pitchFamily="34" charset="0"/>
              </a:rPr>
              <a:t>only</a:t>
            </a:r>
            <a:r>
              <a:rPr lang="en-US" sz="800" dirty="0" smtClean="0">
                <a:cs typeface="Arial" panose="020B0604020202020204" pitchFamily="34" charset="0"/>
              </a:rPr>
              <a:t>; 3 points for small groups</a:t>
            </a:r>
          </a:p>
        </p:txBody>
      </p:sp>
      <p:sp>
        <p:nvSpPr>
          <p:cNvPr id="27" name="Rectangle 26"/>
          <p:cNvSpPr/>
          <p:nvPr/>
        </p:nvSpPr>
        <p:spPr bwMode="gray">
          <a:xfrm>
            <a:off x="3135422" y="1481733"/>
            <a:ext cx="356973" cy="164592"/>
          </a:xfrm>
          <a:prstGeom prst="rect">
            <a:avLst/>
          </a:prstGeom>
          <a:solidFill>
            <a:schemeClr val="accent4"/>
          </a:solidFill>
          <a:ln w="19050">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33" name="Left Brace 32"/>
          <p:cNvSpPr/>
          <p:nvPr/>
        </p:nvSpPr>
        <p:spPr bwMode="gray">
          <a:xfrm rot="16200000">
            <a:off x="4239189" y="714578"/>
            <a:ext cx="141573" cy="2353624"/>
          </a:xfrm>
          <a:prstGeom prst="leftBrace">
            <a:avLst>
              <a:gd name="adj1" fmla="val 0"/>
              <a:gd name="adj2" fmla="val 50000"/>
            </a:avLst>
          </a:prstGeom>
          <a:ln w="9525">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333E48"/>
              </a:solidFill>
            </a:endParaRPr>
          </a:p>
        </p:txBody>
      </p:sp>
      <p:sp>
        <p:nvSpPr>
          <p:cNvPr id="35" name="TextBox 34"/>
          <p:cNvSpPr txBox="1"/>
          <p:nvPr/>
        </p:nvSpPr>
        <p:spPr bwMode="gray">
          <a:xfrm>
            <a:off x="3761756" y="1955415"/>
            <a:ext cx="1134493" cy="100027"/>
          </a:xfrm>
          <a:prstGeom prst="rect">
            <a:avLst/>
          </a:prstGeom>
          <a:solidFill>
            <a:schemeClr val="bg1"/>
          </a:solidFill>
        </p:spPr>
        <p:txBody>
          <a:bodyPr wrap="square" lIns="0" tIns="0" rIns="0" bIns="0" rtlCol="0">
            <a:spAutoFit/>
          </a:bodyPr>
          <a:lstStyle/>
          <a:p>
            <a:pPr algn="ctr"/>
            <a:r>
              <a:rPr lang="en-US" sz="650" dirty="0" smtClean="0">
                <a:cs typeface="Arial" pitchFamily="34" charset="0"/>
              </a:rPr>
              <a:t>6 Measures Reported</a:t>
            </a:r>
          </a:p>
        </p:txBody>
      </p:sp>
      <p:sp>
        <p:nvSpPr>
          <p:cNvPr id="36" name="Left Brace 35"/>
          <p:cNvSpPr/>
          <p:nvPr/>
        </p:nvSpPr>
        <p:spPr bwMode="gray">
          <a:xfrm rot="16200000">
            <a:off x="5695401" y="1641738"/>
            <a:ext cx="133213" cy="493776"/>
          </a:xfrm>
          <a:prstGeom prst="leftBrace">
            <a:avLst>
              <a:gd name="adj1" fmla="val 0"/>
              <a:gd name="adj2" fmla="val 50000"/>
            </a:avLst>
          </a:prstGeom>
          <a:ln w="9525">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7" name="TextBox 36"/>
          <p:cNvSpPr txBox="1"/>
          <p:nvPr/>
        </p:nvSpPr>
        <p:spPr bwMode="gray">
          <a:xfrm>
            <a:off x="5175257" y="1955415"/>
            <a:ext cx="993810" cy="100027"/>
          </a:xfrm>
          <a:prstGeom prst="rect">
            <a:avLst/>
          </a:prstGeom>
          <a:solidFill>
            <a:schemeClr val="bg1"/>
          </a:solidFill>
        </p:spPr>
        <p:txBody>
          <a:bodyPr wrap="square" lIns="0" tIns="0" rIns="0" bIns="0" rtlCol="0">
            <a:spAutoFit/>
          </a:bodyPr>
          <a:lstStyle/>
          <a:p>
            <a:pPr algn="ctr"/>
            <a:r>
              <a:rPr lang="en-US" sz="650" dirty="0" smtClean="0">
                <a:cs typeface="Arial" pitchFamily="34" charset="0"/>
              </a:rPr>
              <a:t>1 Claims Measure</a:t>
            </a:r>
            <a:r>
              <a:rPr lang="en-US" sz="650" baseline="30000" dirty="0" smtClean="0">
                <a:cs typeface="Arial" pitchFamily="34" charset="0"/>
              </a:rPr>
              <a:t>6</a:t>
            </a:r>
          </a:p>
        </p:txBody>
      </p:sp>
      <p:sp>
        <p:nvSpPr>
          <p:cNvPr id="38" name="TextBox 37"/>
          <p:cNvSpPr txBox="1"/>
          <p:nvPr/>
        </p:nvSpPr>
        <p:spPr bwMode="gray">
          <a:xfrm>
            <a:off x="3122716" y="1498740"/>
            <a:ext cx="369679" cy="123111"/>
          </a:xfrm>
          <a:prstGeom prst="rect">
            <a:avLst/>
          </a:prstGeom>
          <a:noFill/>
        </p:spPr>
        <p:txBody>
          <a:bodyPr wrap="square" lIns="0" tIns="0" rIns="0" bIns="0" rtlCol="0">
            <a:spAutoFit/>
          </a:bodyPr>
          <a:lstStyle/>
          <a:p>
            <a:pPr algn="ctr"/>
            <a:r>
              <a:rPr lang="en-US" sz="800" b="1" dirty="0" smtClean="0">
                <a:solidFill>
                  <a:schemeClr val="bg1"/>
                </a:solidFill>
                <a:cs typeface="Arial" pitchFamily="34" charset="0"/>
              </a:rPr>
              <a:t>10 Pts</a:t>
            </a:r>
          </a:p>
        </p:txBody>
      </p:sp>
      <p:sp>
        <p:nvSpPr>
          <p:cNvPr id="44" name="TextBox 43"/>
          <p:cNvSpPr txBox="1"/>
          <p:nvPr/>
        </p:nvSpPr>
        <p:spPr bwMode="gray">
          <a:xfrm>
            <a:off x="3081665" y="1681221"/>
            <a:ext cx="490374" cy="184666"/>
          </a:xfrm>
          <a:prstGeom prst="rect">
            <a:avLst/>
          </a:prstGeom>
          <a:noFill/>
        </p:spPr>
        <p:txBody>
          <a:bodyPr wrap="square" lIns="0" tIns="0" rIns="0" bIns="0" rtlCol="0">
            <a:spAutoFit/>
          </a:bodyPr>
          <a:lstStyle/>
          <a:p>
            <a:pPr algn="ctr"/>
            <a:r>
              <a:rPr lang="en-US" sz="600" dirty="0" smtClean="0">
                <a:cs typeface="Arial" pitchFamily="34" charset="0"/>
              </a:rPr>
              <a:t>Outcome Measure</a:t>
            </a:r>
            <a:r>
              <a:rPr lang="en-US" sz="600" baseline="30000" dirty="0">
                <a:cs typeface="Arial" pitchFamily="34" charset="0"/>
              </a:rPr>
              <a:t>3</a:t>
            </a:r>
            <a:endParaRPr lang="en-US" sz="800" baseline="30000" dirty="0" smtClean="0">
              <a:cs typeface="Arial" pitchFamily="34" charset="0"/>
            </a:endParaRPr>
          </a:p>
        </p:txBody>
      </p:sp>
      <p:sp>
        <p:nvSpPr>
          <p:cNvPr id="46" name="Rectangle 45"/>
          <p:cNvSpPr/>
          <p:nvPr/>
        </p:nvSpPr>
        <p:spPr bwMode="gray">
          <a:xfrm>
            <a:off x="3527140" y="1481733"/>
            <a:ext cx="356973" cy="164592"/>
          </a:xfrm>
          <a:prstGeom prst="rect">
            <a:avLst/>
          </a:prstGeom>
          <a:solidFill>
            <a:schemeClr val="accent4"/>
          </a:solidFill>
          <a:ln w="19050">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47" name="Rectangle 46"/>
          <p:cNvSpPr/>
          <p:nvPr/>
        </p:nvSpPr>
        <p:spPr bwMode="gray">
          <a:xfrm>
            <a:off x="3929736" y="1481733"/>
            <a:ext cx="356973" cy="164592"/>
          </a:xfrm>
          <a:prstGeom prst="rect">
            <a:avLst/>
          </a:prstGeom>
          <a:solidFill>
            <a:schemeClr val="accent4"/>
          </a:solidFill>
          <a:ln w="19050">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48" name="Rectangle 47"/>
          <p:cNvSpPr/>
          <p:nvPr/>
        </p:nvSpPr>
        <p:spPr bwMode="gray">
          <a:xfrm>
            <a:off x="4324092" y="1481733"/>
            <a:ext cx="356973" cy="164592"/>
          </a:xfrm>
          <a:prstGeom prst="rect">
            <a:avLst/>
          </a:prstGeom>
          <a:solidFill>
            <a:schemeClr val="accent4"/>
          </a:solidFill>
          <a:ln w="19050">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49" name="Rectangle 48"/>
          <p:cNvSpPr/>
          <p:nvPr/>
        </p:nvSpPr>
        <p:spPr bwMode="gray">
          <a:xfrm>
            <a:off x="4719079" y="1481733"/>
            <a:ext cx="356973" cy="164592"/>
          </a:xfrm>
          <a:prstGeom prst="rect">
            <a:avLst/>
          </a:prstGeom>
          <a:solidFill>
            <a:schemeClr val="accent4"/>
          </a:solidFill>
          <a:ln w="19050">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50" name="Rectangle 49"/>
          <p:cNvSpPr/>
          <p:nvPr/>
        </p:nvSpPr>
        <p:spPr bwMode="gray">
          <a:xfrm>
            <a:off x="5114572" y="1481733"/>
            <a:ext cx="356973" cy="164592"/>
          </a:xfrm>
          <a:prstGeom prst="rect">
            <a:avLst/>
          </a:prstGeom>
          <a:solidFill>
            <a:schemeClr val="accent4"/>
          </a:solidFill>
          <a:ln w="19050">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51" name="Rectangle 50"/>
          <p:cNvSpPr/>
          <p:nvPr/>
        </p:nvSpPr>
        <p:spPr bwMode="gray">
          <a:xfrm>
            <a:off x="5580686" y="1481733"/>
            <a:ext cx="356973" cy="164592"/>
          </a:xfrm>
          <a:prstGeom prst="rect">
            <a:avLst/>
          </a:prstGeom>
          <a:solidFill>
            <a:schemeClr val="accent4"/>
          </a:solidFill>
          <a:ln w="19050">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52" name="TextBox 51"/>
          <p:cNvSpPr txBox="1"/>
          <p:nvPr/>
        </p:nvSpPr>
        <p:spPr bwMode="gray">
          <a:xfrm>
            <a:off x="3517595" y="1498739"/>
            <a:ext cx="369679" cy="123111"/>
          </a:xfrm>
          <a:prstGeom prst="rect">
            <a:avLst/>
          </a:prstGeom>
          <a:noFill/>
        </p:spPr>
        <p:txBody>
          <a:bodyPr wrap="square" lIns="0" tIns="0" rIns="0" bIns="0" rtlCol="0">
            <a:spAutoFit/>
          </a:bodyPr>
          <a:lstStyle/>
          <a:p>
            <a:pPr algn="ctr"/>
            <a:r>
              <a:rPr lang="en-US" sz="800" b="1" dirty="0" smtClean="0">
                <a:solidFill>
                  <a:schemeClr val="bg1"/>
                </a:solidFill>
                <a:cs typeface="Arial" pitchFamily="34" charset="0"/>
              </a:rPr>
              <a:t>10 Pts</a:t>
            </a:r>
          </a:p>
        </p:txBody>
      </p:sp>
      <p:sp>
        <p:nvSpPr>
          <p:cNvPr id="53" name="TextBox 52"/>
          <p:cNvSpPr txBox="1"/>
          <p:nvPr/>
        </p:nvSpPr>
        <p:spPr bwMode="gray">
          <a:xfrm>
            <a:off x="3930288" y="1498738"/>
            <a:ext cx="369679" cy="123111"/>
          </a:xfrm>
          <a:prstGeom prst="rect">
            <a:avLst/>
          </a:prstGeom>
          <a:noFill/>
        </p:spPr>
        <p:txBody>
          <a:bodyPr wrap="square" lIns="0" tIns="0" rIns="0" bIns="0" rtlCol="0">
            <a:spAutoFit/>
          </a:bodyPr>
          <a:lstStyle/>
          <a:p>
            <a:pPr algn="ctr"/>
            <a:r>
              <a:rPr lang="en-US" sz="800" b="1" dirty="0" smtClean="0">
                <a:solidFill>
                  <a:schemeClr val="bg1"/>
                </a:solidFill>
                <a:cs typeface="Arial" pitchFamily="34" charset="0"/>
              </a:rPr>
              <a:t>10 Pts</a:t>
            </a:r>
          </a:p>
        </p:txBody>
      </p:sp>
      <p:sp>
        <p:nvSpPr>
          <p:cNvPr id="54" name="TextBox 53"/>
          <p:cNvSpPr txBox="1"/>
          <p:nvPr/>
        </p:nvSpPr>
        <p:spPr bwMode="gray">
          <a:xfrm>
            <a:off x="4323290" y="1498737"/>
            <a:ext cx="369679" cy="123111"/>
          </a:xfrm>
          <a:prstGeom prst="rect">
            <a:avLst/>
          </a:prstGeom>
          <a:noFill/>
        </p:spPr>
        <p:txBody>
          <a:bodyPr wrap="square" lIns="0" tIns="0" rIns="0" bIns="0" rtlCol="0">
            <a:spAutoFit/>
          </a:bodyPr>
          <a:lstStyle/>
          <a:p>
            <a:pPr algn="ctr"/>
            <a:r>
              <a:rPr lang="en-US" sz="800" b="1" dirty="0">
                <a:solidFill>
                  <a:schemeClr val="bg1"/>
                </a:solidFill>
                <a:cs typeface="Arial" pitchFamily="34" charset="0"/>
              </a:rPr>
              <a:t>7</a:t>
            </a:r>
            <a:r>
              <a:rPr lang="en-US" sz="800" b="1" dirty="0" smtClean="0">
                <a:solidFill>
                  <a:schemeClr val="bg1"/>
                </a:solidFill>
                <a:cs typeface="Arial" pitchFamily="34" charset="0"/>
              </a:rPr>
              <a:t> Pts</a:t>
            </a:r>
          </a:p>
        </p:txBody>
      </p:sp>
      <p:sp>
        <p:nvSpPr>
          <p:cNvPr id="55" name="TextBox 54"/>
          <p:cNvSpPr txBox="1"/>
          <p:nvPr/>
        </p:nvSpPr>
        <p:spPr bwMode="gray">
          <a:xfrm>
            <a:off x="4724107" y="1498736"/>
            <a:ext cx="369679" cy="123111"/>
          </a:xfrm>
          <a:prstGeom prst="rect">
            <a:avLst/>
          </a:prstGeom>
          <a:noFill/>
        </p:spPr>
        <p:txBody>
          <a:bodyPr wrap="square" lIns="0" tIns="0" rIns="0" bIns="0" rtlCol="0">
            <a:spAutoFit/>
          </a:bodyPr>
          <a:lstStyle/>
          <a:p>
            <a:pPr algn="ctr"/>
            <a:r>
              <a:rPr lang="en-US" sz="800" b="1" dirty="0">
                <a:solidFill>
                  <a:schemeClr val="bg1"/>
                </a:solidFill>
                <a:cs typeface="Arial" pitchFamily="34" charset="0"/>
              </a:rPr>
              <a:t>3</a:t>
            </a:r>
            <a:r>
              <a:rPr lang="en-US" sz="800" b="1" dirty="0" smtClean="0">
                <a:solidFill>
                  <a:schemeClr val="bg1"/>
                </a:solidFill>
                <a:cs typeface="Arial" pitchFamily="34" charset="0"/>
              </a:rPr>
              <a:t> Pts</a:t>
            </a:r>
          </a:p>
        </p:txBody>
      </p:sp>
      <p:sp>
        <p:nvSpPr>
          <p:cNvPr id="56" name="TextBox 55"/>
          <p:cNvSpPr txBox="1"/>
          <p:nvPr/>
        </p:nvSpPr>
        <p:spPr bwMode="gray">
          <a:xfrm>
            <a:off x="5117109" y="1498735"/>
            <a:ext cx="369679" cy="123111"/>
          </a:xfrm>
          <a:prstGeom prst="rect">
            <a:avLst/>
          </a:prstGeom>
          <a:noFill/>
        </p:spPr>
        <p:txBody>
          <a:bodyPr wrap="square" lIns="0" tIns="0" rIns="0" bIns="0" rtlCol="0">
            <a:spAutoFit/>
          </a:bodyPr>
          <a:lstStyle/>
          <a:p>
            <a:pPr algn="ctr"/>
            <a:r>
              <a:rPr lang="en-US" sz="800" b="1" dirty="0" smtClean="0">
                <a:solidFill>
                  <a:schemeClr val="bg1"/>
                </a:solidFill>
                <a:cs typeface="Arial" pitchFamily="34" charset="0"/>
              </a:rPr>
              <a:t>1 Pts</a:t>
            </a:r>
          </a:p>
        </p:txBody>
      </p:sp>
      <p:sp>
        <p:nvSpPr>
          <p:cNvPr id="57" name="TextBox 56"/>
          <p:cNvSpPr txBox="1"/>
          <p:nvPr/>
        </p:nvSpPr>
        <p:spPr bwMode="gray">
          <a:xfrm>
            <a:off x="5574023" y="1498734"/>
            <a:ext cx="369679" cy="123111"/>
          </a:xfrm>
          <a:prstGeom prst="rect">
            <a:avLst/>
          </a:prstGeom>
          <a:noFill/>
        </p:spPr>
        <p:txBody>
          <a:bodyPr wrap="square" lIns="0" tIns="0" rIns="0" bIns="0" rtlCol="0">
            <a:spAutoFit/>
          </a:bodyPr>
          <a:lstStyle/>
          <a:p>
            <a:pPr algn="ctr"/>
            <a:r>
              <a:rPr lang="en-US" sz="800" b="1" dirty="0" smtClean="0">
                <a:solidFill>
                  <a:schemeClr val="bg1"/>
                </a:solidFill>
                <a:cs typeface="Arial" pitchFamily="34" charset="0"/>
              </a:rPr>
              <a:t>10 Pts</a:t>
            </a:r>
          </a:p>
        </p:txBody>
      </p:sp>
      <p:sp>
        <p:nvSpPr>
          <p:cNvPr id="58" name="TextBox 57"/>
          <p:cNvSpPr txBox="1"/>
          <p:nvPr/>
        </p:nvSpPr>
        <p:spPr bwMode="gray">
          <a:xfrm>
            <a:off x="319158" y="1057150"/>
            <a:ext cx="2609559" cy="2498850"/>
          </a:xfrm>
          <a:prstGeom prst="rect">
            <a:avLst/>
          </a:prstGeom>
          <a:solidFill>
            <a:schemeClr val="accent1"/>
          </a:solidFill>
          <a:ln w="6350">
            <a:solidFill>
              <a:schemeClr val="bg1"/>
            </a:solidFill>
          </a:ln>
        </p:spPr>
        <p:txBody>
          <a:bodyPr wrap="square" lIns="182880" tIns="274320" rIns="182880" bIns="0" rtlCol="0">
            <a:noAutofit/>
          </a:bodyPr>
          <a:lstStyle/>
          <a:p>
            <a:r>
              <a:rPr lang="en-US" sz="1050" b="1" dirty="0" smtClean="0"/>
              <a:t>Category in Brief: Quality</a:t>
            </a:r>
          </a:p>
          <a:p>
            <a:pPr marL="491490" lvl="1" indent="-171450">
              <a:buFont typeface="Arial" panose="020B0604020202020204" pitchFamily="34" charset="0"/>
              <a:buChar char="•"/>
            </a:pPr>
            <a:endParaRPr lang="en-US" sz="950" dirty="0"/>
          </a:p>
          <a:p>
            <a:pPr marL="491490" lvl="1" indent="-171450">
              <a:buFont typeface="Arial" panose="020B0604020202020204" pitchFamily="34" charset="0"/>
              <a:buChar char="•"/>
            </a:pPr>
            <a:endParaRPr lang="en-US" sz="950" dirty="0" smtClean="0"/>
          </a:p>
        </p:txBody>
      </p:sp>
      <p:grpSp>
        <p:nvGrpSpPr>
          <p:cNvPr id="59" name="Group 58"/>
          <p:cNvGrpSpPr/>
          <p:nvPr/>
        </p:nvGrpSpPr>
        <p:grpSpPr bwMode="gray">
          <a:xfrm>
            <a:off x="319161" y="1057394"/>
            <a:ext cx="319390" cy="218673"/>
            <a:chOff x="2833829" y="1401109"/>
            <a:chExt cx="319390" cy="218673"/>
          </a:xfrm>
        </p:grpSpPr>
        <p:sp>
          <p:nvSpPr>
            <p:cNvPr id="60" name="Freeform 59"/>
            <p:cNvSpPr/>
            <p:nvPr/>
          </p:nvSpPr>
          <p:spPr bwMode="gray">
            <a:xfrm flipH="1">
              <a:off x="2833829" y="1401109"/>
              <a:ext cx="319390" cy="218673"/>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679743 w 682433"/>
                <a:gd name="connsiteY3" fmla="*/ 248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cubicBezTo>
                    <a:pt x="681536" y="335798"/>
                    <a:pt x="680640" y="168023"/>
                    <a:pt x="679743" y="248"/>
                  </a:cubicBezTo>
                  <a:lnTo>
                    <a:pt x="0" y="0"/>
                  </a:lnTo>
                  <a:close/>
                </a:path>
              </a:pathLst>
            </a:custGeom>
            <a:solidFill>
              <a:schemeClr val="accent6"/>
            </a:solidFill>
            <a:ln w="63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61" name="Plus 60"/>
            <p:cNvSpPr/>
            <p:nvPr/>
          </p:nvSpPr>
          <p:spPr bwMode="gray">
            <a:xfrm>
              <a:off x="2855933" y="1416105"/>
              <a:ext cx="182880" cy="182880"/>
            </a:xfrm>
            <a:prstGeom prst="mathPlus">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463675"/>
              <a:endParaRPr lang="en-US" sz="1000" dirty="0" smtClean="0">
                <a:solidFill>
                  <a:schemeClr val="bg2"/>
                </a:solidFill>
                <a:latin typeface="+mj-lt"/>
              </a:endParaRPr>
            </a:p>
          </p:txBody>
        </p:sp>
      </p:grpSp>
      <p:sp>
        <p:nvSpPr>
          <p:cNvPr id="62" name="TextBox 61"/>
          <p:cNvSpPr txBox="1"/>
          <p:nvPr/>
        </p:nvSpPr>
        <p:spPr bwMode="gray">
          <a:xfrm>
            <a:off x="3033822" y="1042154"/>
            <a:ext cx="3003767" cy="153888"/>
          </a:xfrm>
          <a:prstGeom prst="rect">
            <a:avLst/>
          </a:prstGeom>
          <a:noFill/>
        </p:spPr>
        <p:txBody>
          <a:bodyPr wrap="square" lIns="0" tIns="0" rIns="0" bIns="0" rtlCol="0">
            <a:spAutoFit/>
          </a:bodyPr>
          <a:lstStyle/>
          <a:p>
            <a:r>
              <a:rPr lang="en-US" sz="1000" b="1" dirty="0" smtClean="0"/>
              <a:t>How Scoring Works</a:t>
            </a:r>
            <a:endParaRPr lang="en-US" sz="1000" b="1" dirty="0"/>
          </a:p>
        </p:txBody>
      </p:sp>
      <p:sp>
        <p:nvSpPr>
          <p:cNvPr id="65" name="TextBox 108"/>
          <p:cNvSpPr txBox="1"/>
          <p:nvPr/>
        </p:nvSpPr>
        <p:spPr bwMode="gray">
          <a:xfrm>
            <a:off x="5535285" y="1685068"/>
            <a:ext cx="451555" cy="176972"/>
          </a:xfrm>
          <a:prstGeom prst="rect">
            <a:avLst/>
          </a:prstGeom>
          <a:noFill/>
        </p:spPr>
        <p:txBody>
          <a:bodyPr wrap="square" lIns="0" tIns="0" rIns="0" bIns="0" rtlCol="0">
            <a:spAutoFit/>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pPr algn="ctr"/>
            <a:r>
              <a:rPr lang="en-US" sz="600" dirty="0" smtClean="0">
                <a:cs typeface="Arial" pitchFamily="34" charset="0"/>
              </a:rPr>
              <a:t>All-Cause</a:t>
            </a:r>
          </a:p>
          <a:p>
            <a:pPr algn="ctr"/>
            <a:r>
              <a:rPr lang="en-US" sz="550" dirty="0" smtClean="0">
                <a:cs typeface="Arial" pitchFamily="34" charset="0"/>
              </a:rPr>
              <a:t>Readmissions</a:t>
            </a:r>
          </a:p>
        </p:txBody>
      </p:sp>
      <p:sp>
        <p:nvSpPr>
          <p:cNvPr id="66" name="TextBox 65"/>
          <p:cNvSpPr txBox="1"/>
          <p:nvPr/>
        </p:nvSpPr>
        <p:spPr bwMode="gray">
          <a:xfrm>
            <a:off x="4686438" y="1688153"/>
            <a:ext cx="439341" cy="184666"/>
          </a:xfrm>
          <a:prstGeom prst="rect">
            <a:avLst/>
          </a:prstGeom>
          <a:noFill/>
        </p:spPr>
        <p:txBody>
          <a:bodyPr wrap="square" lIns="0" tIns="0" rIns="0" bIns="0" rtlCol="0">
            <a:spAutoFit/>
          </a:bodyPr>
          <a:lstStyle/>
          <a:p>
            <a:pPr algn="ctr"/>
            <a:r>
              <a:rPr lang="en-US" sz="600" dirty="0" smtClean="0">
                <a:cs typeface="Arial" pitchFamily="34" charset="0"/>
              </a:rPr>
              <a:t>Class 2</a:t>
            </a:r>
            <a:br>
              <a:rPr lang="en-US" sz="600" dirty="0" smtClean="0">
                <a:cs typeface="Arial" pitchFamily="34" charset="0"/>
              </a:rPr>
            </a:br>
            <a:r>
              <a:rPr lang="en-US" sz="600" dirty="0" smtClean="0">
                <a:cs typeface="Arial" pitchFamily="34" charset="0"/>
              </a:rPr>
              <a:t>Measure</a:t>
            </a:r>
            <a:r>
              <a:rPr lang="en-US" sz="600" baseline="30000" dirty="0">
                <a:cs typeface="Arial" pitchFamily="34" charset="0"/>
              </a:rPr>
              <a:t>4</a:t>
            </a:r>
            <a:endParaRPr lang="en-US" sz="800" baseline="30000" dirty="0" smtClean="0">
              <a:cs typeface="Arial" pitchFamily="34" charset="0"/>
            </a:endParaRPr>
          </a:p>
        </p:txBody>
      </p:sp>
      <p:sp>
        <p:nvSpPr>
          <p:cNvPr id="6" name="Text Placeholder 5"/>
          <p:cNvSpPr>
            <a:spLocks noGrp="1"/>
          </p:cNvSpPr>
          <p:nvPr>
            <p:ph type="body" sz="quarter" idx="28"/>
          </p:nvPr>
        </p:nvSpPr>
        <p:spPr>
          <a:xfrm>
            <a:off x="0" y="3669119"/>
            <a:ext cx="2811401" cy="1000274"/>
          </a:xfrm>
        </p:spPr>
        <p:txBody>
          <a:bodyPr/>
          <a:lstStyle/>
          <a:p>
            <a:pPr>
              <a:spcBef>
                <a:spcPts val="0"/>
              </a:spcBef>
            </a:pPr>
            <a:r>
              <a:rPr lang="en-US" dirty="0" smtClean="0"/>
              <a:t>Applies to Qualified Registry, QCDR, and EHR reporting; different data completeness requirements apply to Claims-based and CMS Web Interface reporting.</a:t>
            </a:r>
          </a:p>
          <a:p>
            <a:pPr>
              <a:spcBef>
                <a:spcPts val="0"/>
              </a:spcBef>
            </a:pPr>
            <a:r>
              <a:rPr lang="en-US" dirty="0" smtClean="0"/>
              <a:t>High-priority measures are outcome, patient experience, appropriate use, patient safety, efficiency, and care coordination measures.</a:t>
            </a:r>
          </a:p>
          <a:p>
            <a:pPr>
              <a:spcBef>
                <a:spcPts val="0"/>
              </a:spcBef>
            </a:pPr>
            <a:r>
              <a:rPr lang="en-US" dirty="0" smtClean="0"/>
              <a:t>At least one outcome measure is required, or another high-priority measure if outcome </a:t>
            </a:r>
            <a:br>
              <a:rPr lang="en-US" dirty="0" smtClean="0"/>
            </a:br>
            <a:r>
              <a:rPr lang="en-US" dirty="0" smtClean="0"/>
              <a:t>measures are not applicable.</a:t>
            </a:r>
          </a:p>
          <a:p>
            <a:pPr>
              <a:spcBef>
                <a:spcPts val="0"/>
              </a:spcBef>
            </a:pPr>
            <a:r>
              <a:rPr lang="en-US" dirty="0" smtClean="0"/>
              <a:t>Class 2 measures do not have an established benchmark and therefore cannot be scored based on performance. Automatically assigned 3 points.</a:t>
            </a:r>
          </a:p>
          <a:p>
            <a:pPr>
              <a:spcBef>
                <a:spcPts val="0"/>
              </a:spcBef>
            </a:pPr>
            <a:r>
              <a:rPr lang="en-US" dirty="0" smtClean="0"/>
              <a:t>Class 3 measures are reported measures that do not meet the data completeness requirement. Receives 1 point except if reported by a small practice, which receives 3 points.</a:t>
            </a:r>
          </a:p>
          <a:p>
            <a:pPr>
              <a:spcBef>
                <a:spcPts val="0"/>
              </a:spcBef>
            </a:pPr>
            <a:r>
              <a:rPr lang="en-US" dirty="0" smtClean="0"/>
              <a:t>If reporting as a group of ≥16 ECs, the All-Cause Hospital Readmissions population-based measure is scored from administrative claims data; no additional reporting required.</a:t>
            </a:r>
          </a:p>
          <a:p>
            <a:pPr>
              <a:spcBef>
                <a:spcPts val="0"/>
              </a:spcBef>
            </a:pPr>
            <a:r>
              <a:rPr lang="en-US" dirty="0" smtClean="0"/>
              <a:t>Case minimum threshold is 20 for reported measures, and 200 for All-Cause Readmissions.</a:t>
            </a:r>
            <a:endParaRPr lang="en-US" dirty="0"/>
          </a:p>
        </p:txBody>
      </p:sp>
      <p:sp>
        <p:nvSpPr>
          <p:cNvPr id="7" name="Rectangle 6"/>
          <p:cNvSpPr/>
          <p:nvPr/>
        </p:nvSpPr>
        <p:spPr>
          <a:xfrm>
            <a:off x="422856" y="1499485"/>
            <a:ext cx="2483844" cy="2074927"/>
          </a:xfrm>
          <a:prstGeom prst="rect">
            <a:avLst/>
          </a:prstGeom>
        </p:spPr>
        <p:txBody>
          <a:bodyPr wrap="square">
            <a:spAutoFit/>
          </a:bodyPr>
          <a:lstStyle/>
          <a:p>
            <a:pPr marL="114300" indent="-114300">
              <a:spcBef>
                <a:spcPts val="500"/>
              </a:spcBef>
              <a:buFont typeface="Arial" pitchFamily="34" charset="0"/>
              <a:buChar char="•"/>
            </a:pPr>
            <a:r>
              <a:rPr lang="en-US" sz="900" dirty="0" smtClean="0"/>
              <a:t>Full-year reporting period in 2018</a:t>
            </a:r>
          </a:p>
          <a:p>
            <a:pPr marL="114300" indent="-114300">
              <a:spcBef>
                <a:spcPts val="500"/>
              </a:spcBef>
              <a:buFont typeface="Arial" pitchFamily="34" charset="0"/>
              <a:buChar char="•"/>
            </a:pPr>
            <a:r>
              <a:rPr lang="en-US" sz="900" dirty="0" smtClean="0"/>
              <a:t>Report at least six measures, including one outcome measure</a:t>
            </a:r>
            <a:endParaRPr lang="en-US" sz="900" dirty="0"/>
          </a:p>
          <a:p>
            <a:pPr marL="114300" indent="-114300">
              <a:spcBef>
                <a:spcPts val="500"/>
              </a:spcBef>
              <a:buFont typeface="Arial" pitchFamily="34" charset="0"/>
              <a:buChar char="•"/>
            </a:pPr>
            <a:r>
              <a:rPr lang="en-US" sz="900" dirty="0"/>
              <a:t>6</a:t>
            </a:r>
            <a:r>
              <a:rPr lang="en-US" sz="900" dirty="0" smtClean="0"/>
              <a:t>0</a:t>
            </a:r>
            <a:r>
              <a:rPr lang="en-US" sz="900" dirty="0"/>
              <a:t>% </a:t>
            </a:r>
            <a:r>
              <a:rPr lang="en-US" sz="900" dirty="0" smtClean="0"/>
              <a:t>all-payer data</a:t>
            </a:r>
            <a:r>
              <a:rPr lang="en-US" sz="900" baseline="30000" dirty="0" smtClean="0"/>
              <a:t>1</a:t>
            </a:r>
            <a:r>
              <a:rPr lang="en-US" sz="900" dirty="0" smtClean="0"/>
              <a:t> </a:t>
            </a:r>
            <a:r>
              <a:rPr lang="en-US" sz="900" dirty="0"/>
              <a:t>completeness requirement for </a:t>
            </a:r>
            <a:r>
              <a:rPr lang="en-US" sz="900" dirty="0" smtClean="0"/>
              <a:t>2018 </a:t>
            </a:r>
          </a:p>
          <a:p>
            <a:pPr marL="114300" indent="-114300">
              <a:spcBef>
                <a:spcPts val="500"/>
              </a:spcBef>
              <a:buFont typeface="Arial" pitchFamily="34" charset="0"/>
              <a:buChar char="•"/>
            </a:pPr>
            <a:r>
              <a:rPr lang="en-US" sz="900" dirty="0"/>
              <a:t>Year-over-year category-level performance improvement </a:t>
            </a:r>
            <a:r>
              <a:rPr lang="en-US" sz="900" dirty="0" smtClean="0"/>
              <a:t>rewarded</a:t>
            </a:r>
            <a:endParaRPr lang="en-US" sz="900" dirty="0"/>
          </a:p>
          <a:p>
            <a:pPr marL="114300" indent="-114300">
              <a:spcBef>
                <a:spcPts val="500"/>
              </a:spcBef>
              <a:buFont typeface="Arial" pitchFamily="34" charset="0"/>
              <a:buChar char="•"/>
            </a:pPr>
            <a:r>
              <a:rPr lang="en-US" sz="900" dirty="0" smtClean="0">
                <a:solidFill>
                  <a:schemeClr val="dk1"/>
                </a:solidFill>
              </a:rPr>
              <a:t>Four-year timeline for removal of topped-out measures</a:t>
            </a:r>
          </a:p>
          <a:p>
            <a:pPr marL="114300" indent="-114300">
              <a:spcBef>
                <a:spcPts val="500"/>
              </a:spcBef>
              <a:buFont typeface="Arial" pitchFamily="34" charset="0"/>
              <a:buChar char="•"/>
            </a:pPr>
            <a:r>
              <a:rPr lang="en-US" sz="900" dirty="0" smtClean="0">
                <a:solidFill>
                  <a:schemeClr val="dk1"/>
                </a:solidFill>
              </a:rPr>
              <a:t>Scoring policies and number of CMS </a:t>
            </a:r>
            <a:r>
              <a:rPr lang="en-US" sz="900" dirty="0">
                <a:solidFill>
                  <a:schemeClr val="dk1"/>
                </a:solidFill>
              </a:rPr>
              <a:t>Web Interface measures </a:t>
            </a:r>
            <a:r>
              <a:rPr lang="en-US" sz="900" dirty="0" smtClean="0">
                <a:solidFill>
                  <a:schemeClr val="dk1"/>
                </a:solidFill>
              </a:rPr>
              <a:t>differ </a:t>
            </a:r>
            <a:r>
              <a:rPr lang="en-US" sz="900" dirty="0">
                <a:solidFill>
                  <a:schemeClr val="dk1"/>
                </a:solidFill>
              </a:rPr>
              <a:t>from other reporting </a:t>
            </a:r>
            <a:r>
              <a:rPr lang="en-US" sz="900" dirty="0" smtClean="0">
                <a:solidFill>
                  <a:schemeClr val="dk1"/>
                </a:solidFill>
              </a:rPr>
              <a:t>mechanisms</a:t>
            </a:r>
            <a:endParaRPr lang="en-US" sz="900" dirty="0">
              <a:solidFill>
                <a:schemeClr val="dk1"/>
              </a:solidFill>
            </a:endParaRPr>
          </a:p>
        </p:txBody>
      </p:sp>
      <p:sp>
        <p:nvSpPr>
          <p:cNvPr id="40" name="TextBox 39"/>
          <p:cNvSpPr txBox="1"/>
          <p:nvPr/>
        </p:nvSpPr>
        <p:spPr bwMode="gray">
          <a:xfrm>
            <a:off x="5080077" y="1688153"/>
            <a:ext cx="439341" cy="184666"/>
          </a:xfrm>
          <a:prstGeom prst="rect">
            <a:avLst/>
          </a:prstGeom>
          <a:noFill/>
        </p:spPr>
        <p:txBody>
          <a:bodyPr wrap="square" lIns="0" tIns="0" rIns="0" bIns="0" rtlCol="0">
            <a:spAutoFit/>
          </a:bodyPr>
          <a:lstStyle/>
          <a:p>
            <a:pPr algn="ctr"/>
            <a:r>
              <a:rPr lang="en-US" sz="600" dirty="0" smtClean="0">
                <a:cs typeface="Arial" pitchFamily="34" charset="0"/>
              </a:rPr>
              <a:t>Class 3</a:t>
            </a:r>
            <a:br>
              <a:rPr lang="en-US" sz="600" dirty="0" smtClean="0">
                <a:cs typeface="Arial" pitchFamily="34" charset="0"/>
              </a:rPr>
            </a:br>
            <a:r>
              <a:rPr lang="en-US" sz="600" dirty="0" smtClean="0">
                <a:cs typeface="Arial" pitchFamily="34" charset="0"/>
              </a:rPr>
              <a:t>Measure</a:t>
            </a:r>
            <a:r>
              <a:rPr lang="en-US" sz="600" baseline="30000" dirty="0">
                <a:cs typeface="Arial" pitchFamily="34" charset="0"/>
              </a:rPr>
              <a:t>5</a:t>
            </a:r>
            <a:endParaRPr lang="en-US" sz="800" baseline="30000" dirty="0" smtClean="0">
              <a:cs typeface="Arial" pitchFamily="34" charset="0"/>
            </a:endParaRPr>
          </a:p>
        </p:txBody>
      </p:sp>
      <p:sp>
        <p:nvSpPr>
          <p:cNvPr id="41" name="TextBox 40"/>
          <p:cNvSpPr txBox="1"/>
          <p:nvPr/>
        </p:nvSpPr>
        <p:spPr bwMode="gray">
          <a:xfrm>
            <a:off x="4283595" y="1681221"/>
            <a:ext cx="439341" cy="184666"/>
          </a:xfrm>
          <a:prstGeom prst="rect">
            <a:avLst/>
          </a:prstGeom>
          <a:noFill/>
        </p:spPr>
        <p:txBody>
          <a:bodyPr wrap="square" lIns="0" tIns="0" rIns="0" bIns="0" rtlCol="0">
            <a:spAutoFit/>
          </a:bodyPr>
          <a:lstStyle/>
          <a:p>
            <a:pPr algn="ctr"/>
            <a:r>
              <a:rPr lang="en-US" sz="600" dirty="0" smtClean="0">
                <a:cs typeface="Arial" pitchFamily="34" charset="0"/>
              </a:rPr>
              <a:t>Topped </a:t>
            </a:r>
            <a:br>
              <a:rPr lang="en-US" sz="600" dirty="0" smtClean="0">
                <a:cs typeface="Arial" pitchFamily="34" charset="0"/>
              </a:rPr>
            </a:br>
            <a:r>
              <a:rPr lang="en-US" sz="600" dirty="0" smtClean="0">
                <a:cs typeface="Arial" pitchFamily="34" charset="0"/>
              </a:rPr>
              <a:t>out</a:t>
            </a:r>
            <a:endParaRPr lang="en-US" sz="800" baseline="30000" dirty="0" smtClean="0">
              <a:cs typeface="Arial" pitchFamily="34" charset="0"/>
            </a:endParaRPr>
          </a:p>
        </p:txBody>
      </p:sp>
      <p:sp>
        <p:nvSpPr>
          <p:cNvPr id="84" name="TextBox 83"/>
          <p:cNvSpPr txBox="1"/>
          <p:nvPr/>
        </p:nvSpPr>
        <p:spPr bwMode="gray">
          <a:xfrm>
            <a:off x="3235096" y="1267169"/>
            <a:ext cx="1006842" cy="123111"/>
          </a:xfrm>
          <a:prstGeom prst="rect">
            <a:avLst/>
          </a:prstGeom>
          <a:noFill/>
        </p:spPr>
        <p:txBody>
          <a:bodyPr wrap="square" lIns="0" tIns="0" rIns="0" bIns="0" rtlCol="0">
            <a:spAutoFit/>
          </a:bodyPr>
          <a:lstStyle/>
          <a:p>
            <a:pPr algn="ctr">
              <a:spcBef>
                <a:spcPts val="500"/>
              </a:spcBef>
            </a:pPr>
            <a:r>
              <a:rPr lang="en-US" sz="800" b="1" dirty="0" smtClean="0"/>
              <a:t>Achievement</a:t>
            </a:r>
            <a:endParaRPr lang="en-US" sz="800" b="1" dirty="0"/>
          </a:p>
        </p:txBody>
      </p:sp>
      <p:cxnSp>
        <p:nvCxnSpPr>
          <p:cNvPr id="85" name="Straight Connector 84"/>
          <p:cNvCxnSpPr/>
          <p:nvPr/>
        </p:nvCxnSpPr>
        <p:spPr bwMode="gray">
          <a:xfrm>
            <a:off x="3112130" y="1419654"/>
            <a:ext cx="2926080" cy="0"/>
          </a:xfrm>
          <a:prstGeom prst="line">
            <a:avLst/>
          </a:prstGeom>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86" name="Picture 85"/>
          <p:cNvPicPr>
            <a:picLocks noChangeAspect="1"/>
          </p:cNvPicPr>
          <p:nvPr/>
        </p:nvPicPr>
        <p:blipFill>
          <a:blip r:embed="rId3"/>
          <a:stretch>
            <a:fillRect/>
          </a:stretch>
        </p:blipFill>
        <p:spPr>
          <a:xfrm>
            <a:off x="3141273" y="1256938"/>
            <a:ext cx="170652" cy="142210"/>
          </a:xfrm>
          <a:prstGeom prst="rect">
            <a:avLst/>
          </a:prstGeom>
        </p:spPr>
      </p:pic>
      <p:sp>
        <p:nvSpPr>
          <p:cNvPr id="87" name="Rectangle 86"/>
          <p:cNvSpPr/>
          <p:nvPr/>
        </p:nvSpPr>
        <p:spPr bwMode="gray">
          <a:xfrm>
            <a:off x="3132098" y="2392868"/>
            <a:ext cx="797638" cy="164592"/>
          </a:xfrm>
          <a:prstGeom prst="rect">
            <a:avLst/>
          </a:prstGeom>
          <a:solidFill>
            <a:schemeClr val="tx1"/>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solidFill>
                <a:schemeClr val="bg1"/>
              </a:solidFill>
            </a:endParaRPr>
          </a:p>
        </p:txBody>
      </p:sp>
      <p:sp>
        <p:nvSpPr>
          <p:cNvPr id="88" name="TextBox 87"/>
          <p:cNvSpPr txBox="1"/>
          <p:nvPr/>
        </p:nvSpPr>
        <p:spPr bwMode="gray">
          <a:xfrm>
            <a:off x="3144485" y="2409870"/>
            <a:ext cx="785251" cy="123111"/>
          </a:xfrm>
          <a:prstGeom prst="rect">
            <a:avLst/>
          </a:prstGeom>
          <a:noFill/>
        </p:spPr>
        <p:txBody>
          <a:bodyPr wrap="square" lIns="0" tIns="0" rIns="0" bIns="0" rtlCol="0">
            <a:spAutoFit/>
          </a:bodyPr>
          <a:lstStyle/>
          <a:p>
            <a:pPr algn="ctr"/>
            <a:r>
              <a:rPr lang="en-US" sz="800" b="1" dirty="0" smtClean="0">
                <a:solidFill>
                  <a:schemeClr val="bg1"/>
                </a:solidFill>
                <a:cs typeface="Arial" pitchFamily="34" charset="0"/>
              </a:rPr>
              <a:t>Up to 10% Pts</a:t>
            </a:r>
          </a:p>
        </p:txBody>
      </p:sp>
      <p:sp>
        <p:nvSpPr>
          <p:cNvPr id="89" name="TextBox 88"/>
          <p:cNvSpPr txBox="1"/>
          <p:nvPr/>
        </p:nvSpPr>
        <p:spPr bwMode="gray">
          <a:xfrm>
            <a:off x="3293111" y="2172811"/>
            <a:ext cx="1414540" cy="123111"/>
          </a:xfrm>
          <a:prstGeom prst="rect">
            <a:avLst/>
          </a:prstGeom>
          <a:noFill/>
        </p:spPr>
        <p:txBody>
          <a:bodyPr wrap="square" lIns="0" tIns="0" rIns="0" bIns="0" rtlCol="0">
            <a:spAutoFit/>
          </a:bodyPr>
          <a:lstStyle/>
          <a:p>
            <a:pPr algn="ctr">
              <a:spcBef>
                <a:spcPts val="500"/>
              </a:spcBef>
            </a:pPr>
            <a:r>
              <a:rPr lang="en-US" sz="800" b="1" dirty="0" smtClean="0"/>
              <a:t>Two Types of Bonuses</a:t>
            </a:r>
            <a:endParaRPr lang="en-US" sz="800" b="1" dirty="0"/>
          </a:p>
        </p:txBody>
      </p:sp>
      <p:cxnSp>
        <p:nvCxnSpPr>
          <p:cNvPr id="90" name="Straight Connector 89"/>
          <p:cNvCxnSpPr/>
          <p:nvPr/>
        </p:nvCxnSpPr>
        <p:spPr bwMode="gray">
          <a:xfrm>
            <a:off x="3108877" y="2337908"/>
            <a:ext cx="1673352" cy="0"/>
          </a:xfrm>
          <a:prstGeom prst="line">
            <a:avLst/>
          </a:prstGeom>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92" name="Rectangle 91"/>
          <p:cNvSpPr/>
          <p:nvPr/>
        </p:nvSpPr>
        <p:spPr bwMode="gray">
          <a:xfrm>
            <a:off x="5065352" y="2393309"/>
            <a:ext cx="914400" cy="164592"/>
          </a:xfrm>
          <a:prstGeom prst="rect">
            <a:avLst/>
          </a:prstGeom>
          <a:solidFill>
            <a:schemeClr val="tx1"/>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solidFill>
                <a:schemeClr val="bg1"/>
              </a:solidFill>
            </a:endParaRPr>
          </a:p>
        </p:txBody>
      </p:sp>
      <p:sp>
        <p:nvSpPr>
          <p:cNvPr id="93" name="TextBox 92"/>
          <p:cNvSpPr txBox="1"/>
          <p:nvPr/>
        </p:nvSpPr>
        <p:spPr bwMode="gray">
          <a:xfrm>
            <a:off x="5077739" y="2416661"/>
            <a:ext cx="914400" cy="123111"/>
          </a:xfrm>
          <a:prstGeom prst="rect">
            <a:avLst/>
          </a:prstGeom>
          <a:noFill/>
        </p:spPr>
        <p:txBody>
          <a:bodyPr wrap="square" lIns="0" tIns="0" rIns="0" bIns="0" rtlCol="0">
            <a:spAutoFit/>
          </a:bodyPr>
          <a:lstStyle/>
          <a:p>
            <a:pPr algn="ctr"/>
            <a:r>
              <a:rPr lang="en-US" sz="800" b="1" dirty="0" smtClean="0">
                <a:solidFill>
                  <a:schemeClr val="bg1"/>
                </a:solidFill>
                <a:cs typeface="Arial" pitchFamily="34" charset="0"/>
              </a:rPr>
              <a:t>Up to 10% Score</a:t>
            </a:r>
          </a:p>
        </p:txBody>
      </p:sp>
      <p:sp>
        <p:nvSpPr>
          <p:cNvPr id="94" name="TextBox 93"/>
          <p:cNvSpPr txBox="1"/>
          <p:nvPr/>
        </p:nvSpPr>
        <p:spPr bwMode="gray">
          <a:xfrm>
            <a:off x="5120647" y="2173077"/>
            <a:ext cx="914400" cy="123111"/>
          </a:xfrm>
          <a:prstGeom prst="rect">
            <a:avLst/>
          </a:prstGeom>
          <a:noFill/>
        </p:spPr>
        <p:txBody>
          <a:bodyPr wrap="square" lIns="0" tIns="0" rIns="0" bIns="0" rtlCol="0">
            <a:spAutoFit/>
          </a:bodyPr>
          <a:lstStyle/>
          <a:p>
            <a:pPr algn="ctr">
              <a:spcBef>
                <a:spcPts val="500"/>
              </a:spcBef>
            </a:pPr>
            <a:r>
              <a:rPr lang="en-US" sz="800" b="1" dirty="0" smtClean="0"/>
              <a:t>Improvement</a:t>
            </a:r>
            <a:endParaRPr lang="en-US" sz="800" b="1" dirty="0"/>
          </a:p>
        </p:txBody>
      </p:sp>
      <p:cxnSp>
        <p:nvCxnSpPr>
          <p:cNvPr id="95" name="Straight Connector 94"/>
          <p:cNvCxnSpPr/>
          <p:nvPr/>
        </p:nvCxnSpPr>
        <p:spPr bwMode="gray">
          <a:xfrm>
            <a:off x="4997681" y="2338262"/>
            <a:ext cx="1051560" cy="0"/>
          </a:xfrm>
          <a:prstGeom prst="line">
            <a:avLst/>
          </a:prstGeom>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96" name="Plus 95"/>
          <p:cNvSpPr/>
          <p:nvPr/>
        </p:nvSpPr>
        <p:spPr bwMode="gray">
          <a:xfrm>
            <a:off x="5010277" y="2155206"/>
            <a:ext cx="192428" cy="182880"/>
          </a:xfrm>
          <a:prstGeom prst="mathPlus">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463675"/>
            <a:endParaRPr lang="en-US" sz="1000" dirty="0" smtClean="0">
              <a:solidFill>
                <a:srgbClr val="DBE1E5"/>
              </a:solidFill>
            </a:endParaRPr>
          </a:p>
        </p:txBody>
      </p:sp>
      <p:sp>
        <p:nvSpPr>
          <p:cNvPr id="97" name="TextBox 108"/>
          <p:cNvSpPr txBox="1"/>
          <p:nvPr/>
        </p:nvSpPr>
        <p:spPr bwMode="gray">
          <a:xfrm>
            <a:off x="3194301" y="2608514"/>
            <a:ext cx="665678" cy="184666"/>
          </a:xfrm>
          <a:prstGeom prst="rect">
            <a:avLst/>
          </a:prstGeom>
          <a:noFill/>
        </p:spPr>
        <p:txBody>
          <a:bodyPr wrap="square" lIns="0" tIns="0" rIns="0" bIns="0" rtlCol="0">
            <a:spAutoFit/>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pPr algn="ctr"/>
            <a:r>
              <a:rPr lang="en-US" sz="600" dirty="0" smtClean="0">
                <a:cs typeface="Arial" pitchFamily="34" charset="0"/>
              </a:rPr>
              <a:t>Additional </a:t>
            </a:r>
            <a:r>
              <a:rPr lang="en-US" sz="600" dirty="0">
                <a:cs typeface="Arial" pitchFamily="34" charset="0"/>
              </a:rPr>
              <a:t>high-priority </a:t>
            </a:r>
            <a:r>
              <a:rPr lang="en-US" sz="600" dirty="0" smtClean="0">
                <a:cs typeface="Arial" pitchFamily="34" charset="0"/>
              </a:rPr>
              <a:t>measures</a:t>
            </a:r>
            <a:r>
              <a:rPr lang="en-US" sz="600" baseline="30000" dirty="0" smtClean="0">
                <a:cs typeface="Arial" pitchFamily="34" charset="0"/>
              </a:rPr>
              <a:t>2</a:t>
            </a:r>
            <a:endParaRPr lang="en-US" sz="550" baseline="30000" dirty="0" smtClean="0">
              <a:cs typeface="Arial" pitchFamily="34" charset="0"/>
            </a:endParaRPr>
          </a:p>
        </p:txBody>
      </p:sp>
      <p:sp>
        <p:nvSpPr>
          <p:cNvPr id="98" name="TextBox 108"/>
          <p:cNvSpPr txBox="1"/>
          <p:nvPr/>
        </p:nvSpPr>
        <p:spPr bwMode="gray">
          <a:xfrm>
            <a:off x="4029612" y="2608514"/>
            <a:ext cx="665678" cy="184666"/>
          </a:xfrm>
          <a:prstGeom prst="rect">
            <a:avLst/>
          </a:prstGeom>
          <a:noFill/>
        </p:spPr>
        <p:txBody>
          <a:bodyPr wrap="square" lIns="0" tIns="0" rIns="0" bIns="0" rtlCol="0">
            <a:spAutoFit/>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pPr algn="ctr"/>
            <a:r>
              <a:rPr lang="en-US" sz="600" dirty="0" smtClean="0">
                <a:cs typeface="Arial" pitchFamily="34" charset="0"/>
              </a:rPr>
              <a:t>End-to-end electronic reporting</a:t>
            </a:r>
            <a:endParaRPr lang="en-US" sz="550" baseline="30000" dirty="0" smtClean="0">
              <a:cs typeface="Arial" pitchFamily="34" charset="0"/>
            </a:endParaRPr>
          </a:p>
        </p:txBody>
      </p:sp>
      <p:sp>
        <p:nvSpPr>
          <p:cNvPr id="99" name="Rectangle 98"/>
          <p:cNvSpPr/>
          <p:nvPr/>
        </p:nvSpPr>
        <p:spPr bwMode="gray">
          <a:xfrm>
            <a:off x="3965688" y="2393309"/>
            <a:ext cx="797638" cy="164592"/>
          </a:xfrm>
          <a:prstGeom prst="rect">
            <a:avLst/>
          </a:prstGeom>
          <a:solidFill>
            <a:schemeClr val="tx1"/>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solidFill>
                <a:schemeClr val="bg1"/>
              </a:solidFill>
            </a:endParaRPr>
          </a:p>
        </p:txBody>
      </p:sp>
      <p:sp>
        <p:nvSpPr>
          <p:cNvPr id="100" name="TextBox 99"/>
          <p:cNvSpPr txBox="1"/>
          <p:nvPr/>
        </p:nvSpPr>
        <p:spPr bwMode="gray">
          <a:xfrm>
            <a:off x="3978075" y="2416661"/>
            <a:ext cx="785251" cy="123111"/>
          </a:xfrm>
          <a:prstGeom prst="rect">
            <a:avLst/>
          </a:prstGeom>
          <a:noFill/>
        </p:spPr>
        <p:txBody>
          <a:bodyPr wrap="square" lIns="0" tIns="0" rIns="0" bIns="0" rtlCol="0">
            <a:spAutoFit/>
          </a:bodyPr>
          <a:lstStyle/>
          <a:p>
            <a:pPr algn="ctr"/>
            <a:r>
              <a:rPr lang="en-US" sz="800" b="1" dirty="0" smtClean="0">
                <a:solidFill>
                  <a:schemeClr val="bg1"/>
                </a:solidFill>
                <a:cs typeface="Arial" pitchFamily="34" charset="0"/>
              </a:rPr>
              <a:t>Up to 10% Pts</a:t>
            </a:r>
          </a:p>
        </p:txBody>
      </p:sp>
      <p:sp>
        <p:nvSpPr>
          <p:cNvPr id="101" name="TextBox 100"/>
          <p:cNvSpPr txBox="1"/>
          <p:nvPr/>
        </p:nvSpPr>
        <p:spPr bwMode="gray">
          <a:xfrm flipH="1">
            <a:off x="3207205" y="2110018"/>
            <a:ext cx="85906" cy="164633"/>
          </a:xfrm>
          <a:prstGeom prst="rect">
            <a:avLst/>
          </a:prstGeom>
          <a:noFill/>
        </p:spPr>
        <p:txBody>
          <a:bodyPr wrap="square" lIns="0" tIns="0" rIns="0" bIns="0" rtlCol="0">
            <a:noAutofit/>
          </a:bodyPr>
          <a:lstStyle/>
          <a:p>
            <a:pPr algn="ctr"/>
            <a:r>
              <a:rPr lang="en-US" sz="2400" b="1" baseline="-1000" dirty="0" smtClean="0">
                <a:solidFill>
                  <a:schemeClr val="accent6"/>
                </a:solidFill>
                <a:latin typeface="+mj-lt"/>
              </a:rPr>
              <a:t>!</a:t>
            </a:r>
          </a:p>
        </p:txBody>
      </p:sp>
      <p:sp>
        <p:nvSpPr>
          <p:cNvPr id="102" name="TextBox 101"/>
          <p:cNvSpPr txBox="1"/>
          <p:nvPr/>
        </p:nvSpPr>
        <p:spPr bwMode="gray">
          <a:xfrm flipH="1">
            <a:off x="3139639" y="2110018"/>
            <a:ext cx="85906" cy="164633"/>
          </a:xfrm>
          <a:prstGeom prst="rect">
            <a:avLst/>
          </a:prstGeom>
          <a:noFill/>
        </p:spPr>
        <p:txBody>
          <a:bodyPr wrap="square" lIns="0" tIns="0" rIns="0" bIns="0" rtlCol="0">
            <a:noAutofit/>
          </a:bodyPr>
          <a:lstStyle/>
          <a:p>
            <a:pPr algn="ctr"/>
            <a:r>
              <a:rPr lang="en-US" sz="2400" b="1" baseline="-1000" dirty="0" smtClean="0">
                <a:solidFill>
                  <a:schemeClr val="accent6"/>
                </a:solidFill>
                <a:latin typeface="+mj-lt"/>
              </a:rPr>
              <a:t>!</a:t>
            </a:r>
          </a:p>
        </p:txBody>
      </p:sp>
      <p:sp>
        <p:nvSpPr>
          <p:cNvPr id="10" name="Text Placeholder 9"/>
          <p:cNvSpPr>
            <a:spLocks noGrp="1"/>
          </p:cNvSpPr>
          <p:nvPr>
            <p:ph type="body" sz="quarter" idx="26"/>
          </p:nvPr>
        </p:nvSpPr>
        <p:spPr/>
        <p:txBody>
          <a:bodyPr/>
          <a:lstStyle/>
          <a:p>
            <a:endParaRPr lang="en-US"/>
          </a:p>
        </p:txBody>
      </p:sp>
    </p:spTree>
    <p:extLst>
      <p:ext uri="{BB962C8B-B14F-4D97-AF65-F5344CB8AC3E}">
        <p14:creationId xmlns:p14="http://schemas.microsoft.com/office/powerpoint/2010/main" val="1931594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Rectangle 147"/>
          <p:cNvSpPr/>
          <p:nvPr/>
        </p:nvSpPr>
        <p:spPr bwMode="gray">
          <a:xfrm>
            <a:off x="4951946" y="1423211"/>
            <a:ext cx="1126970" cy="1268959"/>
          </a:xfrm>
          <a:prstGeom prst="rect">
            <a:avLst/>
          </a:prstGeom>
          <a:solidFill>
            <a:schemeClr val="accent4"/>
          </a:solidFill>
          <a:ln w="9525">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116" name="Rectangle 115"/>
          <p:cNvSpPr/>
          <p:nvPr/>
        </p:nvSpPr>
        <p:spPr bwMode="gray">
          <a:xfrm>
            <a:off x="3871887" y="3210290"/>
            <a:ext cx="987202" cy="707887"/>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solidFill>
                <a:schemeClr val="tx1"/>
              </a:solidFill>
            </a:endParaRPr>
          </a:p>
        </p:txBody>
      </p:sp>
      <p:sp>
        <p:nvSpPr>
          <p:cNvPr id="168" name="Rectangle 167"/>
          <p:cNvSpPr/>
          <p:nvPr/>
        </p:nvSpPr>
        <p:spPr bwMode="gray">
          <a:xfrm>
            <a:off x="2625913" y="1423213"/>
            <a:ext cx="1223540" cy="1268957"/>
          </a:xfrm>
          <a:prstGeom prst="rect">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84" name="TextBox 83"/>
          <p:cNvSpPr txBox="1"/>
          <p:nvPr/>
        </p:nvSpPr>
        <p:spPr bwMode="gray">
          <a:xfrm>
            <a:off x="673054" y="1412034"/>
            <a:ext cx="753450" cy="246221"/>
          </a:xfrm>
          <a:prstGeom prst="rect">
            <a:avLst/>
          </a:prstGeom>
          <a:noFill/>
        </p:spPr>
        <p:txBody>
          <a:bodyPr wrap="square" lIns="0" tIns="0" rIns="0" bIns="0" rtlCol="0">
            <a:spAutoFit/>
          </a:bodyPr>
          <a:lstStyle/>
          <a:p>
            <a:r>
              <a:rPr lang="en-US" sz="800" dirty="0" smtClean="0">
                <a:cs typeface="Arial" pitchFamily="34" charset="0"/>
              </a:rPr>
              <a:t>Achievement </a:t>
            </a:r>
            <a:br>
              <a:rPr lang="en-US" sz="800" dirty="0" smtClean="0">
                <a:cs typeface="Arial" pitchFamily="34" charset="0"/>
              </a:rPr>
            </a:br>
            <a:r>
              <a:rPr lang="en-US" sz="800" dirty="0" smtClean="0">
                <a:cs typeface="Arial" pitchFamily="34" charset="0"/>
              </a:rPr>
              <a:t>Points</a:t>
            </a:r>
            <a:r>
              <a:rPr lang="en-US" sz="800" baseline="30000" dirty="0" smtClean="0">
                <a:cs typeface="Arial" pitchFamily="34" charset="0"/>
              </a:rPr>
              <a:t>1</a:t>
            </a:r>
          </a:p>
        </p:txBody>
      </p:sp>
      <p:sp>
        <p:nvSpPr>
          <p:cNvPr id="2" name="Title 1"/>
          <p:cNvSpPr>
            <a:spLocks noGrp="1"/>
          </p:cNvSpPr>
          <p:nvPr>
            <p:ph type="title"/>
          </p:nvPr>
        </p:nvSpPr>
        <p:spPr/>
        <p:txBody>
          <a:bodyPr/>
          <a:lstStyle/>
          <a:p>
            <a:r>
              <a:rPr lang="en-US" smtClean="0"/>
              <a:t>Quality Performance Improvement Scoring</a:t>
            </a:r>
            <a:endParaRPr lang="en-US" dirty="0"/>
          </a:p>
        </p:txBody>
      </p:sp>
      <p:sp>
        <p:nvSpPr>
          <p:cNvPr id="3" name="Text Placeholder 2"/>
          <p:cNvSpPr>
            <a:spLocks noGrp="1"/>
          </p:cNvSpPr>
          <p:nvPr>
            <p:ph type="body" sz="quarter" idx="25"/>
          </p:nvPr>
        </p:nvSpPr>
        <p:spPr/>
        <p:txBody>
          <a:bodyPr/>
          <a:lstStyle/>
          <a:p>
            <a:r>
              <a:rPr lang="en-US" dirty="0" smtClean="0"/>
              <a:t>Rewards Category-Level Year-over-Year Improvement in Two Steps</a:t>
            </a:r>
          </a:p>
        </p:txBody>
      </p:sp>
      <p:sp>
        <p:nvSpPr>
          <p:cNvPr id="5" name="Text Placeholder 4"/>
          <p:cNvSpPr>
            <a:spLocks noGrp="1"/>
          </p:cNvSpPr>
          <p:nvPr>
            <p:ph type="body" sz="quarter" idx="27"/>
          </p:nvPr>
        </p:nvSpPr>
        <p:spPr>
          <a:xfrm>
            <a:off x="4859088" y="4619012"/>
            <a:ext cx="1541711" cy="181588"/>
          </a:xfrm>
        </p:spPr>
        <p:txBody>
          <a:bodyPr/>
          <a:lstStyle/>
          <a:p>
            <a:r>
              <a:rPr lang="en-US" dirty="0" smtClean="0"/>
              <a:t>Source: CMS; Advisory Board research and analysis.</a:t>
            </a:r>
            <a:endParaRPr lang="en-US" dirty="0"/>
          </a:p>
        </p:txBody>
      </p:sp>
      <p:sp>
        <p:nvSpPr>
          <p:cNvPr id="24" name="Text Placeholder 23"/>
          <p:cNvSpPr>
            <a:spLocks noGrp="1"/>
          </p:cNvSpPr>
          <p:nvPr>
            <p:ph type="body" sz="quarter" idx="28"/>
          </p:nvPr>
        </p:nvSpPr>
        <p:spPr>
          <a:xfrm>
            <a:off x="0" y="4095170"/>
            <a:ext cx="5946710" cy="525785"/>
          </a:xfrm>
        </p:spPr>
        <p:txBody>
          <a:bodyPr/>
          <a:lstStyle/>
          <a:p>
            <a:r>
              <a:rPr lang="en-US" dirty="0"/>
              <a:t>Achievement points earned across all measures based on peer </a:t>
            </a:r>
            <a:r>
              <a:rPr lang="en-US" dirty="0" smtClean="0"/>
              <a:t>benchmarks; </a:t>
            </a:r>
            <a:r>
              <a:rPr lang="en-US" dirty="0"/>
              <a:t>do not include bonus points.</a:t>
            </a:r>
          </a:p>
          <a:p>
            <a:r>
              <a:rPr lang="en-US" dirty="0"/>
              <a:t>Assumes 6 applicable measures, for a total of 60 points in the category denominator.</a:t>
            </a:r>
          </a:p>
          <a:p>
            <a:r>
              <a:rPr lang="en-US" dirty="0"/>
              <a:t>If Year 1 Quality category achievement percent score is below 30% (i.e., lowest score possible with complete reporting in 2017), CMS will substitute 30% to calculate the improvement percent score.</a:t>
            </a:r>
          </a:p>
          <a:p>
            <a:r>
              <a:rPr lang="en-US" dirty="0"/>
              <a:t>To receive Quality improvement percent score, full Year 2 participation </a:t>
            </a:r>
            <a:r>
              <a:rPr lang="en-US" dirty="0" smtClean="0"/>
              <a:t>required (i.e</a:t>
            </a:r>
            <a:r>
              <a:rPr lang="en-US" dirty="0"/>
              <a:t>., reports all required measures and meets data completeness for </a:t>
            </a:r>
            <a:r>
              <a:rPr lang="en-US" dirty="0" smtClean="0"/>
              <a:t>full-year </a:t>
            </a:r>
            <a:r>
              <a:rPr lang="en-US" dirty="0"/>
              <a:t>performance period in </a:t>
            </a:r>
            <a:r>
              <a:rPr lang="en-US" dirty="0" smtClean="0"/>
              <a:t>2018). </a:t>
            </a:r>
            <a:endParaRPr lang="en-US" dirty="0"/>
          </a:p>
          <a:p>
            <a:r>
              <a:rPr lang="en-US" dirty="0"/>
              <a:t>Maximum Quality improvement percent score is capped at 10%, and cannot be negative (i.e., lower than 0%). Improvement score does not apply to facility-based scoring option. </a:t>
            </a:r>
          </a:p>
          <a:p>
            <a:r>
              <a:rPr lang="en-US" dirty="0"/>
              <a:t>Category percent score capped at 100</a:t>
            </a:r>
            <a:r>
              <a:rPr lang="en-US" dirty="0" smtClean="0"/>
              <a:t>%.</a:t>
            </a:r>
            <a:endParaRPr lang="en-US" dirty="0"/>
          </a:p>
        </p:txBody>
      </p:sp>
      <p:sp>
        <p:nvSpPr>
          <p:cNvPr id="33" name="TextBox 32"/>
          <p:cNvSpPr txBox="1"/>
          <p:nvPr/>
        </p:nvSpPr>
        <p:spPr bwMode="gray">
          <a:xfrm>
            <a:off x="592291" y="1083069"/>
            <a:ext cx="4193369" cy="153888"/>
          </a:xfrm>
          <a:prstGeom prst="rect">
            <a:avLst/>
          </a:prstGeom>
          <a:noFill/>
        </p:spPr>
        <p:txBody>
          <a:bodyPr wrap="square" lIns="0" tIns="0" rIns="0" bIns="0" rtlCol="0">
            <a:spAutoFit/>
          </a:bodyPr>
          <a:lstStyle/>
          <a:p>
            <a:r>
              <a:rPr lang="en-US" sz="1000" b="1" dirty="0" smtClean="0"/>
              <a:t>Example of Quality Category Improvement Scoring Calculation</a:t>
            </a:r>
            <a:endParaRPr lang="en-US" sz="1000" b="1" dirty="0"/>
          </a:p>
        </p:txBody>
      </p:sp>
      <p:sp>
        <p:nvSpPr>
          <p:cNvPr id="47" name="TextBox 46"/>
          <p:cNvSpPr txBox="1"/>
          <p:nvPr/>
        </p:nvSpPr>
        <p:spPr bwMode="gray">
          <a:xfrm>
            <a:off x="1363266" y="1487962"/>
            <a:ext cx="1005840" cy="184666"/>
          </a:xfrm>
          <a:prstGeom prst="rect">
            <a:avLst/>
          </a:prstGeom>
          <a:noFill/>
        </p:spPr>
        <p:txBody>
          <a:bodyPr wrap="square" lIns="0" tIns="0" rIns="0" bIns="0" rtlCol="0">
            <a:spAutoFit/>
          </a:bodyPr>
          <a:lstStyle/>
          <a:p>
            <a:r>
              <a:rPr lang="en-US" sz="1200" b="1" dirty="0" smtClean="0">
                <a:cs typeface="Arial" pitchFamily="34" charset="0"/>
              </a:rPr>
              <a:t>50% Year 1</a:t>
            </a:r>
          </a:p>
        </p:txBody>
      </p:sp>
      <p:sp>
        <p:nvSpPr>
          <p:cNvPr id="48" name="TextBox 47"/>
          <p:cNvSpPr txBox="1"/>
          <p:nvPr/>
        </p:nvSpPr>
        <p:spPr bwMode="gray">
          <a:xfrm>
            <a:off x="1363267" y="1675462"/>
            <a:ext cx="1097280" cy="246221"/>
          </a:xfrm>
          <a:prstGeom prst="rect">
            <a:avLst/>
          </a:prstGeom>
          <a:noFill/>
        </p:spPr>
        <p:txBody>
          <a:bodyPr wrap="square" lIns="0" tIns="0" rIns="0" bIns="0" rtlCol="0">
            <a:spAutoFit/>
          </a:bodyPr>
          <a:lstStyle/>
          <a:p>
            <a:r>
              <a:rPr lang="en-US" sz="800" dirty="0" smtClean="0">
                <a:cs typeface="Arial" pitchFamily="34" charset="0"/>
              </a:rPr>
              <a:t>Category Achievement Percent Score</a:t>
            </a:r>
            <a:r>
              <a:rPr lang="en-US" sz="800" baseline="30000" dirty="0" smtClean="0">
                <a:cs typeface="Arial" pitchFamily="34" charset="0"/>
              </a:rPr>
              <a:t>3</a:t>
            </a:r>
          </a:p>
        </p:txBody>
      </p:sp>
      <p:sp>
        <p:nvSpPr>
          <p:cNvPr id="50" name="Rectangle 49"/>
          <p:cNvSpPr/>
          <p:nvPr/>
        </p:nvSpPr>
        <p:spPr bwMode="gray">
          <a:xfrm>
            <a:off x="333165" y="2124562"/>
            <a:ext cx="274320" cy="195226"/>
          </a:xfrm>
          <a:prstGeom prst="rect">
            <a:avLst/>
          </a:prstGeom>
          <a:solidFill>
            <a:schemeClr val="accent2"/>
          </a:solidFill>
          <a:ln w="1905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51" name="TextBox 50"/>
          <p:cNvSpPr txBox="1"/>
          <p:nvPr/>
        </p:nvSpPr>
        <p:spPr bwMode="gray">
          <a:xfrm>
            <a:off x="333165" y="2160620"/>
            <a:ext cx="274320" cy="123111"/>
          </a:xfrm>
          <a:prstGeom prst="rect">
            <a:avLst/>
          </a:prstGeom>
          <a:noFill/>
        </p:spPr>
        <p:txBody>
          <a:bodyPr wrap="square" lIns="0" tIns="0" rIns="0" bIns="0" rtlCol="0">
            <a:spAutoFit/>
          </a:bodyPr>
          <a:lstStyle/>
          <a:p>
            <a:pPr algn="ctr"/>
            <a:r>
              <a:rPr lang="en-US" sz="800" b="1" dirty="0" smtClean="0">
                <a:solidFill>
                  <a:schemeClr val="bg1"/>
                </a:solidFill>
                <a:cs typeface="Arial" pitchFamily="34" charset="0"/>
              </a:rPr>
              <a:t>42</a:t>
            </a:r>
          </a:p>
        </p:txBody>
      </p:sp>
      <p:sp>
        <p:nvSpPr>
          <p:cNvPr id="52" name="Rectangle 51"/>
          <p:cNvSpPr/>
          <p:nvPr/>
        </p:nvSpPr>
        <p:spPr bwMode="gray">
          <a:xfrm>
            <a:off x="333165" y="2445002"/>
            <a:ext cx="274320" cy="195226"/>
          </a:xfrm>
          <a:prstGeom prst="rect">
            <a:avLst/>
          </a:prstGeom>
          <a:solidFill>
            <a:schemeClr val="accent2"/>
          </a:solidFill>
          <a:ln w="1905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sz="1100" dirty="0"/>
          </a:p>
        </p:txBody>
      </p:sp>
      <p:sp>
        <p:nvSpPr>
          <p:cNvPr id="53" name="TextBox 52"/>
          <p:cNvSpPr txBox="1"/>
          <p:nvPr/>
        </p:nvSpPr>
        <p:spPr bwMode="gray">
          <a:xfrm>
            <a:off x="333165" y="2481060"/>
            <a:ext cx="274320" cy="123111"/>
          </a:xfrm>
          <a:prstGeom prst="rect">
            <a:avLst/>
          </a:prstGeom>
          <a:noFill/>
        </p:spPr>
        <p:txBody>
          <a:bodyPr wrap="square" lIns="0" tIns="0" rIns="0" bIns="0" rtlCol="0">
            <a:spAutoFit/>
          </a:bodyPr>
          <a:lstStyle/>
          <a:p>
            <a:pPr algn="ctr"/>
            <a:r>
              <a:rPr lang="en-US" sz="800" b="1" dirty="0" smtClean="0">
                <a:solidFill>
                  <a:schemeClr val="bg1"/>
                </a:solidFill>
                <a:cs typeface="Arial" pitchFamily="34" charset="0"/>
              </a:rPr>
              <a:t>60</a:t>
            </a:r>
          </a:p>
        </p:txBody>
      </p:sp>
      <p:sp>
        <p:nvSpPr>
          <p:cNvPr id="55" name="TextBox 54"/>
          <p:cNvSpPr txBox="1"/>
          <p:nvPr/>
        </p:nvSpPr>
        <p:spPr bwMode="gray">
          <a:xfrm>
            <a:off x="673054" y="2419505"/>
            <a:ext cx="597578" cy="246221"/>
          </a:xfrm>
          <a:prstGeom prst="rect">
            <a:avLst/>
          </a:prstGeom>
          <a:noFill/>
        </p:spPr>
        <p:txBody>
          <a:bodyPr wrap="square" lIns="0" tIns="0" rIns="0" bIns="0" rtlCol="0">
            <a:spAutoFit/>
          </a:bodyPr>
          <a:lstStyle/>
          <a:p>
            <a:r>
              <a:rPr lang="en-US" sz="800" dirty="0" smtClean="0">
                <a:cs typeface="Arial" pitchFamily="34" charset="0"/>
              </a:rPr>
              <a:t>Possible </a:t>
            </a:r>
            <a:br>
              <a:rPr lang="en-US" sz="800" dirty="0" smtClean="0">
                <a:cs typeface="Arial" pitchFamily="34" charset="0"/>
              </a:rPr>
            </a:br>
            <a:r>
              <a:rPr lang="en-US" sz="800" dirty="0" smtClean="0">
                <a:cs typeface="Arial" pitchFamily="34" charset="0"/>
              </a:rPr>
              <a:t>Points</a:t>
            </a:r>
            <a:endParaRPr lang="en-US" sz="800" baseline="30000" dirty="0" smtClean="0">
              <a:cs typeface="Arial" pitchFamily="34" charset="0"/>
            </a:endParaRPr>
          </a:p>
        </p:txBody>
      </p:sp>
      <p:sp>
        <p:nvSpPr>
          <p:cNvPr id="56" name="TextBox 55"/>
          <p:cNvSpPr txBox="1"/>
          <p:nvPr/>
        </p:nvSpPr>
        <p:spPr bwMode="gray">
          <a:xfrm>
            <a:off x="673054" y="2099065"/>
            <a:ext cx="753450" cy="246221"/>
          </a:xfrm>
          <a:prstGeom prst="rect">
            <a:avLst/>
          </a:prstGeom>
          <a:noFill/>
        </p:spPr>
        <p:txBody>
          <a:bodyPr wrap="square" lIns="0" tIns="0" rIns="0" bIns="0" rtlCol="0">
            <a:spAutoFit/>
          </a:bodyPr>
          <a:lstStyle/>
          <a:p>
            <a:r>
              <a:rPr lang="en-US" sz="800" dirty="0" smtClean="0">
                <a:cs typeface="Arial" pitchFamily="34" charset="0"/>
              </a:rPr>
              <a:t>Achievement </a:t>
            </a:r>
            <a:br>
              <a:rPr lang="en-US" sz="800" dirty="0" smtClean="0">
                <a:cs typeface="Arial" pitchFamily="34" charset="0"/>
              </a:rPr>
            </a:br>
            <a:r>
              <a:rPr lang="en-US" sz="800" dirty="0" smtClean="0">
                <a:cs typeface="Arial" pitchFamily="34" charset="0"/>
              </a:rPr>
              <a:t>Points</a:t>
            </a:r>
            <a:endParaRPr lang="en-US" sz="800" baseline="30000" dirty="0" smtClean="0">
              <a:cs typeface="Arial" pitchFamily="34" charset="0"/>
            </a:endParaRPr>
          </a:p>
        </p:txBody>
      </p:sp>
      <p:sp>
        <p:nvSpPr>
          <p:cNvPr id="59" name="TextBox 58"/>
          <p:cNvSpPr txBox="1"/>
          <p:nvPr/>
        </p:nvSpPr>
        <p:spPr bwMode="gray">
          <a:xfrm>
            <a:off x="1363266" y="2183717"/>
            <a:ext cx="1005840" cy="184666"/>
          </a:xfrm>
          <a:prstGeom prst="rect">
            <a:avLst/>
          </a:prstGeom>
          <a:noFill/>
        </p:spPr>
        <p:txBody>
          <a:bodyPr wrap="square" lIns="0" tIns="0" rIns="0" bIns="0" rtlCol="0">
            <a:spAutoFit/>
          </a:bodyPr>
          <a:lstStyle/>
          <a:p>
            <a:r>
              <a:rPr lang="en-US" sz="1200" b="1" dirty="0" smtClean="0">
                <a:cs typeface="Arial" pitchFamily="34" charset="0"/>
              </a:rPr>
              <a:t>70% Year 2</a:t>
            </a:r>
          </a:p>
        </p:txBody>
      </p:sp>
      <p:sp>
        <p:nvSpPr>
          <p:cNvPr id="60" name="TextBox 59"/>
          <p:cNvSpPr txBox="1"/>
          <p:nvPr/>
        </p:nvSpPr>
        <p:spPr bwMode="gray">
          <a:xfrm>
            <a:off x="1363267" y="2371217"/>
            <a:ext cx="1097280" cy="246221"/>
          </a:xfrm>
          <a:prstGeom prst="rect">
            <a:avLst/>
          </a:prstGeom>
          <a:noFill/>
        </p:spPr>
        <p:txBody>
          <a:bodyPr wrap="square" lIns="0" tIns="0" rIns="0" bIns="0" rtlCol="0">
            <a:spAutoFit/>
          </a:bodyPr>
          <a:lstStyle/>
          <a:p>
            <a:r>
              <a:rPr lang="en-US" sz="800" dirty="0" smtClean="0">
                <a:cs typeface="Arial" pitchFamily="34" charset="0"/>
              </a:rPr>
              <a:t>Category Achievement Percent Score</a:t>
            </a:r>
            <a:r>
              <a:rPr lang="en-US" sz="800" baseline="30000" dirty="0" smtClean="0">
                <a:cs typeface="Arial" pitchFamily="34" charset="0"/>
              </a:rPr>
              <a:t>4</a:t>
            </a:r>
          </a:p>
        </p:txBody>
      </p:sp>
      <p:cxnSp>
        <p:nvCxnSpPr>
          <p:cNvPr id="72" name="Straight Connector 71"/>
          <p:cNvCxnSpPr/>
          <p:nvPr/>
        </p:nvCxnSpPr>
        <p:spPr bwMode="gray">
          <a:xfrm>
            <a:off x="2625913" y="2048601"/>
            <a:ext cx="1223540" cy="0"/>
          </a:xfrm>
          <a:prstGeom prst="line">
            <a:avLst/>
          </a:prstGeom>
          <a:solidFill>
            <a:schemeClr val="accent1"/>
          </a:solidFill>
          <a:ln w="31750" cap="flat" cmpd="sng" algn="ctr">
            <a:solidFill>
              <a:schemeClr val="bg1"/>
            </a:solidFill>
            <a:prstDash val="dash"/>
            <a:miter lim="800000"/>
            <a:headEnd type="none" w="med" len="med"/>
            <a:tailEnd type="none"/>
          </a:ln>
          <a:effectLst/>
        </p:spPr>
      </p:cxnSp>
      <p:sp>
        <p:nvSpPr>
          <p:cNvPr id="79" name="Rectangle 78"/>
          <p:cNvSpPr/>
          <p:nvPr/>
        </p:nvSpPr>
        <p:spPr bwMode="gray">
          <a:xfrm>
            <a:off x="333165" y="1444194"/>
            <a:ext cx="274320" cy="195226"/>
          </a:xfrm>
          <a:prstGeom prst="rect">
            <a:avLst/>
          </a:prstGeom>
          <a:solidFill>
            <a:schemeClr val="accent2"/>
          </a:solidFill>
          <a:ln w="1905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sz="1100" dirty="0"/>
          </a:p>
        </p:txBody>
      </p:sp>
      <p:sp>
        <p:nvSpPr>
          <p:cNvPr id="80" name="TextBox 79"/>
          <p:cNvSpPr txBox="1"/>
          <p:nvPr/>
        </p:nvSpPr>
        <p:spPr bwMode="gray">
          <a:xfrm>
            <a:off x="333165" y="1480252"/>
            <a:ext cx="274320" cy="123111"/>
          </a:xfrm>
          <a:prstGeom prst="rect">
            <a:avLst/>
          </a:prstGeom>
          <a:noFill/>
        </p:spPr>
        <p:txBody>
          <a:bodyPr wrap="square" lIns="0" tIns="0" rIns="0" bIns="0" rtlCol="0">
            <a:spAutoFit/>
          </a:bodyPr>
          <a:lstStyle/>
          <a:p>
            <a:pPr algn="ctr"/>
            <a:r>
              <a:rPr lang="en-US" sz="800" b="1" dirty="0" smtClean="0">
                <a:solidFill>
                  <a:schemeClr val="bg1"/>
                </a:solidFill>
                <a:cs typeface="Arial" pitchFamily="34" charset="0"/>
              </a:rPr>
              <a:t>30</a:t>
            </a:r>
          </a:p>
        </p:txBody>
      </p:sp>
      <p:sp>
        <p:nvSpPr>
          <p:cNvPr id="81" name="Rectangle 80"/>
          <p:cNvSpPr/>
          <p:nvPr/>
        </p:nvSpPr>
        <p:spPr bwMode="gray">
          <a:xfrm>
            <a:off x="333165" y="1764634"/>
            <a:ext cx="274320" cy="195226"/>
          </a:xfrm>
          <a:prstGeom prst="rect">
            <a:avLst/>
          </a:prstGeom>
          <a:solidFill>
            <a:schemeClr val="accent2"/>
          </a:solidFill>
          <a:ln w="1905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sz="1100" dirty="0"/>
          </a:p>
        </p:txBody>
      </p:sp>
      <p:sp>
        <p:nvSpPr>
          <p:cNvPr id="82" name="TextBox 81"/>
          <p:cNvSpPr txBox="1"/>
          <p:nvPr/>
        </p:nvSpPr>
        <p:spPr bwMode="gray">
          <a:xfrm>
            <a:off x="333165" y="1800692"/>
            <a:ext cx="274320" cy="123111"/>
          </a:xfrm>
          <a:prstGeom prst="rect">
            <a:avLst/>
          </a:prstGeom>
          <a:noFill/>
        </p:spPr>
        <p:txBody>
          <a:bodyPr wrap="square" lIns="0" tIns="0" rIns="0" bIns="0" rtlCol="0">
            <a:spAutoFit/>
          </a:bodyPr>
          <a:lstStyle/>
          <a:p>
            <a:pPr algn="ctr"/>
            <a:r>
              <a:rPr lang="en-US" sz="800" b="1" dirty="0" smtClean="0">
                <a:solidFill>
                  <a:schemeClr val="bg1"/>
                </a:solidFill>
                <a:cs typeface="Arial" pitchFamily="34" charset="0"/>
              </a:rPr>
              <a:t>60</a:t>
            </a:r>
          </a:p>
        </p:txBody>
      </p:sp>
      <p:sp>
        <p:nvSpPr>
          <p:cNvPr id="83" name="TextBox 82"/>
          <p:cNvSpPr txBox="1"/>
          <p:nvPr/>
        </p:nvSpPr>
        <p:spPr bwMode="gray">
          <a:xfrm>
            <a:off x="673054" y="1739137"/>
            <a:ext cx="597578" cy="246221"/>
          </a:xfrm>
          <a:prstGeom prst="rect">
            <a:avLst/>
          </a:prstGeom>
          <a:noFill/>
        </p:spPr>
        <p:txBody>
          <a:bodyPr wrap="square" lIns="0" tIns="0" rIns="0" bIns="0" rtlCol="0">
            <a:spAutoFit/>
          </a:bodyPr>
          <a:lstStyle/>
          <a:p>
            <a:r>
              <a:rPr lang="en-US" sz="800" dirty="0" smtClean="0">
                <a:cs typeface="Arial" pitchFamily="34" charset="0"/>
              </a:rPr>
              <a:t>Possible</a:t>
            </a:r>
            <a:r>
              <a:rPr lang="en-US" sz="800" baseline="30000" dirty="0" smtClean="0">
                <a:cs typeface="Arial" pitchFamily="34" charset="0"/>
              </a:rPr>
              <a:t>2</a:t>
            </a:r>
            <a:r>
              <a:rPr lang="en-US" sz="800" dirty="0" smtClean="0">
                <a:cs typeface="Arial" pitchFamily="34" charset="0"/>
              </a:rPr>
              <a:t> </a:t>
            </a:r>
            <a:br>
              <a:rPr lang="en-US" sz="800" dirty="0" smtClean="0">
                <a:cs typeface="Arial" pitchFamily="34" charset="0"/>
              </a:rPr>
            </a:br>
            <a:r>
              <a:rPr lang="en-US" sz="800" dirty="0" smtClean="0">
                <a:cs typeface="Arial" pitchFamily="34" charset="0"/>
              </a:rPr>
              <a:t>Points</a:t>
            </a:r>
            <a:endParaRPr lang="en-US" sz="800" baseline="30000" dirty="0" smtClean="0">
              <a:cs typeface="Arial" pitchFamily="34" charset="0"/>
            </a:endParaRPr>
          </a:p>
        </p:txBody>
      </p:sp>
      <p:cxnSp>
        <p:nvCxnSpPr>
          <p:cNvPr id="85" name="Straight Connector 84"/>
          <p:cNvCxnSpPr/>
          <p:nvPr/>
        </p:nvCxnSpPr>
        <p:spPr bwMode="gray">
          <a:xfrm>
            <a:off x="320675" y="1705268"/>
            <a:ext cx="949957" cy="0"/>
          </a:xfrm>
          <a:prstGeom prst="line">
            <a:avLst/>
          </a:prstGeom>
          <a:solidFill>
            <a:schemeClr val="accent1"/>
          </a:solidFill>
          <a:ln w="12700" cap="flat" cmpd="sng" algn="ctr">
            <a:solidFill>
              <a:schemeClr val="accent3"/>
            </a:solidFill>
            <a:prstDash val="dash"/>
            <a:miter lim="800000"/>
            <a:headEnd type="none" w="med" len="med"/>
            <a:tailEnd type="triangle"/>
          </a:ln>
          <a:effectLst/>
        </p:spPr>
      </p:cxnSp>
      <p:sp>
        <p:nvSpPr>
          <p:cNvPr id="86" name="TextBox 85"/>
          <p:cNvSpPr txBox="1"/>
          <p:nvPr/>
        </p:nvSpPr>
        <p:spPr bwMode="gray">
          <a:xfrm>
            <a:off x="2712491" y="2155592"/>
            <a:ext cx="1005840" cy="184666"/>
          </a:xfrm>
          <a:prstGeom prst="rect">
            <a:avLst/>
          </a:prstGeom>
          <a:noFill/>
        </p:spPr>
        <p:txBody>
          <a:bodyPr wrap="square" lIns="0" tIns="0" rIns="0" bIns="0" rtlCol="0">
            <a:spAutoFit/>
          </a:bodyPr>
          <a:lstStyle/>
          <a:p>
            <a:r>
              <a:rPr lang="en-US" sz="1200" b="1" dirty="0" smtClean="0">
                <a:cs typeface="Arial" pitchFamily="34" charset="0"/>
              </a:rPr>
              <a:t>50% Year 1</a:t>
            </a:r>
          </a:p>
        </p:txBody>
      </p:sp>
      <p:sp>
        <p:nvSpPr>
          <p:cNvPr id="87" name="TextBox 86"/>
          <p:cNvSpPr txBox="1"/>
          <p:nvPr/>
        </p:nvSpPr>
        <p:spPr bwMode="gray">
          <a:xfrm>
            <a:off x="2712491" y="2343092"/>
            <a:ext cx="1097280" cy="246221"/>
          </a:xfrm>
          <a:prstGeom prst="rect">
            <a:avLst/>
          </a:prstGeom>
          <a:noFill/>
        </p:spPr>
        <p:txBody>
          <a:bodyPr wrap="square" lIns="0" tIns="0" rIns="0" bIns="0" rtlCol="0">
            <a:spAutoFit/>
          </a:bodyPr>
          <a:lstStyle/>
          <a:p>
            <a:r>
              <a:rPr lang="en-US" sz="800" dirty="0" smtClean="0">
                <a:cs typeface="Arial" pitchFamily="34" charset="0"/>
              </a:rPr>
              <a:t>Category Achievement Percent Score</a:t>
            </a:r>
            <a:endParaRPr lang="en-US" sz="800" baseline="30000" dirty="0" smtClean="0">
              <a:cs typeface="Arial" pitchFamily="34" charset="0"/>
            </a:endParaRPr>
          </a:p>
        </p:txBody>
      </p:sp>
      <p:sp>
        <p:nvSpPr>
          <p:cNvPr id="107" name="Left Brace 106"/>
          <p:cNvSpPr/>
          <p:nvPr/>
        </p:nvSpPr>
        <p:spPr bwMode="gray">
          <a:xfrm rot="10800000">
            <a:off x="4628692" y="1423211"/>
            <a:ext cx="188509" cy="1268959"/>
          </a:xfrm>
          <a:prstGeom prst="leftBrace">
            <a:avLst>
              <a:gd name="adj1" fmla="val 0"/>
              <a:gd name="adj2" fmla="val 50000"/>
            </a:avLst>
          </a:prstGeom>
          <a:ln w="9525">
            <a:solidFill>
              <a:schemeClr val="tx2"/>
            </a:solidFill>
            <a:prstDash val="solid"/>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333E48"/>
              </a:solidFill>
            </a:endParaRPr>
          </a:p>
        </p:txBody>
      </p:sp>
      <p:sp>
        <p:nvSpPr>
          <p:cNvPr id="108" name="Arc 107"/>
          <p:cNvSpPr/>
          <p:nvPr/>
        </p:nvSpPr>
        <p:spPr bwMode="gray">
          <a:xfrm rot="2727120">
            <a:off x="1607235" y="1466603"/>
            <a:ext cx="914400" cy="914400"/>
          </a:xfrm>
          <a:prstGeom prst="arc">
            <a:avLst>
              <a:gd name="adj1" fmla="val 15374416"/>
              <a:gd name="adj2" fmla="val 800513"/>
            </a:avLst>
          </a:prstGeom>
          <a:noFill/>
          <a:ln w="9525" cap="flat" cmpd="sng" algn="ctr">
            <a:solidFill>
              <a:schemeClr val="tx1"/>
            </a:solidFill>
            <a:prstDash val="dash"/>
            <a:miter lim="800000"/>
            <a:headEnd type="none" w="med" len="med"/>
            <a:tailEnd type="none"/>
          </a:ln>
          <a:effectLst/>
        </p:spPr>
        <p:txBody>
          <a:bodyPr lIns="91435" tIns="45718" rIns="91435" bIns="45718" rtlCol="0" anchor="ctr"/>
          <a:lstStyle/>
          <a:p>
            <a:endParaRPr lang="en-US" dirty="0">
              <a:solidFill>
                <a:srgbClr val="000000"/>
              </a:solidFill>
            </a:endParaRPr>
          </a:p>
        </p:txBody>
      </p:sp>
      <p:sp>
        <p:nvSpPr>
          <p:cNvPr id="125" name="TextBox 124"/>
          <p:cNvSpPr txBox="1"/>
          <p:nvPr/>
        </p:nvSpPr>
        <p:spPr bwMode="gray">
          <a:xfrm>
            <a:off x="2712491" y="1600210"/>
            <a:ext cx="439492" cy="246221"/>
          </a:xfrm>
          <a:prstGeom prst="rect">
            <a:avLst/>
          </a:prstGeom>
          <a:noFill/>
        </p:spPr>
        <p:txBody>
          <a:bodyPr wrap="square" lIns="0" tIns="0" rIns="0" bIns="0" rtlCol="0">
            <a:spAutoFit/>
          </a:bodyPr>
          <a:lstStyle>
            <a:defPPr>
              <a:defRPr lang="en-US"/>
            </a:defPPr>
            <a:lvl1pPr>
              <a:defRPr sz="1200" b="1">
                <a:cs typeface="Arial" pitchFamily="34" charset="0"/>
              </a:defRPr>
            </a:lvl1pPr>
          </a:lstStyle>
          <a:p>
            <a:r>
              <a:rPr lang="en-US" sz="1600" dirty="0"/>
              <a:t>20% </a:t>
            </a:r>
          </a:p>
        </p:txBody>
      </p:sp>
      <p:sp>
        <p:nvSpPr>
          <p:cNvPr id="137" name="TextBox 136"/>
          <p:cNvSpPr txBox="1"/>
          <p:nvPr/>
        </p:nvSpPr>
        <p:spPr bwMode="gray">
          <a:xfrm>
            <a:off x="3146560" y="1600210"/>
            <a:ext cx="685307" cy="246221"/>
          </a:xfrm>
          <a:prstGeom prst="rect">
            <a:avLst/>
          </a:prstGeom>
          <a:noFill/>
        </p:spPr>
        <p:txBody>
          <a:bodyPr wrap="square" lIns="0" tIns="0" rIns="0" bIns="0" rtlCol="0">
            <a:spAutoFit/>
          </a:bodyPr>
          <a:lstStyle/>
          <a:p>
            <a:r>
              <a:rPr lang="en-US" sz="800" b="1" dirty="0" smtClean="0">
                <a:cs typeface="Arial" pitchFamily="34" charset="0"/>
              </a:rPr>
              <a:t>Increase in </a:t>
            </a:r>
          </a:p>
          <a:p>
            <a:r>
              <a:rPr lang="en-US" sz="800" b="1" dirty="0" smtClean="0">
                <a:cs typeface="Arial" pitchFamily="34" charset="0"/>
              </a:rPr>
              <a:t>Achievement</a:t>
            </a:r>
            <a:endParaRPr lang="en-US" sz="800" b="1" baseline="30000" dirty="0" smtClean="0">
              <a:cs typeface="Arial" pitchFamily="34" charset="0"/>
            </a:endParaRPr>
          </a:p>
        </p:txBody>
      </p:sp>
      <p:sp>
        <p:nvSpPr>
          <p:cNvPr id="149" name="TextBox 148"/>
          <p:cNvSpPr txBox="1"/>
          <p:nvPr/>
        </p:nvSpPr>
        <p:spPr bwMode="gray">
          <a:xfrm>
            <a:off x="5151641" y="1477186"/>
            <a:ext cx="727580" cy="369332"/>
          </a:xfrm>
          <a:prstGeom prst="rect">
            <a:avLst/>
          </a:prstGeom>
          <a:noFill/>
        </p:spPr>
        <p:txBody>
          <a:bodyPr wrap="square" lIns="0" tIns="0" rIns="0" bIns="0" rtlCol="0">
            <a:spAutoFit/>
          </a:bodyPr>
          <a:lstStyle>
            <a:defPPr>
              <a:defRPr lang="en-US"/>
            </a:defPPr>
            <a:lvl1pPr>
              <a:defRPr sz="1200" b="1">
                <a:cs typeface="Arial" pitchFamily="34" charset="0"/>
              </a:defRPr>
            </a:lvl1pPr>
          </a:lstStyle>
          <a:p>
            <a:pPr algn="ctr"/>
            <a:r>
              <a:rPr lang="en-US" sz="2400" dirty="0" smtClean="0">
                <a:solidFill>
                  <a:schemeClr val="accent6"/>
                </a:solidFill>
              </a:rPr>
              <a:t>4% </a:t>
            </a:r>
            <a:endParaRPr lang="en-US" sz="2400" dirty="0">
              <a:solidFill>
                <a:schemeClr val="accent6"/>
              </a:solidFill>
            </a:endParaRPr>
          </a:p>
        </p:txBody>
      </p:sp>
      <p:sp>
        <p:nvSpPr>
          <p:cNvPr id="150" name="TextBox 149"/>
          <p:cNvSpPr txBox="1"/>
          <p:nvPr/>
        </p:nvSpPr>
        <p:spPr bwMode="gray">
          <a:xfrm>
            <a:off x="5008077" y="1801778"/>
            <a:ext cx="1014708" cy="415498"/>
          </a:xfrm>
          <a:prstGeom prst="rect">
            <a:avLst/>
          </a:prstGeom>
          <a:noFill/>
        </p:spPr>
        <p:txBody>
          <a:bodyPr wrap="square" lIns="0" tIns="0" rIns="0" bIns="0" rtlCol="0">
            <a:spAutoFit/>
          </a:bodyPr>
          <a:lstStyle/>
          <a:p>
            <a:pPr algn="ctr"/>
            <a:r>
              <a:rPr lang="en-US" sz="900" dirty="0" smtClean="0">
                <a:solidFill>
                  <a:schemeClr val="bg1"/>
                </a:solidFill>
                <a:cs typeface="Arial" pitchFamily="34" charset="0"/>
              </a:rPr>
              <a:t>Improvement </a:t>
            </a:r>
          </a:p>
          <a:p>
            <a:pPr algn="ctr"/>
            <a:r>
              <a:rPr lang="en-US" sz="900" dirty="0" smtClean="0">
                <a:solidFill>
                  <a:schemeClr val="bg1"/>
                </a:solidFill>
                <a:cs typeface="Arial" pitchFamily="34" charset="0"/>
              </a:rPr>
              <a:t>Percent Score</a:t>
            </a:r>
            <a:r>
              <a:rPr lang="en-US" sz="900" baseline="30000" dirty="0" smtClean="0">
                <a:solidFill>
                  <a:schemeClr val="bg1"/>
                </a:solidFill>
                <a:cs typeface="Arial" pitchFamily="34" charset="0"/>
              </a:rPr>
              <a:t>5</a:t>
            </a:r>
          </a:p>
          <a:p>
            <a:pPr algn="ctr"/>
            <a:r>
              <a:rPr lang="en-US" sz="900" dirty="0" smtClean="0">
                <a:solidFill>
                  <a:schemeClr val="bg1"/>
                </a:solidFill>
                <a:cs typeface="Arial" pitchFamily="34" charset="0"/>
              </a:rPr>
              <a:t>(i.e., Year 2 reward)</a:t>
            </a:r>
          </a:p>
        </p:txBody>
      </p:sp>
      <p:sp>
        <p:nvSpPr>
          <p:cNvPr id="159" name="TextBox 158"/>
          <p:cNvSpPr txBox="1"/>
          <p:nvPr/>
        </p:nvSpPr>
        <p:spPr bwMode="gray">
          <a:xfrm>
            <a:off x="4146850" y="1875940"/>
            <a:ext cx="539882" cy="307777"/>
          </a:xfrm>
          <a:prstGeom prst="rect">
            <a:avLst/>
          </a:prstGeom>
          <a:noFill/>
        </p:spPr>
        <p:txBody>
          <a:bodyPr wrap="square" lIns="0" tIns="0" rIns="0" bIns="0" rtlCol="0">
            <a:spAutoFit/>
          </a:bodyPr>
          <a:lstStyle>
            <a:defPPr>
              <a:defRPr lang="en-US"/>
            </a:defPPr>
            <a:lvl1pPr>
              <a:defRPr sz="1600" b="1">
                <a:cs typeface="Arial" pitchFamily="34" charset="0"/>
              </a:defRPr>
            </a:lvl1pPr>
          </a:lstStyle>
          <a:p>
            <a:r>
              <a:rPr lang="en-US" sz="2000" dirty="0"/>
              <a:t>10%</a:t>
            </a:r>
          </a:p>
        </p:txBody>
      </p:sp>
      <p:sp>
        <p:nvSpPr>
          <p:cNvPr id="160" name="Multiply 159"/>
          <p:cNvSpPr/>
          <p:nvPr/>
        </p:nvSpPr>
        <p:spPr bwMode="gray">
          <a:xfrm>
            <a:off x="3886649" y="1930233"/>
            <a:ext cx="241076" cy="241076"/>
          </a:xfrm>
          <a:prstGeom prst="mathMultiply">
            <a:avLst>
              <a:gd name="adj1" fmla="val 14757"/>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smtClean="0">
              <a:solidFill>
                <a:schemeClr val="bg2"/>
              </a:solidFill>
              <a:latin typeface="+mj-lt"/>
            </a:endParaRPr>
          </a:p>
        </p:txBody>
      </p:sp>
      <p:sp>
        <p:nvSpPr>
          <p:cNvPr id="70" name="Right Arrow 69"/>
          <p:cNvSpPr/>
          <p:nvPr/>
        </p:nvSpPr>
        <p:spPr bwMode="gray">
          <a:xfrm rot="19760096">
            <a:off x="2445250" y="1620019"/>
            <a:ext cx="94537" cy="94537"/>
          </a:xfrm>
          <a:prstGeom prst="rightArrow">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smtClean="0">
              <a:solidFill>
                <a:schemeClr val="bg2"/>
              </a:solidFill>
              <a:latin typeface="+mj-lt"/>
            </a:endParaRPr>
          </a:p>
        </p:txBody>
      </p:sp>
      <p:sp>
        <p:nvSpPr>
          <p:cNvPr id="71" name="TextBox 70"/>
          <p:cNvSpPr txBox="1"/>
          <p:nvPr/>
        </p:nvSpPr>
        <p:spPr bwMode="gray">
          <a:xfrm>
            <a:off x="592292" y="2934595"/>
            <a:ext cx="5486624" cy="153888"/>
          </a:xfrm>
          <a:prstGeom prst="rect">
            <a:avLst/>
          </a:prstGeom>
          <a:noFill/>
        </p:spPr>
        <p:txBody>
          <a:bodyPr wrap="square" lIns="0" tIns="0" rIns="0" bIns="0" rtlCol="0">
            <a:spAutoFit/>
          </a:bodyPr>
          <a:lstStyle>
            <a:defPPr>
              <a:defRPr lang="en-US"/>
            </a:defPPr>
            <a:lvl1pPr>
              <a:defRPr sz="1000" b="1"/>
            </a:lvl1pPr>
          </a:lstStyle>
          <a:p>
            <a:r>
              <a:rPr lang="en-US" dirty="0" smtClean="0"/>
              <a:t>Determine Year 2 Quality Category </a:t>
            </a:r>
            <a:r>
              <a:rPr lang="en-US" dirty="0"/>
              <a:t>Percent </a:t>
            </a:r>
            <a:r>
              <a:rPr lang="en-US" dirty="0" smtClean="0"/>
              <a:t>Score</a:t>
            </a:r>
            <a:endParaRPr lang="en-US" dirty="0"/>
          </a:p>
        </p:txBody>
      </p:sp>
      <p:sp>
        <p:nvSpPr>
          <p:cNvPr id="92" name="Rectangle 91"/>
          <p:cNvSpPr/>
          <p:nvPr/>
        </p:nvSpPr>
        <p:spPr bwMode="gray">
          <a:xfrm>
            <a:off x="414741" y="3310660"/>
            <a:ext cx="274320" cy="195226"/>
          </a:xfrm>
          <a:prstGeom prst="rect">
            <a:avLst/>
          </a:prstGeom>
          <a:solidFill>
            <a:schemeClr val="accent2"/>
          </a:solidFill>
          <a:ln w="1905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sz="1100" dirty="0"/>
          </a:p>
        </p:txBody>
      </p:sp>
      <p:sp>
        <p:nvSpPr>
          <p:cNvPr id="93" name="TextBox 92"/>
          <p:cNvSpPr txBox="1"/>
          <p:nvPr/>
        </p:nvSpPr>
        <p:spPr bwMode="gray">
          <a:xfrm>
            <a:off x="414741" y="3346718"/>
            <a:ext cx="274320" cy="123111"/>
          </a:xfrm>
          <a:prstGeom prst="rect">
            <a:avLst/>
          </a:prstGeom>
          <a:noFill/>
        </p:spPr>
        <p:txBody>
          <a:bodyPr wrap="square" lIns="0" tIns="0" rIns="0" bIns="0" rtlCol="0">
            <a:spAutoFit/>
          </a:bodyPr>
          <a:lstStyle/>
          <a:p>
            <a:pPr algn="ctr"/>
            <a:r>
              <a:rPr lang="en-US" sz="800" b="1" dirty="0" smtClean="0">
                <a:solidFill>
                  <a:schemeClr val="bg1"/>
                </a:solidFill>
                <a:cs typeface="Arial" pitchFamily="34" charset="0"/>
              </a:rPr>
              <a:t>42</a:t>
            </a:r>
          </a:p>
        </p:txBody>
      </p:sp>
      <p:sp>
        <p:nvSpPr>
          <p:cNvPr id="94" name="Rectangle 93"/>
          <p:cNvSpPr/>
          <p:nvPr/>
        </p:nvSpPr>
        <p:spPr bwMode="gray">
          <a:xfrm>
            <a:off x="1041975" y="3631100"/>
            <a:ext cx="274320" cy="195226"/>
          </a:xfrm>
          <a:prstGeom prst="rect">
            <a:avLst/>
          </a:prstGeom>
          <a:solidFill>
            <a:schemeClr val="accent2"/>
          </a:solidFill>
          <a:ln w="1905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sz="1100" dirty="0"/>
          </a:p>
        </p:txBody>
      </p:sp>
      <p:sp>
        <p:nvSpPr>
          <p:cNvPr id="95" name="TextBox 94"/>
          <p:cNvSpPr txBox="1"/>
          <p:nvPr/>
        </p:nvSpPr>
        <p:spPr bwMode="gray">
          <a:xfrm>
            <a:off x="1041975" y="3667158"/>
            <a:ext cx="274320" cy="123111"/>
          </a:xfrm>
          <a:prstGeom prst="rect">
            <a:avLst/>
          </a:prstGeom>
          <a:noFill/>
        </p:spPr>
        <p:txBody>
          <a:bodyPr wrap="square" lIns="0" tIns="0" rIns="0" bIns="0" rtlCol="0">
            <a:spAutoFit/>
          </a:bodyPr>
          <a:lstStyle/>
          <a:p>
            <a:pPr algn="ctr"/>
            <a:r>
              <a:rPr lang="en-US" sz="800" b="1" dirty="0" smtClean="0">
                <a:solidFill>
                  <a:schemeClr val="bg1"/>
                </a:solidFill>
                <a:cs typeface="Arial" pitchFamily="34" charset="0"/>
              </a:rPr>
              <a:t>60</a:t>
            </a:r>
          </a:p>
        </p:txBody>
      </p:sp>
      <p:sp>
        <p:nvSpPr>
          <p:cNvPr id="96" name="TextBox 95"/>
          <p:cNvSpPr txBox="1"/>
          <p:nvPr/>
        </p:nvSpPr>
        <p:spPr bwMode="gray">
          <a:xfrm>
            <a:off x="1381864" y="3605603"/>
            <a:ext cx="597578" cy="246221"/>
          </a:xfrm>
          <a:prstGeom prst="rect">
            <a:avLst/>
          </a:prstGeom>
          <a:noFill/>
        </p:spPr>
        <p:txBody>
          <a:bodyPr wrap="square" lIns="0" tIns="0" rIns="0" bIns="0" rtlCol="0">
            <a:spAutoFit/>
          </a:bodyPr>
          <a:lstStyle/>
          <a:p>
            <a:r>
              <a:rPr lang="en-US" sz="800" dirty="0" smtClean="0">
                <a:cs typeface="Arial" pitchFamily="34" charset="0"/>
              </a:rPr>
              <a:t>Possible </a:t>
            </a:r>
            <a:br>
              <a:rPr lang="en-US" sz="800" dirty="0" smtClean="0">
                <a:cs typeface="Arial" pitchFamily="34" charset="0"/>
              </a:rPr>
            </a:br>
            <a:r>
              <a:rPr lang="en-US" sz="800" dirty="0" smtClean="0">
                <a:cs typeface="Arial" pitchFamily="34" charset="0"/>
              </a:rPr>
              <a:t>Points</a:t>
            </a:r>
            <a:endParaRPr lang="en-US" sz="800" baseline="30000" dirty="0" smtClean="0">
              <a:cs typeface="Arial" pitchFamily="34" charset="0"/>
            </a:endParaRPr>
          </a:p>
        </p:txBody>
      </p:sp>
      <p:sp>
        <p:nvSpPr>
          <p:cNvPr id="97" name="TextBox 96"/>
          <p:cNvSpPr txBox="1"/>
          <p:nvPr/>
        </p:nvSpPr>
        <p:spPr bwMode="gray">
          <a:xfrm>
            <a:off x="754630" y="3285163"/>
            <a:ext cx="753450" cy="246221"/>
          </a:xfrm>
          <a:prstGeom prst="rect">
            <a:avLst/>
          </a:prstGeom>
          <a:noFill/>
        </p:spPr>
        <p:txBody>
          <a:bodyPr wrap="square" lIns="0" tIns="0" rIns="0" bIns="0" rtlCol="0">
            <a:spAutoFit/>
          </a:bodyPr>
          <a:lstStyle/>
          <a:p>
            <a:r>
              <a:rPr lang="en-US" sz="800" dirty="0" smtClean="0">
                <a:cs typeface="Arial" pitchFamily="34" charset="0"/>
              </a:rPr>
              <a:t>Achievement </a:t>
            </a:r>
            <a:br>
              <a:rPr lang="en-US" sz="800" dirty="0" smtClean="0">
                <a:cs typeface="Arial" pitchFamily="34" charset="0"/>
              </a:rPr>
            </a:br>
            <a:r>
              <a:rPr lang="en-US" sz="800" dirty="0" smtClean="0">
                <a:cs typeface="Arial" pitchFamily="34" charset="0"/>
              </a:rPr>
              <a:t>Points</a:t>
            </a:r>
            <a:endParaRPr lang="en-US" sz="800" baseline="30000" dirty="0" smtClean="0">
              <a:cs typeface="Arial" pitchFamily="34" charset="0"/>
            </a:endParaRPr>
          </a:p>
        </p:txBody>
      </p:sp>
      <p:cxnSp>
        <p:nvCxnSpPr>
          <p:cNvPr id="98" name="Straight Connector 97"/>
          <p:cNvCxnSpPr/>
          <p:nvPr/>
        </p:nvCxnSpPr>
        <p:spPr bwMode="gray">
          <a:xfrm>
            <a:off x="392339" y="3571734"/>
            <a:ext cx="2011680" cy="0"/>
          </a:xfrm>
          <a:prstGeom prst="line">
            <a:avLst/>
          </a:prstGeom>
          <a:solidFill>
            <a:schemeClr val="accent1"/>
          </a:solidFill>
          <a:ln w="12700" cap="flat" cmpd="sng" algn="ctr">
            <a:solidFill>
              <a:schemeClr val="accent4"/>
            </a:solidFill>
            <a:prstDash val="dash"/>
            <a:miter lim="800000"/>
            <a:headEnd type="none" w="med" len="med"/>
            <a:tailEnd type="none"/>
          </a:ln>
          <a:effectLst/>
        </p:spPr>
      </p:cxnSp>
      <p:sp>
        <p:nvSpPr>
          <p:cNvPr id="99" name="Right Arrow 98"/>
          <p:cNvSpPr/>
          <p:nvPr/>
        </p:nvSpPr>
        <p:spPr bwMode="gray">
          <a:xfrm>
            <a:off x="3677300" y="3524617"/>
            <a:ext cx="137160" cy="137160"/>
          </a:xfrm>
          <a:prstGeom prst="rightArrow">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smtClean="0">
              <a:solidFill>
                <a:schemeClr val="bg2"/>
              </a:solidFill>
              <a:latin typeface="+mj-lt"/>
            </a:endParaRPr>
          </a:p>
        </p:txBody>
      </p:sp>
      <p:sp>
        <p:nvSpPr>
          <p:cNvPr id="100" name="TextBox 99"/>
          <p:cNvSpPr txBox="1"/>
          <p:nvPr/>
        </p:nvSpPr>
        <p:spPr bwMode="gray">
          <a:xfrm>
            <a:off x="2897034" y="3339951"/>
            <a:ext cx="678116" cy="184666"/>
          </a:xfrm>
          <a:prstGeom prst="rect">
            <a:avLst/>
          </a:prstGeom>
          <a:noFill/>
        </p:spPr>
        <p:txBody>
          <a:bodyPr wrap="square" lIns="0" tIns="0" rIns="0" bIns="0" rtlCol="0">
            <a:spAutoFit/>
          </a:bodyPr>
          <a:lstStyle/>
          <a:p>
            <a:r>
              <a:rPr lang="en-US" sz="1200" b="1" dirty="0" smtClean="0">
                <a:solidFill>
                  <a:schemeClr val="accent6"/>
                </a:solidFill>
                <a:cs typeface="Arial" pitchFamily="34" charset="0"/>
              </a:rPr>
              <a:t>4%</a:t>
            </a:r>
          </a:p>
        </p:txBody>
      </p:sp>
      <p:sp>
        <p:nvSpPr>
          <p:cNvPr id="102" name="TextBox 101"/>
          <p:cNvSpPr txBox="1"/>
          <p:nvPr/>
        </p:nvSpPr>
        <p:spPr bwMode="gray">
          <a:xfrm>
            <a:off x="2897035" y="3527451"/>
            <a:ext cx="703546" cy="246221"/>
          </a:xfrm>
          <a:prstGeom prst="rect">
            <a:avLst/>
          </a:prstGeom>
          <a:noFill/>
        </p:spPr>
        <p:txBody>
          <a:bodyPr wrap="square" lIns="0" tIns="0" rIns="0" bIns="0" rtlCol="0">
            <a:spAutoFit/>
          </a:bodyPr>
          <a:lstStyle/>
          <a:p>
            <a:r>
              <a:rPr lang="en-US" sz="800" b="1" dirty="0" smtClean="0">
                <a:cs typeface="Arial" pitchFamily="34" charset="0"/>
              </a:rPr>
              <a:t>Improvement </a:t>
            </a:r>
          </a:p>
          <a:p>
            <a:r>
              <a:rPr lang="en-US" sz="800" b="1" dirty="0" smtClean="0">
                <a:cs typeface="Arial" pitchFamily="34" charset="0"/>
              </a:rPr>
              <a:t>Percent Score</a:t>
            </a:r>
            <a:endParaRPr lang="en-US" sz="800" b="1" baseline="30000" dirty="0" smtClean="0">
              <a:cs typeface="Arial" pitchFamily="34" charset="0"/>
            </a:endParaRPr>
          </a:p>
        </p:txBody>
      </p:sp>
      <p:sp>
        <p:nvSpPr>
          <p:cNvPr id="103" name="Multiply 102"/>
          <p:cNvSpPr/>
          <p:nvPr/>
        </p:nvSpPr>
        <p:spPr bwMode="gray">
          <a:xfrm rot="2700000">
            <a:off x="1391427" y="3328811"/>
            <a:ext cx="182880" cy="182880"/>
          </a:xfrm>
          <a:prstGeom prst="mathMultiply">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smtClean="0">
              <a:solidFill>
                <a:schemeClr val="bg2"/>
              </a:solidFill>
              <a:latin typeface="+mj-lt"/>
            </a:endParaRPr>
          </a:p>
        </p:txBody>
      </p:sp>
      <p:sp>
        <p:nvSpPr>
          <p:cNvPr id="104" name="Rectangle 103"/>
          <p:cNvSpPr/>
          <p:nvPr/>
        </p:nvSpPr>
        <p:spPr bwMode="gray">
          <a:xfrm>
            <a:off x="1663327" y="3310660"/>
            <a:ext cx="274320" cy="195226"/>
          </a:xfrm>
          <a:prstGeom prst="rect">
            <a:avLst/>
          </a:prstGeom>
          <a:solidFill>
            <a:schemeClr val="accent3"/>
          </a:solid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106" name="TextBox 105"/>
          <p:cNvSpPr txBox="1"/>
          <p:nvPr/>
        </p:nvSpPr>
        <p:spPr bwMode="gray">
          <a:xfrm>
            <a:off x="1663327" y="3346718"/>
            <a:ext cx="274320" cy="123111"/>
          </a:xfrm>
          <a:prstGeom prst="rect">
            <a:avLst/>
          </a:prstGeom>
          <a:noFill/>
        </p:spPr>
        <p:txBody>
          <a:bodyPr wrap="square" lIns="0" tIns="0" rIns="0" bIns="0" rtlCol="0">
            <a:spAutoFit/>
          </a:bodyPr>
          <a:lstStyle/>
          <a:p>
            <a:pPr algn="ctr"/>
            <a:r>
              <a:rPr lang="en-US" sz="800" b="1" dirty="0">
                <a:solidFill>
                  <a:schemeClr val="bg1"/>
                </a:solidFill>
                <a:cs typeface="Arial" pitchFamily="34" charset="0"/>
              </a:rPr>
              <a:t>6</a:t>
            </a:r>
            <a:endParaRPr lang="en-US" sz="800" b="1" dirty="0" smtClean="0">
              <a:solidFill>
                <a:schemeClr val="bg1"/>
              </a:solidFill>
              <a:cs typeface="Arial" pitchFamily="34" charset="0"/>
            </a:endParaRPr>
          </a:p>
        </p:txBody>
      </p:sp>
      <p:sp>
        <p:nvSpPr>
          <p:cNvPr id="110" name="TextBox 109"/>
          <p:cNvSpPr txBox="1"/>
          <p:nvPr/>
        </p:nvSpPr>
        <p:spPr bwMode="gray">
          <a:xfrm>
            <a:off x="2003216" y="3285163"/>
            <a:ext cx="753450" cy="246221"/>
          </a:xfrm>
          <a:prstGeom prst="rect">
            <a:avLst/>
          </a:prstGeom>
          <a:noFill/>
        </p:spPr>
        <p:txBody>
          <a:bodyPr wrap="square" lIns="0" tIns="0" rIns="0" bIns="0" rtlCol="0">
            <a:spAutoFit/>
          </a:bodyPr>
          <a:lstStyle/>
          <a:p>
            <a:r>
              <a:rPr lang="en-US" sz="800" dirty="0" smtClean="0">
                <a:cs typeface="Arial" pitchFamily="34" charset="0"/>
              </a:rPr>
              <a:t>Bonus</a:t>
            </a:r>
            <a:br>
              <a:rPr lang="en-US" sz="800" dirty="0" smtClean="0">
                <a:cs typeface="Arial" pitchFamily="34" charset="0"/>
              </a:rPr>
            </a:br>
            <a:r>
              <a:rPr lang="en-US" sz="800" dirty="0" smtClean="0">
                <a:cs typeface="Arial" pitchFamily="34" charset="0"/>
              </a:rPr>
              <a:t>Points</a:t>
            </a:r>
            <a:endParaRPr lang="en-US" sz="800" baseline="30000" dirty="0" smtClean="0">
              <a:cs typeface="Arial" pitchFamily="34" charset="0"/>
            </a:endParaRPr>
          </a:p>
        </p:txBody>
      </p:sp>
      <p:sp>
        <p:nvSpPr>
          <p:cNvPr id="111" name="Multiply 110"/>
          <p:cNvSpPr/>
          <p:nvPr/>
        </p:nvSpPr>
        <p:spPr bwMode="gray">
          <a:xfrm rot="2700000">
            <a:off x="2497303" y="3480293"/>
            <a:ext cx="182880" cy="182880"/>
          </a:xfrm>
          <a:prstGeom prst="mathMultiply">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smtClean="0">
              <a:solidFill>
                <a:schemeClr val="bg2"/>
              </a:solidFill>
              <a:latin typeface="+mj-lt"/>
            </a:endParaRPr>
          </a:p>
        </p:txBody>
      </p:sp>
      <p:sp>
        <p:nvSpPr>
          <p:cNvPr id="112" name="TextBox 111"/>
          <p:cNvSpPr txBox="1"/>
          <p:nvPr/>
        </p:nvSpPr>
        <p:spPr bwMode="gray">
          <a:xfrm>
            <a:off x="3961631" y="3359191"/>
            <a:ext cx="1005840" cy="184666"/>
          </a:xfrm>
          <a:prstGeom prst="rect">
            <a:avLst/>
          </a:prstGeom>
          <a:noFill/>
        </p:spPr>
        <p:txBody>
          <a:bodyPr wrap="square" lIns="0" tIns="0" rIns="0" bIns="0" rtlCol="0">
            <a:spAutoFit/>
          </a:bodyPr>
          <a:lstStyle/>
          <a:p>
            <a:r>
              <a:rPr lang="en-US" sz="1200" b="1" dirty="0" smtClean="0">
                <a:cs typeface="Arial" pitchFamily="34" charset="0"/>
              </a:rPr>
              <a:t>84% Year 2</a:t>
            </a:r>
          </a:p>
        </p:txBody>
      </p:sp>
      <p:sp>
        <p:nvSpPr>
          <p:cNvPr id="113" name="TextBox 112"/>
          <p:cNvSpPr txBox="1"/>
          <p:nvPr/>
        </p:nvSpPr>
        <p:spPr bwMode="gray">
          <a:xfrm>
            <a:off x="3961632" y="3546691"/>
            <a:ext cx="920883" cy="246221"/>
          </a:xfrm>
          <a:prstGeom prst="rect">
            <a:avLst/>
          </a:prstGeom>
          <a:noFill/>
        </p:spPr>
        <p:txBody>
          <a:bodyPr wrap="square" lIns="0" tIns="0" rIns="0" bIns="0" rtlCol="0">
            <a:spAutoFit/>
          </a:bodyPr>
          <a:lstStyle/>
          <a:p>
            <a:r>
              <a:rPr lang="en-US" sz="800" dirty="0" smtClean="0">
                <a:cs typeface="Arial" pitchFamily="34" charset="0"/>
              </a:rPr>
              <a:t>Quality Category Percent Score</a:t>
            </a:r>
            <a:r>
              <a:rPr lang="en-US" sz="800" baseline="30000" dirty="0">
                <a:cs typeface="Arial" pitchFamily="34" charset="0"/>
              </a:rPr>
              <a:t>6</a:t>
            </a:r>
            <a:endParaRPr lang="en-US" sz="800" baseline="30000" dirty="0" smtClean="0">
              <a:cs typeface="Arial" pitchFamily="34" charset="0"/>
            </a:endParaRPr>
          </a:p>
        </p:txBody>
      </p:sp>
      <p:sp>
        <p:nvSpPr>
          <p:cNvPr id="117" name="Line Callout 1 116"/>
          <p:cNvSpPr/>
          <p:nvPr/>
        </p:nvSpPr>
        <p:spPr bwMode="gray">
          <a:xfrm>
            <a:off x="5120473" y="3210291"/>
            <a:ext cx="949025" cy="707886"/>
          </a:xfrm>
          <a:prstGeom prst="borderCallout1">
            <a:avLst>
              <a:gd name="adj1" fmla="val 36176"/>
              <a:gd name="adj2" fmla="val 876"/>
              <a:gd name="adj3" fmla="val 35851"/>
              <a:gd name="adj4" fmla="val -20572"/>
            </a:avLst>
          </a:prstGeom>
          <a:solidFill>
            <a:schemeClr val="accent3"/>
          </a:solidFill>
          <a:ln w="12700" cap="flat" cmpd="sng" algn="ctr">
            <a:solidFill>
              <a:schemeClr val="accent3"/>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300"/>
              </a:spcBef>
            </a:pPr>
            <a:r>
              <a:rPr lang="en-US" sz="800" dirty="0" smtClean="0">
                <a:solidFill>
                  <a:schemeClr val="bg1"/>
                </a:solidFill>
              </a:rPr>
              <a:t>Factor against category weight to determine MIPS final score contribution</a:t>
            </a:r>
            <a:endParaRPr lang="en-US" sz="800" dirty="0">
              <a:solidFill>
                <a:schemeClr val="bg1"/>
              </a:solidFill>
            </a:endParaRPr>
          </a:p>
        </p:txBody>
      </p:sp>
      <p:sp>
        <p:nvSpPr>
          <p:cNvPr id="118" name="Oval 117"/>
          <p:cNvSpPr/>
          <p:nvPr/>
        </p:nvSpPr>
        <p:spPr bwMode="gray">
          <a:xfrm>
            <a:off x="321995" y="1051666"/>
            <a:ext cx="216694" cy="216694"/>
          </a:xfrm>
          <a:prstGeom prst="ellipse">
            <a:avLst/>
          </a:prstGeom>
          <a:solidFill>
            <a:schemeClr val="tx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000" b="1" dirty="0" smtClean="0">
                <a:solidFill>
                  <a:schemeClr val="bg1"/>
                </a:solidFill>
                <a:latin typeface="+mj-lt"/>
              </a:rPr>
              <a:t>1</a:t>
            </a:r>
          </a:p>
        </p:txBody>
      </p:sp>
      <p:sp>
        <p:nvSpPr>
          <p:cNvPr id="119" name="Oval 118"/>
          <p:cNvSpPr/>
          <p:nvPr/>
        </p:nvSpPr>
        <p:spPr bwMode="gray">
          <a:xfrm>
            <a:off x="330348" y="2903192"/>
            <a:ext cx="216694" cy="216694"/>
          </a:xfrm>
          <a:prstGeom prst="ellipse">
            <a:avLst/>
          </a:prstGeom>
          <a:solidFill>
            <a:schemeClr val="tx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000" b="1" dirty="0">
                <a:solidFill>
                  <a:schemeClr val="bg1"/>
                </a:solidFill>
                <a:latin typeface="+mj-lt"/>
              </a:rPr>
              <a:t>2</a:t>
            </a:r>
            <a:endParaRPr lang="en-US" sz="1000" b="1" dirty="0" smtClean="0">
              <a:solidFill>
                <a:schemeClr val="bg1"/>
              </a:solidFill>
              <a:latin typeface="+mj-lt"/>
            </a:endParaRPr>
          </a:p>
        </p:txBody>
      </p:sp>
      <p:pic>
        <p:nvPicPr>
          <p:cNvPr id="76" name="Picture 2" descr="C:\Users\levinthn\Documents\ABC Art and Templates\Caduceus.png"/>
          <p:cNvPicPr>
            <a:picLocks noChangeAspect="1" noChangeArrowheads="1"/>
          </p:cNvPicPr>
          <p:nvPr/>
        </p:nvPicPr>
        <p:blipFill>
          <a:blip r:embed="rId2">
            <a:lum bright="100000"/>
            <a:extLst>
              <a:ext uri="{28A0092B-C50C-407E-A947-70E740481C1C}">
                <a14:useLocalDpi xmlns:a14="http://schemas.microsoft.com/office/drawing/2010/main" val="0"/>
              </a:ext>
            </a:extLst>
          </a:blip>
          <a:srcRect/>
          <a:stretch>
            <a:fillRect/>
          </a:stretch>
        </p:blipFill>
        <p:spPr bwMode="auto">
          <a:xfrm>
            <a:off x="5372546" y="2290277"/>
            <a:ext cx="285770" cy="274320"/>
          </a:xfrm>
          <a:prstGeom prst="rect">
            <a:avLst/>
          </a:prstGeom>
          <a:noFill/>
          <a:extLst>
            <a:ext uri="{909E8E84-426E-40DD-AFC4-6F175D3DCCD1}">
              <a14:hiddenFill xmlns:a14="http://schemas.microsoft.com/office/drawing/2010/main">
                <a:solidFill>
                  <a:srgbClr val="FFFFFF"/>
                </a:solidFill>
              </a14:hiddenFill>
            </a:ext>
          </a:extLst>
        </p:spPr>
      </p:pic>
      <p:sp>
        <p:nvSpPr>
          <p:cNvPr id="105" name="Right Bracket 104"/>
          <p:cNvSpPr/>
          <p:nvPr/>
        </p:nvSpPr>
        <p:spPr bwMode="gray">
          <a:xfrm rot="5400000">
            <a:off x="1368283" y="2862793"/>
            <a:ext cx="55382" cy="2130552"/>
          </a:xfrm>
          <a:prstGeom prst="rightBracket">
            <a:avLst>
              <a:gd name="adj" fmla="val 0"/>
            </a:avLst>
          </a:prstGeom>
          <a:ln w="9525">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ctr"/>
            <a:endParaRPr lang="en-US"/>
          </a:p>
        </p:txBody>
      </p:sp>
      <p:sp>
        <p:nvSpPr>
          <p:cNvPr id="101" name="TextBox 100"/>
          <p:cNvSpPr txBox="1"/>
          <p:nvPr/>
        </p:nvSpPr>
        <p:spPr bwMode="gray">
          <a:xfrm>
            <a:off x="1213094" y="3863427"/>
            <a:ext cx="365760" cy="184666"/>
          </a:xfrm>
          <a:prstGeom prst="rect">
            <a:avLst/>
          </a:prstGeom>
          <a:solidFill>
            <a:schemeClr val="bg1"/>
          </a:solidFill>
        </p:spPr>
        <p:txBody>
          <a:bodyPr wrap="square" lIns="0" tIns="0" rIns="0" bIns="0" rtlCol="0">
            <a:spAutoFit/>
          </a:bodyPr>
          <a:lstStyle/>
          <a:p>
            <a:pPr algn="ctr"/>
            <a:r>
              <a:rPr lang="en-US" sz="1200" b="1" dirty="0" smtClean="0">
                <a:cs typeface="Arial" pitchFamily="34" charset="0"/>
              </a:rPr>
              <a:t>80%</a:t>
            </a:r>
          </a:p>
        </p:txBody>
      </p:sp>
      <p:cxnSp>
        <p:nvCxnSpPr>
          <p:cNvPr id="13" name="Straight Connector 12"/>
          <p:cNvCxnSpPr/>
          <p:nvPr/>
        </p:nvCxnSpPr>
        <p:spPr bwMode="gray">
          <a:xfrm>
            <a:off x="320675" y="2048601"/>
            <a:ext cx="2083344" cy="0"/>
          </a:xfrm>
          <a:prstGeom prst="line">
            <a:avLst/>
          </a:prstGeom>
          <a:ln w="1270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bwMode="gray">
          <a:xfrm>
            <a:off x="320675" y="2383513"/>
            <a:ext cx="949957" cy="0"/>
          </a:xfrm>
          <a:prstGeom prst="line">
            <a:avLst/>
          </a:prstGeom>
          <a:solidFill>
            <a:schemeClr val="accent1"/>
          </a:solidFill>
          <a:ln w="12700" cap="flat" cmpd="sng" algn="ctr">
            <a:solidFill>
              <a:schemeClr val="accent3"/>
            </a:solidFill>
            <a:prstDash val="dash"/>
            <a:miter lim="800000"/>
            <a:headEnd type="none" w="med" len="med"/>
            <a:tailEnd type="triangle"/>
          </a:ln>
          <a:effectLst/>
        </p:spPr>
      </p:cxnSp>
      <p:sp>
        <p:nvSpPr>
          <p:cNvPr id="6" name="Text Placeholder 5"/>
          <p:cNvSpPr>
            <a:spLocks noGrp="1"/>
          </p:cNvSpPr>
          <p:nvPr>
            <p:ph type="body" sz="quarter" idx="26"/>
          </p:nvPr>
        </p:nvSpPr>
        <p:spPr/>
        <p:txBody>
          <a:bodyPr/>
          <a:lstStyle/>
          <a:p>
            <a:endParaRPr lang="en-US"/>
          </a:p>
        </p:txBody>
      </p:sp>
    </p:spTree>
    <p:extLst>
      <p:ext uri="{BB962C8B-B14F-4D97-AF65-F5344CB8AC3E}">
        <p14:creationId xmlns:p14="http://schemas.microsoft.com/office/powerpoint/2010/main" val="13331192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bwMode="gray">
          <a:xfrm>
            <a:off x="3292494" y="1504232"/>
            <a:ext cx="1005840" cy="186310"/>
          </a:xfrm>
          <a:prstGeom prst="rect">
            <a:avLst/>
          </a:prstGeom>
          <a:solidFill>
            <a:schemeClr val="accent4"/>
          </a:solidFill>
          <a:ln w="19050">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solidFill>
                <a:schemeClr val="bg1"/>
              </a:solidFill>
            </a:endParaRPr>
          </a:p>
        </p:txBody>
      </p:sp>
      <p:sp>
        <p:nvSpPr>
          <p:cNvPr id="45" name="Rectangle 44"/>
          <p:cNvSpPr/>
          <p:nvPr/>
        </p:nvSpPr>
        <p:spPr bwMode="gray">
          <a:xfrm>
            <a:off x="4456116" y="1504232"/>
            <a:ext cx="1005840" cy="186310"/>
          </a:xfrm>
          <a:prstGeom prst="rect">
            <a:avLst/>
          </a:prstGeom>
          <a:solidFill>
            <a:schemeClr val="accent4"/>
          </a:solidFill>
          <a:ln w="19050">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solidFill>
                <a:schemeClr val="bg1"/>
              </a:solidFill>
            </a:endParaRPr>
          </a:p>
        </p:txBody>
      </p:sp>
      <p:sp>
        <p:nvSpPr>
          <p:cNvPr id="2" name="Title 1"/>
          <p:cNvSpPr>
            <a:spLocks noGrp="1"/>
          </p:cNvSpPr>
          <p:nvPr>
            <p:ph type="title"/>
          </p:nvPr>
        </p:nvSpPr>
        <p:spPr/>
        <p:txBody>
          <a:bodyPr/>
          <a:lstStyle/>
          <a:p>
            <a:r>
              <a:rPr lang="en-US" smtClean="0"/>
              <a:t>2018 MIPS Cost Performance Category</a:t>
            </a:r>
            <a:endParaRPr lang="en-US" dirty="0"/>
          </a:p>
        </p:txBody>
      </p:sp>
      <p:sp>
        <p:nvSpPr>
          <p:cNvPr id="3" name="Text Placeholder 2"/>
          <p:cNvSpPr>
            <a:spLocks noGrp="1"/>
          </p:cNvSpPr>
          <p:nvPr>
            <p:ph type="body" sz="quarter" idx="25"/>
          </p:nvPr>
        </p:nvSpPr>
        <p:spPr>
          <a:xfrm>
            <a:off x="320674" y="718356"/>
            <a:ext cx="6080125" cy="215444"/>
          </a:xfrm>
        </p:spPr>
        <p:txBody>
          <a:bodyPr/>
          <a:lstStyle/>
          <a:p>
            <a:r>
              <a:rPr lang="en-US" dirty="0" smtClean="0"/>
              <a:t>Increases to 10% Weight in 2018; Episode Measures Yet to Be Determined</a:t>
            </a:r>
            <a:endParaRPr lang="en-US" dirty="0"/>
          </a:p>
        </p:txBody>
      </p:sp>
      <p:sp>
        <p:nvSpPr>
          <p:cNvPr id="5" name="Text Placeholder 4"/>
          <p:cNvSpPr>
            <a:spLocks noGrp="1"/>
          </p:cNvSpPr>
          <p:nvPr>
            <p:ph type="body" sz="quarter" idx="27"/>
          </p:nvPr>
        </p:nvSpPr>
        <p:spPr>
          <a:xfrm>
            <a:off x="4864100" y="4664391"/>
            <a:ext cx="1536700" cy="136209"/>
          </a:xfrm>
        </p:spPr>
        <p:txBody>
          <a:bodyPr/>
          <a:lstStyle/>
          <a:p>
            <a:r>
              <a:rPr lang="en-US" dirty="0" smtClean="0"/>
              <a:t>Source: CMS; Advisory Board research and analysis.</a:t>
            </a:r>
            <a:endParaRPr lang="en-US" dirty="0"/>
          </a:p>
        </p:txBody>
      </p:sp>
      <p:sp>
        <p:nvSpPr>
          <p:cNvPr id="8" name="Text Placeholder 7"/>
          <p:cNvSpPr>
            <a:spLocks noGrp="1"/>
          </p:cNvSpPr>
          <p:nvPr>
            <p:ph type="body" sz="quarter" idx="28"/>
          </p:nvPr>
        </p:nvSpPr>
        <p:spPr>
          <a:xfrm>
            <a:off x="0" y="4377299"/>
            <a:ext cx="2784764" cy="243656"/>
          </a:xfrm>
        </p:spPr>
        <p:txBody>
          <a:bodyPr/>
          <a:lstStyle/>
          <a:p>
            <a:r>
              <a:rPr lang="en-US" dirty="0" smtClean="0"/>
              <a:t>Cost category is not included in MIPS APM scoring standard.</a:t>
            </a:r>
          </a:p>
          <a:p>
            <a:r>
              <a:rPr lang="en-US" dirty="0" smtClean="0"/>
              <a:t>Bipartisan Budget Act of 2018 allows CMS to set Cost category weight between 10% to 30% through 2021, with mandatory increase to 30% in 2022.</a:t>
            </a:r>
          </a:p>
        </p:txBody>
      </p:sp>
      <p:sp>
        <p:nvSpPr>
          <p:cNvPr id="11" name="TextBox 10"/>
          <p:cNvSpPr txBox="1"/>
          <p:nvPr/>
        </p:nvSpPr>
        <p:spPr bwMode="gray">
          <a:xfrm>
            <a:off x="3282988" y="2117451"/>
            <a:ext cx="2077655" cy="153888"/>
          </a:xfrm>
          <a:prstGeom prst="rect">
            <a:avLst/>
          </a:prstGeom>
          <a:noFill/>
        </p:spPr>
        <p:txBody>
          <a:bodyPr wrap="square" lIns="0" tIns="0" rIns="0" bIns="0" rtlCol="0">
            <a:spAutoFit/>
          </a:bodyPr>
          <a:lstStyle/>
          <a:p>
            <a:r>
              <a:rPr lang="en-US" sz="1000" b="1" dirty="0" smtClean="0"/>
              <a:t>Scoring Takeaways</a:t>
            </a:r>
            <a:endParaRPr lang="en-US" sz="800" b="1" dirty="0"/>
          </a:p>
        </p:txBody>
      </p:sp>
      <p:sp>
        <p:nvSpPr>
          <p:cNvPr id="15" name="Text Placeholder 9"/>
          <p:cNvSpPr>
            <a:spLocks noGrp="1"/>
          </p:cNvSpPr>
          <p:nvPr/>
        </p:nvSpPr>
        <p:spPr>
          <a:xfrm>
            <a:off x="3285366" y="2335126"/>
            <a:ext cx="2842384" cy="1238196"/>
          </a:xfrm>
          <a:prstGeom prst="rect">
            <a:avLst/>
          </a:prstGeom>
        </p:spPr>
        <p:txBody>
          <a:bodyPr vert="horz" wrap="square" lIns="0" tIns="0" rIns="0" bIns="0" rtlCol="0">
            <a:noAutofit/>
          </a:bodyPr>
          <a:lstStyle>
            <a:lvl1pPr marL="1143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1pPr>
            <a:lvl2pPr marL="2286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300"/>
              </a:spcBef>
              <a:buFont typeface="Arial"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300"/>
              </a:spcBef>
              <a:buFont typeface="Arial" pitchFamily="34" charset="0"/>
              <a:buChar char="•"/>
              <a:defRPr sz="9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sz="850" dirty="0" smtClean="0">
                <a:solidFill>
                  <a:srgbClr val="3F4D57"/>
                </a:solidFill>
                <a:latin typeface="Arial" panose="020B0604020202020204" pitchFamily="34" charset="0"/>
                <a:cs typeface="Arial" panose="020B0604020202020204" pitchFamily="34" charset="0"/>
              </a:rPr>
              <a:t>Measures are equally weighted for up to </a:t>
            </a:r>
            <a:r>
              <a:rPr lang="en-US" sz="850" dirty="0" smtClean="0">
                <a:solidFill>
                  <a:schemeClr val="accent6"/>
                </a:solidFill>
                <a:latin typeface="Arial" panose="020B0604020202020204" pitchFamily="34" charset="0"/>
                <a:cs typeface="Arial" panose="020B0604020202020204" pitchFamily="34" charset="0"/>
              </a:rPr>
              <a:t>10 achievement points </a:t>
            </a:r>
            <a:r>
              <a:rPr lang="en-US" sz="850" dirty="0" smtClean="0">
                <a:latin typeface="Arial" panose="020B0604020202020204" pitchFamily="34" charset="0"/>
                <a:cs typeface="Arial" panose="020B0604020202020204" pitchFamily="34" charset="0"/>
              </a:rPr>
              <a:t>each</a:t>
            </a:r>
            <a:r>
              <a:rPr lang="en-US" sz="850" dirty="0" smtClean="0">
                <a:solidFill>
                  <a:schemeClr val="accent6"/>
                </a:solidFill>
                <a:latin typeface="Arial" panose="020B0604020202020204" pitchFamily="34" charset="0"/>
                <a:cs typeface="Arial" panose="020B0604020202020204" pitchFamily="34" charset="0"/>
              </a:rPr>
              <a:t> </a:t>
            </a:r>
            <a:r>
              <a:rPr lang="en-US" sz="850" dirty="0" smtClean="0">
                <a:latin typeface="Arial" panose="020B0604020202020204" pitchFamily="34" charset="0"/>
                <a:cs typeface="Arial" panose="020B0604020202020204" pitchFamily="34" charset="0"/>
              </a:rPr>
              <a:t>based on peer benchmark</a:t>
            </a:r>
          </a:p>
          <a:p>
            <a:r>
              <a:rPr lang="en-US" sz="850" dirty="0">
                <a:solidFill>
                  <a:srgbClr val="3F4D57"/>
                </a:solidFill>
                <a:latin typeface="Arial" panose="020B0604020202020204" pitchFamily="34" charset="0"/>
                <a:cs typeface="Arial" panose="020B0604020202020204" pitchFamily="34" charset="0"/>
              </a:rPr>
              <a:t>A measure is included in </a:t>
            </a:r>
            <a:r>
              <a:rPr lang="en-US" sz="850" dirty="0" smtClean="0">
                <a:solidFill>
                  <a:srgbClr val="3F4D57"/>
                </a:solidFill>
                <a:latin typeface="Arial" panose="020B0604020202020204" pitchFamily="34" charset="0"/>
                <a:cs typeface="Arial" panose="020B0604020202020204" pitchFamily="34" charset="0"/>
              </a:rPr>
              <a:t>scoring only if c</a:t>
            </a:r>
            <a:r>
              <a:rPr lang="en-US" sz="850" dirty="0" smtClean="0">
                <a:latin typeface="Arial" panose="020B0604020202020204" pitchFamily="34" charset="0"/>
                <a:cs typeface="Arial" panose="020B0604020202020204" pitchFamily="34" charset="0"/>
              </a:rPr>
              <a:t>ase</a:t>
            </a:r>
            <a:br>
              <a:rPr lang="en-US" sz="850" dirty="0" smtClean="0">
                <a:latin typeface="Arial" panose="020B0604020202020204" pitchFamily="34" charset="0"/>
                <a:cs typeface="Arial" panose="020B0604020202020204" pitchFamily="34" charset="0"/>
              </a:rPr>
            </a:br>
            <a:r>
              <a:rPr lang="en-US" sz="850" dirty="0" smtClean="0">
                <a:latin typeface="Arial" panose="020B0604020202020204" pitchFamily="34" charset="0"/>
                <a:cs typeface="Arial" panose="020B0604020202020204" pitchFamily="34" charset="0"/>
              </a:rPr>
              <a:t>minimum threshold </a:t>
            </a:r>
            <a:r>
              <a:rPr lang="en-US" sz="850" dirty="0">
                <a:latin typeface="Arial" panose="020B0604020202020204" pitchFamily="34" charset="0"/>
                <a:cs typeface="Arial" panose="020B0604020202020204" pitchFamily="34" charset="0"/>
              </a:rPr>
              <a:t>is </a:t>
            </a:r>
            <a:r>
              <a:rPr lang="en-US" sz="850" dirty="0" smtClean="0">
                <a:latin typeface="Arial" panose="020B0604020202020204" pitchFamily="34" charset="0"/>
                <a:cs typeface="Arial" panose="020B0604020202020204" pitchFamily="34" charset="0"/>
              </a:rPr>
              <a:t>met; total </a:t>
            </a:r>
            <a:r>
              <a:rPr lang="en-US" sz="850" dirty="0">
                <a:latin typeface="Arial" panose="020B0604020202020204" pitchFamily="34" charset="0"/>
                <a:cs typeface="Arial" panose="020B0604020202020204" pitchFamily="34" charset="0"/>
              </a:rPr>
              <a:t>possible points </a:t>
            </a:r>
            <a:r>
              <a:rPr lang="en-US" sz="850" dirty="0" smtClean="0">
                <a:latin typeface="Arial" panose="020B0604020202020204" pitchFamily="34" charset="0"/>
                <a:cs typeface="Arial" panose="020B0604020202020204" pitchFamily="34" charset="0"/>
              </a:rPr>
              <a:t>can</a:t>
            </a:r>
            <a:br>
              <a:rPr lang="en-US" sz="850" dirty="0" smtClean="0">
                <a:latin typeface="Arial" panose="020B0604020202020204" pitchFamily="34" charset="0"/>
                <a:cs typeface="Arial" panose="020B0604020202020204" pitchFamily="34" charset="0"/>
              </a:rPr>
            </a:br>
            <a:r>
              <a:rPr lang="en-US" sz="850" dirty="0" smtClean="0">
                <a:latin typeface="Arial" panose="020B0604020202020204" pitchFamily="34" charset="0"/>
                <a:cs typeface="Arial" panose="020B0604020202020204" pitchFamily="34" charset="0"/>
              </a:rPr>
              <a:t>vary </a:t>
            </a:r>
            <a:r>
              <a:rPr lang="en-US" sz="850" dirty="0">
                <a:latin typeface="Arial" panose="020B0604020202020204" pitchFamily="34" charset="0"/>
                <a:cs typeface="Arial" panose="020B0604020202020204" pitchFamily="34" charset="0"/>
              </a:rPr>
              <a:t>between </a:t>
            </a:r>
            <a:r>
              <a:rPr lang="en-US" sz="850" dirty="0">
                <a:solidFill>
                  <a:srgbClr val="3F4D57"/>
                </a:solidFill>
                <a:latin typeface="Arial" panose="020B0604020202020204" pitchFamily="34" charset="0"/>
                <a:cs typeface="Arial" panose="020B0604020202020204" pitchFamily="34" charset="0"/>
              </a:rPr>
              <a:t>ECs</a:t>
            </a:r>
          </a:p>
          <a:p>
            <a:r>
              <a:rPr lang="en-US" sz="850" dirty="0">
                <a:latin typeface="Arial" panose="020B0604020202020204" pitchFamily="34" charset="0"/>
                <a:cs typeface="Arial" panose="020B0604020202020204" pitchFamily="34" charset="0"/>
              </a:rPr>
              <a:t>Additional </a:t>
            </a:r>
            <a:r>
              <a:rPr lang="en-US" sz="850" dirty="0">
                <a:solidFill>
                  <a:schemeClr val="accent6"/>
                </a:solidFill>
                <a:latin typeface="Arial" panose="020B0604020202020204" pitchFamily="34" charset="0"/>
                <a:cs typeface="Arial" panose="020B0604020202020204" pitchFamily="34" charset="0"/>
              </a:rPr>
              <a:t>improvement score up to </a:t>
            </a:r>
            <a:r>
              <a:rPr lang="en-US" sz="850" dirty="0" smtClean="0">
                <a:solidFill>
                  <a:schemeClr val="accent6"/>
                </a:solidFill>
                <a:latin typeface="Arial" panose="020B0604020202020204" pitchFamily="34" charset="0"/>
                <a:cs typeface="Arial" panose="020B0604020202020204" pitchFamily="34" charset="0"/>
              </a:rPr>
              <a:t>1% </a:t>
            </a:r>
            <a:r>
              <a:rPr lang="en-US" sz="850" dirty="0" smtClean="0">
                <a:solidFill>
                  <a:srgbClr val="3F4D57"/>
                </a:solidFill>
                <a:latin typeface="Arial" panose="020B0604020202020204" pitchFamily="34" charset="0"/>
                <a:cs typeface="Arial" panose="020B0604020202020204" pitchFamily="34" charset="0"/>
              </a:rPr>
              <a:t>for measure-level improvement </a:t>
            </a:r>
            <a:r>
              <a:rPr lang="en-US" sz="850" dirty="0" smtClean="0">
                <a:latin typeface="Arial" panose="020B0604020202020204" pitchFamily="34" charset="0"/>
                <a:cs typeface="Arial" panose="020B0604020202020204" pitchFamily="34" charset="0"/>
              </a:rPr>
              <a:t>compared </a:t>
            </a:r>
            <a:r>
              <a:rPr lang="en-US" sz="850" dirty="0">
                <a:latin typeface="Arial" panose="020B0604020202020204" pitchFamily="34" charset="0"/>
                <a:cs typeface="Arial" panose="020B0604020202020204" pitchFamily="34" charset="0"/>
              </a:rPr>
              <a:t>to prior year </a:t>
            </a:r>
            <a:r>
              <a:rPr lang="en-US" sz="850" dirty="0" smtClean="0">
                <a:latin typeface="Arial" panose="020B0604020202020204" pitchFamily="34" charset="0"/>
                <a:cs typeface="Arial" panose="020B0604020202020204" pitchFamily="34" charset="0"/>
              </a:rPr>
              <a:t>performance starting 2022</a:t>
            </a:r>
          </a:p>
          <a:p>
            <a:r>
              <a:rPr lang="en-US" sz="850" dirty="0" smtClean="0">
                <a:latin typeface="Arial" panose="020B0604020202020204" pitchFamily="34" charset="0"/>
                <a:cs typeface="Arial" panose="020B0604020202020204" pitchFamily="34" charset="0"/>
              </a:rPr>
              <a:t>2017 cost performance will be provided to ECs for informational purposes</a:t>
            </a:r>
          </a:p>
        </p:txBody>
      </p:sp>
      <p:sp>
        <p:nvSpPr>
          <p:cNvPr id="22" name="TextBox 21"/>
          <p:cNvSpPr txBox="1"/>
          <p:nvPr/>
        </p:nvSpPr>
        <p:spPr bwMode="gray">
          <a:xfrm>
            <a:off x="324505" y="1062889"/>
            <a:ext cx="2742545" cy="3168289"/>
          </a:xfrm>
          <a:prstGeom prst="rect">
            <a:avLst/>
          </a:prstGeom>
          <a:solidFill>
            <a:schemeClr val="accent1"/>
          </a:solidFill>
          <a:ln w="6350">
            <a:solidFill>
              <a:schemeClr val="bg1"/>
            </a:solidFill>
          </a:ln>
        </p:spPr>
        <p:txBody>
          <a:bodyPr wrap="square" lIns="182880" tIns="274320" rIns="182880" bIns="0" rtlCol="0">
            <a:noAutofit/>
          </a:bodyPr>
          <a:lstStyle/>
          <a:p>
            <a:r>
              <a:rPr lang="en-US" sz="1050" b="1" dirty="0" smtClean="0"/>
              <a:t>Category in Brief: Cost</a:t>
            </a:r>
          </a:p>
          <a:p>
            <a:pPr marL="491490" lvl="1" indent="-171450">
              <a:buFont typeface="Arial" panose="020B0604020202020204" pitchFamily="34" charset="0"/>
              <a:buChar char="•"/>
            </a:pPr>
            <a:endParaRPr lang="en-US" sz="1100" dirty="0" smtClean="0"/>
          </a:p>
        </p:txBody>
      </p:sp>
      <p:grpSp>
        <p:nvGrpSpPr>
          <p:cNvPr id="23" name="Group 22"/>
          <p:cNvGrpSpPr/>
          <p:nvPr/>
        </p:nvGrpSpPr>
        <p:grpSpPr bwMode="gray">
          <a:xfrm>
            <a:off x="324506" y="1062891"/>
            <a:ext cx="319390" cy="218673"/>
            <a:chOff x="2833829" y="1401109"/>
            <a:chExt cx="319390" cy="218673"/>
          </a:xfrm>
        </p:grpSpPr>
        <p:sp>
          <p:nvSpPr>
            <p:cNvPr id="24" name="Freeform 23"/>
            <p:cNvSpPr/>
            <p:nvPr/>
          </p:nvSpPr>
          <p:spPr bwMode="gray">
            <a:xfrm flipH="1">
              <a:off x="2833829" y="1401109"/>
              <a:ext cx="319390" cy="218673"/>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679743 w 682433"/>
                <a:gd name="connsiteY3" fmla="*/ 248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cubicBezTo>
                    <a:pt x="681536" y="335798"/>
                    <a:pt x="680640" y="168023"/>
                    <a:pt x="679743" y="248"/>
                  </a:cubicBezTo>
                  <a:lnTo>
                    <a:pt x="0" y="0"/>
                  </a:lnTo>
                  <a:close/>
                </a:path>
              </a:pathLst>
            </a:custGeom>
            <a:solidFill>
              <a:schemeClr val="accent6"/>
            </a:solidFill>
            <a:ln w="63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5" name="Plus 24"/>
            <p:cNvSpPr/>
            <p:nvPr/>
          </p:nvSpPr>
          <p:spPr bwMode="gray">
            <a:xfrm>
              <a:off x="2855933" y="1416105"/>
              <a:ext cx="182880" cy="182880"/>
            </a:xfrm>
            <a:prstGeom prst="mathPlus">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463675"/>
              <a:endParaRPr lang="en-US" sz="1000" dirty="0" smtClean="0">
                <a:solidFill>
                  <a:schemeClr val="bg2"/>
                </a:solidFill>
                <a:latin typeface="+mj-lt"/>
              </a:endParaRPr>
            </a:p>
          </p:txBody>
        </p:sp>
      </p:grpSp>
      <p:sp>
        <p:nvSpPr>
          <p:cNvPr id="27" name="Left Brace 26"/>
          <p:cNvSpPr/>
          <p:nvPr/>
        </p:nvSpPr>
        <p:spPr bwMode="gray">
          <a:xfrm rot="16200000">
            <a:off x="3741272" y="1311997"/>
            <a:ext cx="133216" cy="1005840"/>
          </a:xfrm>
          <a:prstGeom prst="leftBrace">
            <a:avLst>
              <a:gd name="adj1" fmla="val 0"/>
              <a:gd name="adj2" fmla="val 50000"/>
            </a:avLst>
          </a:prstGeom>
          <a:ln w="9525">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333E48"/>
              </a:solidFill>
            </a:endParaRPr>
          </a:p>
        </p:txBody>
      </p:sp>
      <p:sp>
        <p:nvSpPr>
          <p:cNvPr id="29" name="Left Brace 28"/>
          <p:cNvSpPr/>
          <p:nvPr/>
        </p:nvSpPr>
        <p:spPr bwMode="gray">
          <a:xfrm rot="16200000">
            <a:off x="4901595" y="1312064"/>
            <a:ext cx="133082" cy="1005840"/>
          </a:xfrm>
          <a:prstGeom prst="leftBrace">
            <a:avLst>
              <a:gd name="adj1" fmla="val 0"/>
              <a:gd name="adj2" fmla="val 50000"/>
            </a:avLst>
          </a:prstGeom>
          <a:ln w="9525">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 name="TextBox 29"/>
          <p:cNvSpPr txBox="1"/>
          <p:nvPr/>
        </p:nvSpPr>
        <p:spPr bwMode="gray">
          <a:xfrm>
            <a:off x="4695502" y="1889640"/>
            <a:ext cx="548640" cy="107722"/>
          </a:xfrm>
          <a:prstGeom prst="rect">
            <a:avLst/>
          </a:prstGeom>
          <a:solidFill>
            <a:schemeClr val="bg1"/>
          </a:solidFill>
        </p:spPr>
        <p:txBody>
          <a:bodyPr wrap="square" lIns="0" tIns="0" rIns="0" bIns="0" rtlCol="0">
            <a:spAutoFit/>
          </a:bodyPr>
          <a:lstStyle/>
          <a:p>
            <a:pPr algn="ctr"/>
            <a:r>
              <a:rPr lang="en-US" sz="700" dirty="0" smtClean="0">
                <a:cs typeface="Arial" pitchFamily="34" charset="0"/>
              </a:rPr>
              <a:t>MSPB</a:t>
            </a:r>
          </a:p>
        </p:txBody>
      </p:sp>
      <p:sp>
        <p:nvSpPr>
          <p:cNvPr id="34" name="TextBox 33"/>
          <p:cNvSpPr txBox="1"/>
          <p:nvPr/>
        </p:nvSpPr>
        <p:spPr bwMode="gray">
          <a:xfrm>
            <a:off x="3301338" y="1531530"/>
            <a:ext cx="1005840" cy="122184"/>
          </a:xfrm>
          <a:prstGeom prst="rect">
            <a:avLst/>
          </a:prstGeom>
          <a:noFill/>
        </p:spPr>
        <p:txBody>
          <a:bodyPr wrap="square" lIns="0" tIns="0" rIns="0" bIns="0" rtlCol="0">
            <a:spAutoFit/>
          </a:bodyPr>
          <a:lstStyle/>
          <a:p>
            <a:pPr algn="ctr"/>
            <a:r>
              <a:rPr lang="en-US" sz="800" b="1" dirty="0" smtClean="0">
                <a:solidFill>
                  <a:schemeClr val="bg1"/>
                </a:solidFill>
                <a:cs typeface="Arial" pitchFamily="34" charset="0"/>
              </a:rPr>
              <a:t>10 Points</a:t>
            </a:r>
          </a:p>
        </p:txBody>
      </p:sp>
      <p:sp>
        <p:nvSpPr>
          <p:cNvPr id="38" name="TextBox 37"/>
          <p:cNvSpPr txBox="1"/>
          <p:nvPr/>
        </p:nvSpPr>
        <p:spPr bwMode="gray">
          <a:xfrm>
            <a:off x="4456116" y="1531529"/>
            <a:ext cx="1005840" cy="123111"/>
          </a:xfrm>
          <a:prstGeom prst="rect">
            <a:avLst/>
          </a:prstGeom>
          <a:noFill/>
        </p:spPr>
        <p:txBody>
          <a:bodyPr wrap="square" lIns="0" tIns="0" rIns="0" bIns="0" rtlCol="0">
            <a:spAutoFit/>
          </a:bodyPr>
          <a:lstStyle/>
          <a:p>
            <a:pPr algn="ctr"/>
            <a:r>
              <a:rPr lang="en-US" sz="800" b="1" dirty="0" smtClean="0">
                <a:solidFill>
                  <a:schemeClr val="bg1"/>
                </a:solidFill>
                <a:cs typeface="Arial" pitchFamily="34" charset="0"/>
              </a:rPr>
              <a:t>10 Pts</a:t>
            </a:r>
          </a:p>
        </p:txBody>
      </p:sp>
      <p:sp>
        <p:nvSpPr>
          <p:cNvPr id="50" name="TextBox 49"/>
          <p:cNvSpPr txBox="1"/>
          <p:nvPr/>
        </p:nvSpPr>
        <p:spPr bwMode="gray">
          <a:xfrm>
            <a:off x="3263100" y="1889640"/>
            <a:ext cx="1097351" cy="107722"/>
          </a:xfrm>
          <a:prstGeom prst="rect">
            <a:avLst/>
          </a:prstGeom>
          <a:solidFill>
            <a:schemeClr val="bg1"/>
          </a:solidFill>
        </p:spPr>
        <p:txBody>
          <a:bodyPr wrap="square" lIns="0" tIns="0" rIns="0" bIns="0" rtlCol="0">
            <a:spAutoFit/>
          </a:bodyPr>
          <a:lstStyle/>
          <a:p>
            <a:pPr algn="ctr"/>
            <a:r>
              <a:rPr lang="en-US" sz="700" dirty="0" smtClean="0">
                <a:cs typeface="Arial" pitchFamily="34" charset="0"/>
              </a:rPr>
              <a:t>Total per Capita Cost</a:t>
            </a:r>
          </a:p>
        </p:txBody>
      </p:sp>
      <p:sp>
        <p:nvSpPr>
          <p:cNvPr id="51" name="TextBox 50"/>
          <p:cNvSpPr txBox="1"/>
          <p:nvPr/>
        </p:nvSpPr>
        <p:spPr bwMode="gray">
          <a:xfrm>
            <a:off x="3285366" y="1064696"/>
            <a:ext cx="3003767" cy="153888"/>
          </a:xfrm>
          <a:prstGeom prst="rect">
            <a:avLst/>
          </a:prstGeom>
          <a:noFill/>
        </p:spPr>
        <p:txBody>
          <a:bodyPr wrap="square" lIns="0" tIns="0" rIns="0" bIns="0" rtlCol="0">
            <a:spAutoFit/>
          </a:bodyPr>
          <a:lstStyle/>
          <a:p>
            <a:r>
              <a:rPr lang="en-US" sz="1000" b="1" dirty="0" smtClean="0"/>
              <a:t>How Scoring Works</a:t>
            </a:r>
            <a:endParaRPr lang="en-US" sz="1000" b="1" dirty="0"/>
          </a:p>
        </p:txBody>
      </p:sp>
      <p:sp>
        <p:nvSpPr>
          <p:cNvPr id="42" name="Text Placeholder 1"/>
          <p:cNvSpPr txBox="1">
            <a:spLocks/>
          </p:cNvSpPr>
          <p:nvPr/>
        </p:nvSpPr>
        <p:spPr bwMode="gray">
          <a:xfrm>
            <a:off x="323490" y="1491896"/>
            <a:ext cx="2807459" cy="2654573"/>
          </a:xfrm>
          <a:prstGeom prst="rect">
            <a:avLst/>
          </a:prstGeom>
        </p:spPr>
        <p:txBody>
          <a:bodyPr vert="horz" wrap="square" lIns="182880" tIns="91440" rIns="18288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sz="900" dirty="0" smtClean="0"/>
              <a:t>Included in 2018 MIPS final score; 10% category weight</a:t>
            </a:r>
            <a:r>
              <a:rPr lang="en-US" sz="900" baseline="30000" dirty="0" smtClean="0"/>
              <a:t>1</a:t>
            </a:r>
            <a:endParaRPr lang="en-US" sz="900" dirty="0" smtClean="0"/>
          </a:p>
          <a:p>
            <a:r>
              <a:rPr lang="en-US" sz="900" dirty="0" smtClean="0"/>
              <a:t>Ramps up to 30% in 2022 performance year, as required by law</a:t>
            </a:r>
            <a:r>
              <a:rPr lang="en-US" sz="900" baseline="30000" dirty="0"/>
              <a:t>2</a:t>
            </a:r>
            <a:endParaRPr lang="en-US" sz="900" baseline="30000" dirty="0" smtClean="0"/>
          </a:p>
          <a:p>
            <a:r>
              <a:rPr lang="en-US" sz="900" dirty="0" smtClean="0"/>
              <a:t>2018 cost performance based on:</a:t>
            </a:r>
            <a:endParaRPr lang="en-US" sz="900" dirty="0"/>
          </a:p>
          <a:p>
            <a:pPr lvl="1">
              <a:spcBef>
                <a:spcPts val="100"/>
              </a:spcBef>
            </a:pPr>
            <a:r>
              <a:rPr lang="en-US" sz="900" dirty="0" smtClean="0"/>
              <a:t>Total per Capita Cost</a:t>
            </a:r>
          </a:p>
          <a:p>
            <a:pPr lvl="1">
              <a:spcBef>
                <a:spcPts val="100"/>
              </a:spcBef>
            </a:pPr>
            <a:r>
              <a:rPr lang="en-US" sz="900" dirty="0"/>
              <a:t>Medicare spending per beneficiary </a:t>
            </a:r>
            <a:r>
              <a:rPr lang="en-US" sz="900" dirty="0" smtClean="0"/>
              <a:t>(MSPB)</a:t>
            </a:r>
            <a:endParaRPr lang="en-US" sz="900" baseline="30000" dirty="0" smtClean="0"/>
          </a:p>
          <a:p>
            <a:r>
              <a:rPr lang="en-US" sz="900" dirty="0"/>
              <a:t>CMS will use data submitted through administrative claims to determine performance; no additional reporting required</a:t>
            </a:r>
          </a:p>
          <a:p>
            <a:r>
              <a:rPr lang="en-US" sz="900" dirty="0"/>
              <a:t>Case minimum threshold is 20 for Total per Capita Cost and </a:t>
            </a:r>
            <a:r>
              <a:rPr lang="en-US" sz="900" dirty="0" smtClean="0"/>
              <a:t>Episode-Based </a:t>
            </a:r>
            <a:r>
              <a:rPr lang="en-US" sz="900" dirty="0"/>
              <a:t>measures; 35 for MSPB</a:t>
            </a:r>
            <a:endParaRPr lang="en-US" sz="900" baseline="30000" dirty="0"/>
          </a:p>
          <a:p>
            <a:r>
              <a:rPr lang="en-US" sz="900" dirty="0" smtClean="0"/>
              <a:t>Eight </a:t>
            </a:r>
            <a:r>
              <a:rPr lang="en-US" sz="900" dirty="0"/>
              <a:t>episode-based measures currently being field tested for </a:t>
            </a:r>
            <a:r>
              <a:rPr lang="en-US" sz="900" dirty="0" smtClean="0"/>
              <a:t>potential inclusion </a:t>
            </a:r>
            <a:r>
              <a:rPr lang="en-US" sz="900" dirty="0"/>
              <a:t>in a future </a:t>
            </a:r>
            <a:r>
              <a:rPr lang="en-US" sz="900" dirty="0" smtClean="0"/>
              <a:t>year</a:t>
            </a:r>
            <a:endParaRPr lang="en-US" sz="900" dirty="0"/>
          </a:p>
        </p:txBody>
      </p:sp>
      <p:sp>
        <p:nvSpPr>
          <p:cNvPr id="46" name="TextBox 45"/>
          <p:cNvSpPr txBox="1"/>
          <p:nvPr/>
        </p:nvSpPr>
        <p:spPr bwMode="gray">
          <a:xfrm>
            <a:off x="3402760" y="1277423"/>
            <a:ext cx="1006842" cy="123111"/>
          </a:xfrm>
          <a:prstGeom prst="rect">
            <a:avLst/>
          </a:prstGeom>
          <a:noFill/>
        </p:spPr>
        <p:txBody>
          <a:bodyPr wrap="square" lIns="0" tIns="0" rIns="0" bIns="0" rtlCol="0">
            <a:spAutoFit/>
          </a:bodyPr>
          <a:lstStyle/>
          <a:p>
            <a:pPr algn="ctr">
              <a:spcBef>
                <a:spcPts val="500"/>
              </a:spcBef>
            </a:pPr>
            <a:r>
              <a:rPr lang="en-US" sz="800" b="1" dirty="0" smtClean="0"/>
              <a:t>Achievement</a:t>
            </a:r>
            <a:endParaRPr lang="en-US" sz="800" b="1" dirty="0"/>
          </a:p>
        </p:txBody>
      </p:sp>
      <p:cxnSp>
        <p:nvCxnSpPr>
          <p:cNvPr id="52" name="Straight Connector 51"/>
          <p:cNvCxnSpPr/>
          <p:nvPr/>
        </p:nvCxnSpPr>
        <p:spPr bwMode="gray">
          <a:xfrm>
            <a:off x="3279794" y="1429908"/>
            <a:ext cx="2194560" cy="0"/>
          </a:xfrm>
          <a:prstGeom prst="line">
            <a:avLst/>
          </a:prstGeom>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stretch>
            <a:fillRect/>
          </a:stretch>
        </p:blipFill>
        <p:spPr>
          <a:xfrm>
            <a:off x="3308937" y="1267192"/>
            <a:ext cx="170652" cy="142210"/>
          </a:xfrm>
          <a:prstGeom prst="rect">
            <a:avLst/>
          </a:prstGeom>
        </p:spPr>
      </p:pic>
      <p:sp>
        <p:nvSpPr>
          <p:cNvPr id="57" name="TextBox 56"/>
          <p:cNvSpPr txBox="1"/>
          <p:nvPr/>
        </p:nvSpPr>
        <p:spPr bwMode="gray">
          <a:xfrm>
            <a:off x="3297158" y="3863572"/>
            <a:ext cx="2786142" cy="669792"/>
          </a:xfrm>
          <a:prstGeom prst="rect">
            <a:avLst/>
          </a:prstGeom>
          <a:solidFill>
            <a:schemeClr val="accent1"/>
          </a:solidFill>
          <a:ln w="6350">
            <a:solidFill>
              <a:schemeClr val="bg1"/>
            </a:solidFill>
          </a:ln>
        </p:spPr>
        <p:txBody>
          <a:bodyPr wrap="square" lIns="182880" tIns="274320" rIns="182880" bIns="0" rtlCol="0">
            <a:noAutofit/>
          </a:bodyPr>
          <a:lstStyle/>
          <a:p>
            <a:endParaRPr lang="en-US" sz="1000" b="1" dirty="0"/>
          </a:p>
        </p:txBody>
      </p:sp>
      <p:grpSp>
        <p:nvGrpSpPr>
          <p:cNvPr id="59" name="Group 58"/>
          <p:cNvGrpSpPr/>
          <p:nvPr/>
        </p:nvGrpSpPr>
        <p:grpSpPr bwMode="gray">
          <a:xfrm>
            <a:off x="3297158" y="3863571"/>
            <a:ext cx="319390" cy="218673"/>
            <a:chOff x="1235781" y="2661522"/>
            <a:chExt cx="319390" cy="218673"/>
          </a:xfrm>
        </p:grpSpPr>
        <p:sp>
          <p:nvSpPr>
            <p:cNvPr id="60" name="Freeform 59"/>
            <p:cNvSpPr/>
            <p:nvPr/>
          </p:nvSpPr>
          <p:spPr bwMode="gray">
            <a:xfrm flipH="1">
              <a:off x="1235781" y="2661522"/>
              <a:ext cx="319390" cy="218673"/>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679743 w 682433"/>
                <a:gd name="connsiteY3" fmla="*/ 248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cubicBezTo>
                    <a:pt x="681536" y="335798"/>
                    <a:pt x="680640" y="168023"/>
                    <a:pt x="679743" y="248"/>
                  </a:cubicBezTo>
                  <a:lnTo>
                    <a:pt x="0" y="0"/>
                  </a:lnTo>
                  <a:close/>
                </a:path>
              </a:pathLst>
            </a:custGeom>
            <a:solidFill>
              <a:schemeClr val="accent6"/>
            </a:solidFill>
            <a:ln w="63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63" name="Picture 6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gray">
            <a:xfrm>
              <a:off x="1304823" y="2687629"/>
              <a:ext cx="91234" cy="166092"/>
            </a:xfrm>
            <a:prstGeom prst="rect">
              <a:avLst/>
            </a:prstGeom>
          </p:spPr>
        </p:pic>
      </p:grpSp>
      <p:sp>
        <p:nvSpPr>
          <p:cNvPr id="65" name="Text Placeholder 1"/>
          <p:cNvSpPr txBox="1">
            <a:spLocks/>
          </p:cNvSpPr>
          <p:nvPr/>
        </p:nvSpPr>
        <p:spPr bwMode="gray">
          <a:xfrm>
            <a:off x="3624533" y="3947685"/>
            <a:ext cx="2280967" cy="507831"/>
          </a:xfrm>
          <a:prstGeom prst="rect">
            <a:avLst/>
          </a:prstGeom>
          <a:noFill/>
        </p:spPr>
        <p:txBody>
          <a:bodyPr wrap="square" lIns="0" tIns="0" rIns="0" bIns="0" rtlCol="0">
            <a:spAutoFit/>
          </a:bodyPr>
          <a:lstStyle>
            <a:defPPr>
              <a:defRPr lang="en-US"/>
            </a:defPPr>
            <a:lvl1pPr>
              <a:defRPr sz="1000" b="1"/>
            </a:lvl1pPr>
          </a:lstStyle>
          <a:p>
            <a:pPr>
              <a:spcAft>
                <a:spcPts val="600"/>
              </a:spcAft>
            </a:pPr>
            <a:r>
              <a:rPr lang="en-US" dirty="0" smtClean="0"/>
              <a:t>Spotlight on HCC Coding </a:t>
            </a:r>
          </a:p>
          <a:p>
            <a:r>
              <a:rPr lang="en-US" sz="900" b="0" dirty="0" smtClean="0"/>
              <a:t>Critical to Accurate Risk Adjustment in Cost Performance</a:t>
            </a:r>
            <a:endParaRPr lang="en-US" sz="900" b="0" dirty="0"/>
          </a:p>
        </p:txBody>
      </p:sp>
      <p:sp>
        <p:nvSpPr>
          <p:cNvPr id="7" name="Text Placeholder 6"/>
          <p:cNvSpPr>
            <a:spLocks noGrp="1"/>
          </p:cNvSpPr>
          <p:nvPr>
            <p:ph type="body" sz="quarter" idx="26"/>
          </p:nvPr>
        </p:nvSpPr>
        <p:spPr/>
        <p:txBody>
          <a:bodyPr/>
          <a:lstStyle/>
          <a:p>
            <a:endParaRPr lang="en-US"/>
          </a:p>
        </p:txBody>
      </p:sp>
      <p:sp>
        <p:nvSpPr>
          <p:cNvPr id="32" name="TextBox 31"/>
          <p:cNvSpPr txBox="1"/>
          <p:nvPr/>
        </p:nvSpPr>
        <p:spPr bwMode="gray">
          <a:xfrm>
            <a:off x="-1203729" y="156320"/>
            <a:ext cx="1045788" cy="161583"/>
          </a:xfrm>
          <a:prstGeom prst="rect">
            <a:avLst/>
          </a:prstGeom>
          <a:solidFill>
            <a:srgbClr val="FFFF00"/>
          </a:solidFill>
        </p:spPr>
        <p:txBody>
          <a:bodyPr wrap="square" lIns="0" tIns="0" rIns="0" bIns="0" rtlCol="0">
            <a:spAutoFit/>
          </a:bodyPr>
          <a:lstStyle/>
          <a:p>
            <a:pPr>
              <a:spcBef>
                <a:spcPts val="500"/>
              </a:spcBef>
            </a:pPr>
            <a:r>
              <a:rPr lang="en-US" sz="1050" b="1" dirty="0" smtClean="0"/>
              <a:t>BBA - updated</a:t>
            </a:r>
            <a:endParaRPr lang="en-US" sz="1050" b="1" dirty="0"/>
          </a:p>
        </p:txBody>
      </p:sp>
    </p:spTree>
    <p:extLst>
      <p:ext uri="{BB962C8B-B14F-4D97-AF65-F5344CB8AC3E}">
        <p14:creationId xmlns:p14="http://schemas.microsoft.com/office/powerpoint/2010/main" val="32590784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bwMode="gray">
          <a:xfrm>
            <a:off x="0" y="2755513"/>
            <a:ext cx="6400799" cy="1154960"/>
          </a:xfrm>
          <a:prstGeom prst="rect">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 name="Title 1"/>
          <p:cNvSpPr>
            <a:spLocks noGrp="1"/>
          </p:cNvSpPr>
          <p:nvPr>
            <p:ph type="title"/>
          </p:nvPr>
        </p:nvSpPr>
        <p:spPr/>
        <p:txBody>
          <a:bodyPr/>
          <a:lstStyle/>
          <a:p>
            <a:r>
              <a:rPr lang="en-US" smtClean="0"/>
              <a:t>Understand the Cost Measures</a:t>
            </a:r>
            <a:endParaRPr lang="en-US" dirty="0"/>
          </a:p>
        </p:txBody>
      </p:sp>
      <p:sp>
        <p:nvSpPr>
          <p:cNvPr id="3" name="Text Placeholder 2"/>
          <p:cNvSpPr>
            <a:spLocks noGrp="1"/>
          </p:cNvSpPr>
          <p:nvPr>
            <p:ph type="body" sz="quarter" idx="25"/>
          </p:nvPr>
        </p:nvSpPr>
        <p:spPr/>
        <p:txBody>
          <a:bodyPr/>
          <a:lstStyle/>
          <a:p>
            <a:r>
              <a:rPr lang="en-US" dirty="0" smtClean="0"/>
              <a:t>Breaking Down Attribution, When Your Group Is Accountable</a:t>
            </a:r>
            <a:endParaRPr lang="en-US" dirty="0"/>
          </a:p>
        </p:txBody>
      </p:sp>
      <p:sp>
        <p:nvSpPr>
          <p:cNvPr id="18" name="Text Placeholder 17"/>
          <p:cNvSpPr>
            <a:spLocks noGrp="1"/>
          </p:cNvSpPr>
          <p:nvPr>
            <p:ph type="body" sz="quarter" idx="26"/>
          </p:nvPr>
        </p:nvSpPr>
        <p:spPr/>
        <p:txBody>
          <a:bodyPr/>
          <a:lstStyle/>
          <a:p>
            <a:endParaRPr lang="en-US"/>
          </a:p>
        </p:txBody>
      </p:sp>
      <p:sp>
        <p:nvSpPr>
          <p:cNvPr id="5" name="Text Placeholder 4"/>
          <p:cNvSpPr>
            <a:spLocks noGrp="1"/>
          </p:cNvSpPr>
          <p:nvPr>
            <p:ph type="body" sz="quarter" idx="27"/>
          </p:nvPr>
        </p:nvSpPr>
        <p:spPr>
          <a:xfrm>
            <a:off x="4812506" y="4688206"/>
            <a:ext cx="1588293" cy="112394"/>
          </a:xfrm>
        </p:spPr>
        <p:txBody>
          <a:bodyPr/>
          <a:lstStyle/>
          <a:p>
            <a:r>
              <a:rPr lang="en-US" dirty="0" smtClean="0"/>
              <a:t>Source: CMS; Advisory Board interviews and analysis.</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8554" y="1056881"/>
            <a:ext cx="274320" cy="317744"/>
          </a:xfrm>
          <a:prstGeom prst="rect">
            <a:avLst/>
          </a:prstGeom>
          <a:noFill/>
          <a:ln>
            <a:noFill/>
          </a:ln>
        </p:spPr>
      </p:pic>
      <p:pic>
        <p:nvPicPr>
          <p:cNvPr id="9" name="Picture 2" descr="L:\public\share\ABC Templates and Resources\Template Resources (AB and TABC)\Art Icons Logos (AB and TABC)\Icons (AB and TABC)\Data_binar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591" y="1056881"/>
            <a:ext cx="281703" cy="32004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TextBox 9"/>
          <p:cNvSpPr txBox="1"/>
          <p:nvPr/>
        </p:nvSpPr>
        <p:spPr bwMode="gray">
          <a:xfrm>
            <a:off x="670041" y="1101599"/>
            <a:ext cx="1406943" cy="307777"/>
          </a:xfrm>
          <a:prstGeom prst="rect">
            <a:avLst/>
          </a:prstGeom>
          <a:noFill/>
        </p:spPr>
        <p:txBody>
          <a:bodyPr wrap="square" lIns="0" tIns="0" rIns="0" bIns="0" rtlCol="0">
            <a:spAutoFit/>
          </a:bodyPr>
          <a:lstStyle/>
          <a:p>
            <a:pPr>
              <a:spcBef>
                <a:spcPts val="500"/>
              </a:spcBef>
            </a:pPr>
            <a:r>
              <a:rPr lang="en-US" sz="1000" b="1" dirty="0" smtClean="0"/>
              <a:t>Total Cost </a:t>
            </a:r>
            <a:br>
              <a:rPr lang="en-US" sz="1000" b="1" dirty="0" smtClean="0"/>
            </a:br>
            <a:r>
              <a:rPr lang="en-US" sz="1000" b="1" dirty="0" smtClean="0"/>
              <a:t>per Capita</a:t>
            </a:r>
          </a:p>
        </p:txBody>
      </p:sp>
      <p:sp>
        <p:nvSpPr>
          <p:cNvPr id="11" name="TextBox 10"/>
          <p:cNvSpPr txBox="1"/>
          <p:nvPr/>
        </p:nvSpPr>
        <p:spPr bwMode="gray">
          <a:xfrm>
            <a:off x="3835178" y="1101599"/>
            <a:ext cx="1260230" cy="307777"/>
          </a:xfrm>
          <a:prstGeom prst="rect">
            <a:avLst/>
          </a:prstGeom>
          <a:noFill/>
        </p:spPr>
        <p:txBody>
          <a:bodyPr wrap="square" lIns="0" tIns="0" rIns="0" bIns="0" rtlCol="0">
            <a:spAutoFit/>
          </a:bodyPr>
          <a:lstStyle/>
          <a:p>
            <a:pPr>
              <a:spcBef>
                <a:spcPts val="500"/>
              </a:spcBef>
            </a:pPr>
            <a:r>
              <a:rPr lang="en-US" sz="1000" b="1" dirty="0" smtClean="0"/>
              <a:t>Medicare Spending per Beneficiary</a:t>
            </a:r>
            <a:endParaRPr lang="en-US" sz="1000" b="1" dirty="0"/>
          </a:p>
        </p:txBody>
      </p:sp>
      <p:sp>
        <p:nvSpPr>
          <p:cNvPr id="14" name="TextBox 13"/>
          <p:cNvSpPr txBox="1"/>
          <p:nvPr/>
        </p:nvSpPr>
        <p:spPr bwMode="gray">
          <a:xfrm>
            <a:off x="388761" y="3006156"/>
            <a:ext cx="1668719" cy="138499"/>
          </a:xfrm>
          <a:prstGeom prst="rect">
            <a:avLst/>
          </a:prstGeom>
          <a:noFill/>
        </p:spPr>
        <p:txBody>
          <a:bodyPr wrap="square" lIns="0" tIns="0" rIns="0" bIns="0" rtlCol="0">
            <a:spAutoFit/>
          </a:bodyPr>
          <a:lstStyle/>
          <a:p>
            <a:pPr>
              <a:spcBef>
                <a:spcPts val="500"/>
              </a:spcBef>
            </a:pPr>
            <a:r>
              <a:rPr lang="en-US" sz="900" dirty="0" smtClean="0"/>
              <a:t>Two-step process</a:t>
            </a:r>
          </a:p>
        </p:txBody>
      </p:sp>
      <p:sp>
        <p:nvSpPr>
          <p:cNvPr id="15" name="TextBox 14"/>
          <p:cNvSpPr txBox="1"/>
          <p:nvPr/>
        </p:nvSpPr>
        <p:spPr bwMode="gray">
          <a:xfrm>
            <a:off x="388761" y="2804057"/>
            <a:ext cx="1553294" cy="153888"/>
          </a:xfrm>
          <a:prstGeom prst="rect">
            <a:avLst/>
          </a:prstGeom>
          <a:noFill/>
        </p:spPr>
        <p:txBody>
          <a:bodyPr wrap="square" lIns="0" tIns="0" rIns="0" bIns="0" rtlCol="0">
            <a:spAutoFit/>
          </a:bodyPr>
          <a:lstStyle/>
          <a:p>
            <a:pPr>
              <a:spcBef>
                <a:spcPts val="500"/>
              </a:spcBef>
            </a:pPr>
            <a:r>
              <a:rPr lang="en-US" sz="1000" b="1" dirty="0" smtClean="0"/>
              <a:t>Attribution Method:</a:t>
            </a:r>
          </a:p>
        </p:txBody>
      </p:sp>
      <p:cxnSp>
        <p:nvCxnSpPr>
          <p:cNvPr id="35" name="Straight Connector 34"/>
          <p:cNvCxnSpPr/>
          <p:nvPr/>
        </p:nvCxnSpPr>
        <p:spPr bwMode="gray">
          <a:xfrm flipV="1">
            <a:off x="3072122" y="1064932"/>
            <a:ext cx="2830" cy="2834640"/>
          </a:xfrm>
          <a:prstGeom prst="line">
            <a:avLst/>
          </a:prstGeom>
          <a:noFill/>
          <a:ln w="25400" cap="rnd">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41" name="TextBox 40"/>
          <p:cNvSpPr txBox="1"/>
          <p:nvPr/>
        </p:nvSpPr>
        <p:spPr bwMode="gray">
          <a:xfrm>
            <a:off x="320674" y="1520557"/>
            <a:ext cx="1166069" cy="153888"/>
          </a:xfrm>
          <a:prstGeom prst="rect">
            <a:avLst/>
          </a:prstGeom>
          <a:noFill/>
        </p:spPr>
        <p:txBody>
          <a:bodyPr wrap="square" lIns="0" tIns="0" rIns="0" bIns="0" rtlCol="0">
            <a:spAutoFit/>
          </a:bodyPr>
          <a:lstStyle/>
          <a:p>
            <a:pPr>
              <a:spcBef>
                <a:spcPts val="500"/>
              </a:spcBef>
            </a:pPr>
            <a:r>
              <a:rPr lang="en-US" sz="1000" b="1" dirty="0" smtClean="0"/>
              <a:t>Definition:</a:t>
            </a:r>
          </a:p>
        </p:txBody>
      </p:sp>
      <p:cxnSp>
        <p:nvCxnSpPr>
          <p:cNvPr id="44" name="Straight Connector 43"/>
          <p:cNvCxnSpPr/>
          <p:nvPr/>
        </p:nvCxnSpPr>
        <p:spPr bwMode="gray">
          <a:xfrm>
            <a:off x="313742" y="1442857"/>
            <a:ext cx="2379695" cy="0"/>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gray">
          <a:xfrm>
            <a:off x="3438476" y="1442857"/>
            <a:ext cx="2560740" cy="0"/>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bwMode="gray">
          <a:xfrm>
            <a:off x="388761" y="3202341"/>
            <a:ext cx="2456241" cy="276999"/>
          </a:xfrm>
          <a:prstGeom prst="rect">
            <a:avLst/>
          </a:prstGeom>
          <a:noFill/>
        </p:spPr>
        <p:txBody>
          <a:bodyPr wrap="square" lIns="0" tIns="0" rIns="0" bIns="0" rtlCol="0">
            <a:spAutoFit/>
          </a:bodyPr>
          <a:lstStyle/>
          <a:p>
            <a:pPr marL="230188" indent="-230188">
              <a:spcBef>
                <a:spcPts val="500"/>
              </a:spcBef>
            </a:pPr>
            <a:r>
              <a:rPr lang="en-US" sz="900" b="1" dirty="0" smtClean="0"/>
              <a:t>#1:	</a:t>
            </a:r>
            <a:r>
              <a:rPr lang="en-US" sz="900" dirty="0" smtClean="0"/>
              <a:t>Attributed to group with largest share of primary care services provided by PCPs</a:t>
            </a:r>
          </a:p>
        </p:txBody>
      </p:sp>
      <p:sp>
        <p:nvSpPr>
          <p:cNvPr id="27" name="TextBox 26"/>
          <p:cNvSpPr txBox="1"/>
          <p:nvPr/>
        </p:nvSpPr>
        <p:spPr bwMode="gray">
          <a:xfrm>
            <a:off x="388759" y="3543738"/>
            <a:ext cx="2528611" cy="276999"/>
          </a:xfrm>
          <a:prstGeom prst="rect">
            <a:avLst/>
          </a:prstGeom>
          <a:noFill/>
        </p:spPr>
        <p:txBody>
          <a:bodyPr wrap="square" lIns="0" tIns="0" rIns="0" bIns="0" rtlCol="0">
            <a:spAutoFit/>
          </a:bodyPr>
          <a:lstStyle/>
          <a:p>
            <a:pPr marL="230188" indent="-230188">
              <a:spcBef>
                <a:spcPts val="500"/>
              </a:spcBef>
            </a:pPr>
            <a:r>
              <a:rPr lang="en-US" sz="900" b="1" dirty="0" smtClean="0"/>
              <a:t>#2:	</a:t>
            </a:r>
            <a:r>
              <a:rPr lang="en-US" sz="900" dirty="0" smtClean="0"/>
              <a:t>If beneficiary didn’t visit PCP, attribution applied to specialist with plurality of services</a:t>
            </a:r>
          </a:p>
        </p:txBody>
      </p:sp>
      <p:sp>
        <p:nvSpPr>
          <p:cNvPr id="28" name="TextBox 27"/>
          <p:cNvSpPr txBox="1"/>
          <p:nvPr/>
        </p:nvSpPr>
        <p:spPr bwMode="gray">
          <a:xfrm>
            <a:off x="3454150" y="3006156"/>
            <a:ext cx="2545066" cy="415498"/>
          </a:xfrm>
          <a:prstGeom prst="rect">
            <a:avLst/>
          </a:prstGeom>
          <a:noFill/>
        </p:spPr>
        <p:txBody>
          <a:bodyPr wrap="square" lIns="0" tIns="0" rIns="0" bIns="0" rtlCol="0">
            <a:spAutoFit/>
          </a:bodyPr>
          <a:lstStyle/>
          <a:p>
            <a:pPr>
              <a:spcBef>
                <a:spcPts val="500"/>
              </a:spcBef>
            </a:pPr>
            <a:r>
              <a:rPr lang="en-US" sz="900" dirty="0" smtClean="0"/>
              <a:t>Attributed to TIN that provides plurality of claims for Medicare Part B Services during inpatient hospitalization</a:t>
            </a:r>
            <a:r>
              <a:rPr lang="en-US" sz="900" baseline="30000" dirty="0" smtClean="0"/>
              <a:t>1</a:t>
            </a:r>
          </a:p>
        </p:txBody>
      </p:sp>
      <p:sp>
        <p:nvSpPr>
          <p:cNvPr id="29" name="TextBox 28"/>
          <p:cNvSpPr txBox="1"/>
          <p:nvPr/>
        </p:nvSpPr>
        <p:spPr bwMode="gray">
          <a:xfrm>
            <a:off x="320674" y="1701228"/>
            <a:ext cx="2427062" cy="756617"/>
          </a:xfrm>
          <a:prstGeom prst="rect">
            <a:avLst/>
          </a:prstGeom>
          <a:noFill/>
        </p:spPr>
        <p:txBody>
          <a:bodyPr wrap="square" lIns="0" tIns="0" rIns="0" bIns="0" rtlCol="0">
            <a:spAutoFit/>
          </a:bodyPr>
          <a:lstStyle/>
          <a:p>
            <a:pPr>
              <a:spcBef>
                <a:spcPts val="500"/>
              </a:spcBef>
            </a:pPr>
            <a:r>
              <a:rPr lang="en-US" sz="900" dirty="0" smtClean="0"/>
              <a:t>Specialty-adjusted measure that evaluates overall efficiency of care. Includes all payments under Medicare Parts A and B</a:t>
            </a:r>
          </a:p>
          <a:p>
            <a:pPr marL="119063" indent="-119063">
              <a:spcBef>
                <a:spcPts val="500"/>
              </a:spcBef>
              <a:buFont typeface="Arial" panose="020B0604020202020204" pitchFamily="34" charset="0"/>
              <a:buChar char="•"/>
            </a:pPr>
            <a:r>
              <a:rPr lang="en-US" sz="900" dirty="0" smtClean="0"/>
              <a:t>Medical group must have minimum</a:t>
            </a:r>
            <a:br>
              <a:rPr lang="en-US" sz="900" dirty="0" smtClean="0"/>
            </a:br>
            <a:r>
              <a:rPr lang="en-US" sz="900" dirty="0" smtClean="0"/>
              <a:t>20 cases or not scored</a:t>
            </a:r>
          </a:p>
        </p:txBody>
      </p:sp>
      <p:sp>
        <p:nvSpPr>
          <p:cNvPr id="30" name="TextBox 29"/>
          <p:cNvSpPr txBox="1"/>
          <p:nvPr/>
        </p:nvSpPr>
        <p:spPr bwMode="gray">
          <a:xfrm>
            <a:off x="3454151" y="1701228"/>
            <a:ext cx="2348134" cy="959237"/>
          </a:xfrm>
          <a:prstGeom prst="rect">
            <a:avLst/>
          </a:prstGeom>
          <a:noFill/>
        </p:spPr>
        <p:txBody>
          <a:bodyPr wrap="square" lIns="0" tIns="0" rIns="0" bIns="0" rtlCol="0">
            <a:spAutoFit/>
          </a:bodyPr>
          <a:lstStyle/>
          <a:p>
            <a:pPr>
              <a:spcBef>
                <a:spcPts val="500"/>
              </a:spcBef>
            </a:pPr>
            <a:r>
              <a:rPr lang="en-US" sz="900" dirty="0" smtClean="0"/>
              <a:t>Cost of Medicare Part A and B services during an episode defined as three days before and 30 days after inpatient hospitalization</a:t>
            </a:r>
          </a:p>
          <a:p>
            <a:pPr marL="119063" indent="-119063">
              <a:spcBef>
                <a:spcPts val="500"/>
              </a:spcBef>
              <a:buFont typeface="Arial" panose="020B0604020202020204" pitchFamily="34" charset="0"/>
              <a:buChar char="•"/>
            </a:pPr>
            <a:r>
              <a:rPr lang="en-US" sz="900" dirty="0"/>
              <a:t>N</a:t>
            </a:r>
            <a:r>
              <a:rPr lang="en-US" sz="900" dirty="0" smtClean="0"/>
              <a:t>o longer specialty-adjusted</a:t>
            </a:r>
          </a:p>
          <a:p>
            <a:pPr marL="119063" indent="-119063">
              <a:spcBef>
                <a:spcPts val="500"/>
              </a:spcBef>
              <a:buFont typeface="Arial" panose="020B0604020202020204" pitchFamily="34" charset="0"/>
              <a:buChar char="•"/>
            </a:pPr>
            <a:r>
              <a:rPr lang="en-US" sz="900" dirty="0"/>
              <a:t>Medical group must have </a:t>
            </a:r>
            <a:r>
              <a:rPr lang="en-US" sz="900" dirty="0" smtClean="0"/>
              <a:t>minimum</a:t>
            </a:r>
            <a:br>
              <a:rPr lang="en-US" sz="900" dirty="0" smtClean="0"/>
            </a:br>
            <a:r>
              <a:rPr lang="en-US" sz="900" dirty="0" smtClean="0"/>
              <a:t>35 </a:t>
            </a:r>
            <a:r>
              <a:rPr lang="en-US" sz="900" dirty="0"/>
              <a:t>cases or not </a:t>
            </a:r>
            <a:r>
              <a:rPr lang="en-US" sz="900" dirty="0" smtClean="0"/>
              <a:t>scored</a:t>
            </a:r>
            <a:endParaRPr lang="en-US" sz="900" dirty="0"/>
          </a:p>
        </p:txBody>
      </p:sp>
      <p:sp>
        <p:nvSpPr>
          <p:cNvPr id="33" name="TextBox 32"/>
          <p:cNvSpPr txBox="1"/>
          <p:nvPr/>
        </p:nvSpPr>
        <p:spPr bwMode="gray">
          <a:xfrm>
            <a:off x="3454150" y="1520557"/>
            <a:ext cx="1166069" cy="153888"/>
          </a:xfrm>
          <a:prstGeom prst="rect">
            <a:avLst/>
          </a:prstGeom>
          <a:noFill/>
        </p:spPr>
        <p:txBody>
          <a:bodyPr wrap="square" lIns="0" tIns="0" rIns="0" bIns="0" rtlCol="0">
            <a:spAutoFit/>
          </a:bodyPr>
          <a:lstStyle/>
          <a:p>
            <a:pPr>
              <a:spcBef>
                <a:spcPts val="500"/>
              </a:spcBef>
            </a:pPr>
            <a:r>
              <a:rPr lang="en-US" sz="1000" b="1" dirty="0" smtClean="0"/>
              <a:t>Definition:</a:t>
            </a:r>
          </a:p>
        </p:txBody>
      </p:sp>
      <p:sp>
        <p:nvSpPr>
          <p:cNvPr id="34" name="TextBox 33"/>
          <p:cNvSpPr txBox="1"/>
          <p:nvPr/>
        </p:nvSpPr>
        <p:spPr bwMode="gray">
          <a:xfrm>
            <a:off x="3454150" y="2804057"/>
            <a:ext cx="1553294" cy="153888"/>
          </a:xfrm>
          <a:prstGeom prst="rect">
            <a:avLst/>
          </a:prstGeom>
          <a:noFill/>
        </p:spPr>
        <p:txBody>
          <a:bodyPr wrap="square" lIns="0" tIns="0" rIns="0" bIns="0" rtlCol="0">
            <a:spAutoFit/>
          </a:bodyPr>
          <a:lstStyle/>
          <a:p>
            <a:pPr>
              <a:spcBef>
                <a:spcPts val="500"/>
              </a:spcBef>
            </a:pPr>
            <a:r>
              <a:rPr lang="en-US" sz="1000" b="1" dirty="0" smtClean="0"/>
              <a:t>Attribution Method:</a:t>
            </a:r>
          </a:p>
        </p:txBody>
      </p:sp>
      <p:sp>
        <p:nvSpPr>
          <p:cNvPr id="43" name="TextBox 42"/>
          <p:cNvSpPr txBox="1"/>
          <p:nvPr/>
        </p:nvSpPr>
        <p:spPr bwMode="gray">
          <a:xfrm>
            <a:off x="1307226" y="4017962"/>
            <a:ext cx="3700218" cy="547688"/>
          </a:xfrm>
          <a:prstGeom prst="rect">
            <a:avLst/>
          </a:prstGeom>
          <a:solidFill>
            <a:schemeClr val="accent1"/>
          </a:solidFill>
          <a:ln w="6350">
            <a:solidFill>
              <a:schemeClr val="bg1"/>
            </a:solidFill>
          </a:ln>
        </p:spPr>
        <p:txBody>
          <a:bodyPr wrap="square" lIns="365760" tIns="91440" rIns="182880" bIns="0" rtlCol="0">
            <a:noAutofit/>
          </a:bodyPr>
          <a:lstStyle/>
          <a:p>
            <a:r>
              <a:rPr lang="en-US" sz="1100" b="1" dirty="0"/>
              <a:t>Evaluate </a:t>
            </a:r>
            <a:r>
              <a:rPr lang="en-US" sz="1100" b="1" dirty="0" smtClean="0"/>
              <a:t>QRUR</a:t>
            </a:r>
            <a:r>
              <a:rPr lang="en-US" sz="1100" b="1" baseline="30000" dirty="0" smtClean="0"/>
              <a:t>2</a:t>
            </a:r>
            <a:r>
              <a:rPr lang="en-US" sz="1100" b="1" dirty="0" smtClean="0"/>
              <a:t> </a:t>
            </a:r>
            <a:r>
              <a:rPr lang="en-US" sz="1100" b="1" dirty="0"/>
              <a:t>cost performance</a:t>
            </a:r>
          </a:p>
        </p:txBody>
      </p:sp>
      <p:sp>
        <p:nvSpPr>
          <p:cNvPr id="46" name="Text Placeholder 1"/>
          <p:cNvSpPr txBox="1">
            <a:spLocks/>
          </p:cNvSpPr>
          <p:nvPr/>
        </p:nvSpPr>
        <p:spPr bwMode="gray">
          <a:xfrm>
            <a:off x="1482340" y="4219488"/>
            <a:ext cx="3448229" cy="246221"/>
          </a:xfrm>
          <a:prstGeom prst="rect">
            <a:avLst/>
          </a:prstGeom>
        </p:spPr>
        <p:txBody>
          <a:bodyPr vert="horz" wrap="square" lIns="182880" tIns="91440" rIns="18288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dirty="0"/>
              <a:t>See </a:t>
            </a:r>
            <a:r>
              <a:rPr lang="en-US" dirty="0">
                <a:hlinkClick r:id="rId4"/>
              </a:rPr>
              <a:t>CMS website </a:t>
            </a:r>
            <a:r>
              <a:rPr lang="en-US" dirty="0"/>
              <a:t>for instructions to obtain your QRUR</a:t>
            </a:r>
            <a:endParaRPr lang="en-US" dirty="0">
              <a:solidFill>
                <a:schemeClr val="accent6"/>
              </a:solidFill>
            </a:endParaRPr>
          </a:p>
        </p:txBody>
      </p:sp>
      <p:grpSp>
        <p:nvGrpSpPr>
          <p:cNvPr id="55" name="Group 54"/>
          <p:cNvGrpSpPr/>
          <p:nvPr/>
        </p:nvGrpSpPr>
        <p:grpSpPr>
          <a:xfrm>
            <a:off x="1307226" y="4017962"/>
            <a:ext cx="320040" cy="219075"/>
            <a:chOff x="2249420" y="2641549"/>
            <a:chExt cx="320040" cy="219075"/>
          </a:xfrm>
        </p:grpSpPr>
        <p:sp>
          <p:nvSpPr>
            <p:cNvPr id="56" name="Rectangle 51"/>
            <p:cNvSpPr/>
            <p:nvPr/>
          </p:nvSpPr>
          <p:spPr>
            <a:xfrm>
              <a:off x="2249420" y="2641549"/>
              <a:ext cx="320040" cy="219075"/>
            </a:xfrm>
            <a:custGeom>
              <a:avLst/>
              <a:gdLst>
                <a:gd name="connsiteX0" fmla="*/ 0 w 316230"/>
                <a:gd name="connsiteY0" fmla="*/ 0 h 219075"/>
                <a:gd name="connsiteX1" fmla="*/ 316230 w 316230"/>
                <a:gd name="connsiteY1" fmla="*/ 0 h 219075"/>
                <a:gd name="connsiteX2" fmla="*/ 316230 w 316230"/>
                <a:gd name="connsiteY2" fmla="*/ 219075 h 219075"/>
                <a:gd name="connsiteX3" fmla="*/ 0 w 316230"/>
                <a:gd name="connsiteY3" fmla="*/ 219075 h 219075"/>
                <a:gd name="connsiteX4" fmla="*/ 0 w 316230"/>
                <a:gd name="connsiteY4" fmla="*/ 0 h 219075"/>
                <a:gd name="connsiteX0" fmla="*/ 0 w 316230"/>
                <a:gd name="connsiteY0" fmla="*/ 0 h 219075"/>
                <a:gd name="connsiteX1" fmla="*/ 316230 w 316230"/>
                <a:gd name="connsiteY1" fmla="*/ 0 h 219075"/>
                <a:gd name="connsiteX2" fmla="*/ 169347 w 316230"/>
                <a:gd name="connsiteY2" fmla="*/ 219075 h 219075"/>
                <a:gd name="connsiteX3" fmla="*/ 0 w 316230"/>
                <a:gd name="connsiteY3" fmla="*/ 219075 h 219075"/>
                <a:gd name="connsiteX4" fmla="*/ 0 w 316230"/>
                <a:gd name="connsiteY4" fmla="*/ 0 h 219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230" h="219075">
                  <a:moveTo>
                    <a:pt x="0" y="0"/>
                  </a:moveTo>
                  <a:lnTo>
                    <a:pt x="316230" y="0"/>
                  </a:lnTo>
                  <a:lnTo>
                    <a:pt x="169347" y="219075"/>
                  </a:lnTo>
                  <a:lnTo>
                    <a:pt x="0" y="219075"/>
                  </a:lnTo>
                  <a:lnTo>
                    <a:pt x="0" y="0"/>
                  </a:lnTo>
                  <a:close/>
                </a:path>
              </a:pathLst>
            </a:custGeom>
            <a:solidFill>
              <a:schemeClr val="accent6"/>
            </a:solidFill>
            <a:ln w="6350" cap="flat" cmpd="sng" algn="ctr">
              <a:solidFill>
                <a:schemeClr val="bg1"/>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endParaRPr lang="en-US"/>
            </a:p>
          </p:txBody>
        </p:sp>
        <p:grpSp>
          <p:nvGrpSpPr>
            <p:cNvPr id="57" name="Group 56"/>
            <p:cNvGrpSpPr/>
            <p:nvPr/>
          </p:nvGrpSpPr>
          <p:grpSpPr>
            <a:xfrm>
              <a:off x="2310380" y="2694889"/>
              <a:ext cx="84333" cy="126838"/>
              <a:chOff x="20691" y="8502"/>
              <a:chExt cx="77608" cy="118466"/>
            </a:xfrm>
          </p:grpSpPr>
          <p:sp>
            <p:nvSpPr>
              <p:cNvPr id="58" name="Rectangle 57"/>
              <p:cNvSpPr/>
              <p:nvPr/>
            </p:nvSpPr>
            <p:spPr bwMode="gray">
              <a:xfrm rot="3341859">
                <a:off x="58362" y="87032"/>
                <a:ext cx="64339" cy="15534"/>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ct val="110000"/>
                  </a:lnSpc>
                  <a:spcBef>
                    <a:spcPts val="500"/>
                  </a:spcBef>
                  <a:spcAft>
                    <a:spcPts val="0"/>
                  </a:spcAft>
                </a:pPr>
                <a:r>
                  <a:rPr lang="en-US" sz="1000" dirty="0">
                    <a:solidFill>
                      <a:srgbClr val="333E48"/>
                    </a:solidFill>
                    <a:effectLst/>
                    <a:ea typeface="Times New Roman" panose="02020603050405020304" pitchFamily="18" charset="0"/>
                    <a:cs typeface="Arial" panose="020B0604020202020204" pitchFamily="34" charset="0"/>
                  </a:rPr>
                  <a:t> </a:t>
                </a:r>
                <a:endParaRPr lang="en-US" sz="1000" dirty="0">
                  <a:solidFill>
                    <a:srgbClr val="333E48"/>
                  </a:solidFill>
                  <a:effectLst/>
                  <a:ea typeface="Arial" panose="020B0604020202020204" pitchFamily="34" charset="0"/>
                  <a:cs typeface="Arial" panose="020B0604020202020204" pitchFamily="34" charset="0"/>
                </a:endParaRPr>
              </a:p>
            </p:txBody>
          </p:sp>
          <p:sp>
            <p:nvSpPr>
              <p:cNvPr id="59" name="Oval 58"/>
              <p:cNvSpPr/>
              <p:nvPr/>
            </p:nvSpPr>
            <p:spPr bwMode="gray">
              <a:xfrm rot="1119142">
                <a:off x="20691" y="8502"/>
                <a:ext cx="69580" cy="7046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ct val="110000"/>
                  </a:lnSpc>
                  <a:spcBef>
                    <a:spcPts val="500"/>
                  </a:spcBef>
                  <a:spcAft>
                    <a:spcPts val="0"/>
                  </a:spcAft>
                </a:pPr>
                <a:r>
                  <a:rPr lang="en-US" sz="1000" dirty="0">
                    <a:solidFill>
                      <a:srgbClr val="333E48"/>
                    </a:solidFill>
                    <a:effectLst/>
                    <a:ea typeface="Times New Roman" panose="02020603050405020304" pitchFamily="18" charset="0"/>
                    <a:cs typeface="Arial" panose="020B0604020202020204" pitchFamily="34" charset="0"/>
                  </a:rPr>
                  <a:t> </a:t>
                </a:r>
                <a:endParaRPr lang="en-US" sz="1000" dirty="0">
                  <a:solidFill>
                    <a:srgbClr val="333E48"/>
                  </a:solidFill>
                  <a:effectLst/>
                  <a:ea typeface="Arial" panose="020B0604020202020204" pitchFamily="34" charset="0"/>
                  <a:cs typeface="Arial" panose="020B0604020202020204" pitchFamily="34" charset="0"/>
                </a:endParaRPr>
              </a:p>
            </p:txBody>
          </p:sp>
        </p:grpSp>
      </p:grpSp>
      <p:sp>
        <p:nvSpPr>
          <p:cNvPr id="36" name="Text Placeholder 5"/>
          <p:cNvSpPr>
            <a:spLocks noGrp="1"/>
          </p:cNvSpPr>
          <p:nvPr>
            <p:ph type="body" sz="quarter" idx="28"/>
          </p:nvPr>
        </p:nvSpPr>
        <p:spPr>
          <a:xfrm>
            <a:off x="0" y="4499963"/>
            <a:ext cx="1746504" cy="166712"/>
          </a:xfrm>
        </p:spPr>
        <p:txBody>
          <a:bodyPr/>
          <a:lstStyle/>
          <a:p>
            <a:r>
              <a:rPr lang="en-US" dirty="0" smtClean="0"/>
              <a:t>As measured by allowable charges.</a:t>
            </a:r>
          </a:p>
          <a:p>
            <a:r>
              <a:rPr lang="en-US" dirty="0"/>
              <a:t>QRUR = Quality and Resource Use </a:t>
            </a:r>
            <a:r>
              <a:rPr lang="en-US" dirty="0" smtClean="0"/>
              <a:t>Report.</a:t>
            </a:r>
            <a:endParaRPr lang="en-US" dirty="0"/>
          </a:p>
        </p:txBody>
      </p:sp>
    </p:spTree>
    <p:extLst>
      <p:ext uri="{BB962C8B-B14F-4D97-AF65-F5344CB8AC3E}">
        <p14:creationId xmlns:p14="http://schemas.microsoft.com/office/powerpoint/2010/main" val="34803988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Rectangle 183"/>
          <p:cNvSpPr/>
          <p:nvPr/>
        </p:nvSpPr>
        <p:spPr bwMode="gray">
          <a:xfrm>
            <a:off x="2574483" y="1334313"/>
            <a:ext cx="1518139" cy="1268957"/>
          </a:xfrm>
          <a:prstGeom prst="rect">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cxnSp>
        <p:nvCxnSpPr>
          <p:cNvPr id="185" name="Straight Connector 184"/>
          <p:cNvCxnSpPr>
            <a:endCxn id="184" idx="3"/>
          </p:cNvCxnSpPr>
          <p:nvPr/>
        </p:nvCxnSpPr>
        <p:spPr bwMode="gray">
          <a:xfrm>
            <a:off x="2562172" y="1959701"/>
            <a:ext cx="1530450" cy="9091"/>
          </a:xfrm>
          <a:prstGeom prst="line">
            <a:avLst/>
          </a:prstGeom>
          <a:solidFill>
            <a:schemeClr val="accent1"/>
          </a:solidFill>
          <a:ln w="31750" cap="flat" cmpd="sng" algn="ctr">
            <a:solidFill>
              <a:schemeClr val="bg1"/>
            </a:solidFill>
            <a:prstDash val="dash"/>
            <a:miter lim="800000"/>
            <a:headEnd type="none" w="med" len="med"/>
            <a:tailEnd type="none"/>
          </a:ln>
          <a:effectLst/>
        </p:spPr>
      </p:cxnSp>
      <p:sp>
        <p:nvSpPr>
          <p:cNvPr id="148" name="Rectangle 147"/>
          <p:cNvSpPr/>
          <p:nvPr/>
        </p:nvSpPr>
        <p:spPr bwMode="gray">
          <a:xfrm>
            <a:off x="4951946" y="1334311"/>
            <a:ext cx="1126970" cy="1268959"/>
          </a:xfrm>
          <a:prstGeom prst="rect">
            <a:avLst/>
          </a:prstGeom>
          <a:solidFill>
            <a:schemeClr val="accent4"/>
          </a:solidFill>
          <a:ln w="9525">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 name="Title 1"/>
          <p:cNvSpPr>
            <a:spLocks noGrp="1"/>
          </p:cNvSpPr>
          <p:nvPr>
            <p:ph type="title"/>
          </p:nvPr>
        </p:nvSpPr>
        <p:spPr/>
        <p:txBody>
          <a:bodyPr/>
          <a:lstStyle/>
          <a:p>
            <a:r>
              <a:rPr lang="en-US" dirty="0"/>
              <a:t>Cost Performance Improvement Scoring</a:t>
            </a:r>
          </a:p>
        </p:txBody>
      </p:sp>
      <p:sp>
        <p:nvSpPr>
          <p:cNvPr id="3" name="Text Placeholder 2"/>
          <p:cNvSpPr>
            <a:spLocks noGrp="1"/>
          </p:cNvSpPr>
          <p:nvPr>
            <p:ph type="body" sz="quarter" idx="25"/>
          </p:nvPr>
        </p:nvSpPr>
        <p:spPr/>
        <p:txBody>
          <a:bodyPr/>
          <a:lstStyle/>
          <a:p>
            <a:r>
              <a:rPr lang="en-US" dirty="0"/>
              <a:t>Rewards </a:t>
            </a:r>
            <a:r>
              <a:rPr lang="en-US" dirty="0" smtClean="0"/>
              <a:t>Measure-Level Year-over-Year </a:t>
            </a:r>
            <a:r>
              <a:rPr lang="en-US" dirty="0"/>
              <a:t>Improvement in Two Steps</a:t>
            </a:r>
          </a:p>
        </p:txBody>
      </p:sp>
      <p:sp>
        <p:nvSpPr>
          <p:cNvPr id="5" name="Text Placeholder 4"/>
          <p:cNvSpPr>
            <a:spLocks noGrp="1"/>
          </p:cNvSpPr>
          <p:nvPr>
            <p:ph type="body" sz="quarter" idx="27"/>
          </p:nvPr>
        </p:nvSpPr>
        <p:spPr>
          <a:xfrm>
            <a:off x="4859088" y="4619012"/>
            <a:ext cx="1541711" cy="181588"/>
          </a:xfrm>
        </p:spPr>
        <p:txBody>
          <a:bodyPr/>
          <a:lstStyle/>
          <a:p>
            <a:r>
              <a:rPr lang="en-US" dirty="0" smtClean="0"/>
              <a:t>Source: CMS; Advisory Board research and analysis.</a:t>
            </a:r>
            <a:endParaRPr lang="en-US" dirty="0"/>
          </a:p>
        </p:txBody>
      </p:sp>
      <p:sp>
        <p:nvSpPr>
          <p:cNvPr id="24" name="Text Placeholder 23"/>
          <p:cNvSpPr>
            <a:spLocks noGrp="1"/>
          </p:cNvSpPr>
          <p:nvPr>
            <p:ph type="body" sz="quarter" idx="28"/>
          </p:nvPr>
        </p:nvSpPr>
        <p:spPr>
          <a:xfrm>
            <a:off x="0" y="3966930"/>
            <a:ext cx="1835378" cy="654025"/>
          </a:xfrm>
        </p:spPr>
        <p:txBody>
          <a:bodyPr/>
          <a:lstStyle/>
          <a:p>
            <a:r>
              <a:rPr lang="en-US" dirty="0"/>
              <a:t>Significant improvement or decline between performance periods determined </a:t>
            </a:r>
            <a:r>
              <a:rPr lang="en-US" dirty="0" smtClean="0"/>
              <a:t>using t-test </a:t>
            </a:r>
            <a:r>
              <a:rPr lang="en-US" dirty="0"/>
              <a:t>statistical methodology.</a:t>
            </a:r>
          </a:p>
          <a:p>
            <a:r>
              <a:rPr lang="en-US" dirty="0"/>
              <a:t>Maximum Cost improvement percent score is capped at 1%, and cannot </a:t>
            </a:r>
            <a:r>
              <a:rPr lang="en-US" dirty="0" smtClean="0"/>
              <a:t>be negative </a:t>
            </a:r>
            <a:r>
              <a:rPr lang="en-US" dirty="0"/>
              <a:t>(i.e., lower than 0%). Improvement score does not apply to facility-based scoring option.</a:t>
            </a:r>
          </a:p>
          <a:p>
            <a:r>
              <a:rPr lang="en-US" dirty="0"/>
              <a:t>Assumes 2 applicable measures, for a total of 20 points in the category denominator.</a:t>
            </a:r>
          </a:p>
          <a:p>
            <a:r>
              <a:rPr lang="en-US" dirty="0"/>
              <a:t>Category percent score capped at 100%.</a:t>
            </a:r>
          </a:p>
        </p:txBody>
      </p:sp>
      <p:sp>
        <p:nvSpPr>
          <p:cNvPr id="33" name="TextBox 32"/>
          <p:cNvSpPr txBox="1"/>
          <p:nvPr/>
        </p:nvSpPr>
        <p:spPr bwMode="gray">
          <a:xfrm>
            <a:off x="592291" y="1083069"/>
            <a:ext cx="4193369" cy="153888"/>
          </a:xfrm>
          <a:prstGeom prst="rect">
            <a:avLst/>
          </a:prstGeom>
          <a:noFill/>
        </p:spPr>
        <p:txBody>
          <a:bodyPr wrap="square" lIns="0" tIns="0" rIns="0" bIns="0" rtlCol="0">
            <a:spAutoFit/>
          </a:bodyPr>
          <a:lstStyle/>
          <a:p>
            <a:r>
              <a:rPr lang="en-US" sz="1000" b="1" dirty="0"/>
              <a:t>Example of Cost Measure Improvement Scoring Calculation</a:t>
            </a:r>
          </a:p>
        </p:txBody>
      </p:sp>
      <p:sp>
        <p:nvSpPr>
          <p:cNvPr id="107" name="Left Brace 106"/>
          <p:cNvSpPr/>
          <p:nvPr/>
        </p:nvSpPr>
        <p:spPr bwMode="gray">
          <a:xfrm rot="10800000">
            <a:off x="4713340" y="1334308"/>
            <a:ext cx="145748" cy="1289209"/>
          </a:xfrm>
          <a:prstGeom prst="leftBrace">
            <a:avLst>
              <a:gd name="adj1" fmla="val 0"/>
              <a:gd name="adj2" fmla="val 50000"/>
            </a:avLst>
          </a:prstGeom>
          <a:ln w="9525">
            <a:solidFill>
              <a:schemeClr val="tx2"/>
            </a:solidFill>
            <a:prstDash val="solid"/>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333E48"/>
              </a:solidFill>
            </a:endParaRPr>
          </a:p>
        </p:txBody>
      </p:sp>
      <p:sp>
        <p:nvSpPr>
          <p:cNvPr id="149" name="TextBox 148"/>
          <p:cNvSpPr txBox="1"/>
          <p:nvPr/>
        </p:nvSpPr>
        <p:spPr bwMode="gray">
          <a:xfrm>
            <a:off x="5151641" y="1388286"/>
            <a:ext cx="727580" cy="369332"/>
          </a:xfrm>
          <a:prstGeom prst="rect">
            <a:avLst/>
          </a:prstGeom>
          <a:noFill/>
        </p:spPr>
        <p:txBody>
          <a:bodyPr wrap="square" lIns="0" tIns="0" rIns="0" bIns="0" rtlCol="0">
            <a:spAutoFit/>
          </a:bodyPr>
          <a:lstStyle>
            <a:defPPr>
              <a:defRPr lang="en-US"/>
            </a:defPPr>
            <a:lvl1pPr>
              <a:defRPr sz="1200" b="1">
                <a:cs typeface="Arial" pitchFamily="34" charset="0"/>
              </a:defRPr>
            </a:lvl1pPr>
          </a:lstStyle>
          <a:p>
            <a:pPr algn="ctr"/>
            <a:r>
              <a:rPr lang="en-US" sz="2400" dirty="0" smtClean="0">
                <a:solidFill>
                  <a:schemeClr val="accent6"/>
                </a:solidFill>
              </a:rPr>
              <a:t>0.5% </a:t>
            </a:r>
            <a:endParaRPr lang="en-US" sz="2400" dirty="0">
              <a:solidFill>
                <a:schemeClr val="accent6"/>
              </a:solidFill>
            </a:endParaRPr>
          </a:p>
        </p:txBody>
      </p:sp>
      <p:sp>
        <p:nvSpPr>
          <p:cNvPr id="150" name="TextBox 149"/>
          <p:cNvSpPr txBox="1"/>
          <p:nvPr/>
        </p:nvSpPr>
        <p:spPr bwMode="gray">
          <a:xfrm>
            <a:off x="5008077" y="1712878"/>
            <a:ext cx="1014708" cy="415498"/>
          </a:xfrm>
          <a:prstGeom prst="rect">
            <a:avLst/>
          </a:prstGeom>
          <a:noFill/>
        </p:spPr>
        <p:txBody>
          <a:bodyPr wrap="square" lIns="0" tIns="0" rIns="0" bIns="0" rtlCol="0">
            <a:spAutoFit/>
          </a:bodyPr>
          <a:lstStyle/>
          <a:p>
            <a:pPr algn="ctr"/>
            <a:r>
              <a:rPr lang="en-US" sz="900" dirty="0" smtClean="0">
                <a:solidFill>
                  <a:schemeClr val="bg1"/>
                </a:solidFill>
                <a:cs typeface="Arial" pitchFamily="34" charset="0"/>
              </a:rPr>
              <a:t>Improvement </a:t>
            </a:r>
          </a:p>
          <a:p>
            <a:pPr algn="ctr"/>
            <a:r>
              <a:rPr lang="en-US" sz="900" dirty="0" smtClean="0">
                <a:solidFill>
                  <a:schemeClr val="bg1"/>
                </a:solidFill>
                <a:cs typeface="Arial" pitchFamily="34" charset="0"/>
              </a:rPr>
              <a:t>Percent Score</a:t>
            </a:r>
            <a:r>
              <a:rPr lang="en-US" sz="900" baseline="30000" dirty="0">
                <a:solidFill>
                  <a:schemeClr val="bg1"/>
                </a:solidFill>
                <a:cs typeface="Arial" pitchFamily="34" charset="0"/>
              </a:rPr>
              <a:t>2</a:t>
            </a:r>
            <a:endParaRPr lang="en-US" sz="900" baseline="30000" dirty="0" smtClean="0">
              <a:solidFill>
                <a:schemeClr val="bg1"/>
              </a:solidFill>
              <a:cs typeface="Arial" pitchFamily="34" charset="0"/>
            </a:endParaRPr>
          </a:p>
          <a:p>
            <a:pPr algn="ctr"/>
            <a:r>
              <a:rPr lang="en-US" sz="900" dirty="0" smtClean="0">
                <a:solidFill>
                  <a:schemeClr val="bg1"/>
                </a:solidFill>
                <a:cs typeface="Arial" pitchFamily="34" charset="0"/>
              </a:rPr>
              <a:t>(i.e., Year 2 reward)</a:t>
            </a:r>
          </a:p>
        </p:txBody>
      </p:sp>
      <p:sp>
        <p:nvSpPr>
          <p:cNvPr id="159" name="TextBox 158"/>
          <p:cNvSpPr txBox="1"/>
          <p:nvPr/>
        </p:nvSpPr>
        <p:spPr bwMode="gray">
          <a:xfrm>
            <a:off x="4355933" y="1803003"/>
            <a:ext cx="539882" cy="307777"/>
          </a:xfrm>
          <a:prstGeom prst="rect">
            <a:avLst/>
          </a:prstGeom>
          <a:noFill/>
        </p:spPr>
        <p:txBody>
          <a:bodyPr wrap="square" lIns="0" tIns="0" rIns="0" bIns="0" rtlCol="0">
            <a:spAutoFit/>
          </a:bodyPr>
          <a:lstStyle>
            <a:defPPr>
              <a:defRPr lang="en-US"/>
            </a:defPPr>
            <a:lvl1pPr>
              <a:defRPr sz="1600" b="1">
                <a:cs typeface="Arial" pitchFamily="34" charset="0"/>
              </a:defRPr>
            </a:lvl1pPr>
          </a:lstStyle>
          <a:p>
            <a:r>
              <a:rPr lang="en-US" sz="2000" dirty="0" smtClean="0"/>
              <a:t>1%</a:t>
            </a:r>
            <a:endParaRPr lang="en-US" sz="2000" dirty="0"/>
          </a:p>
        </p:txBody>
      </p:sp>
      <p:sp>
        <p:nvSpPr>
          <p:cNvPr id="160" name="Multiply 159"/>
          <p:cNvSpPr/>
          <p:nvPr/>
        </p:nvSpPr>
        <p:spPr bwMode="gray">
          <a:xfrm>
            <a:off x="4097320" y="1841333"/>
            <a:ext cx="241076" cy="241076"/>
          </a:xfrm>
          <a:prstGeom prst="mathMultiply">
            <a:avLst>
              <a:gd name="adj1" fmla="val 14757"/>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smtClean="0">
              <a:solidFill>
                <a:schemeClr val="bg2"/>
              </a:solidFill>
              <a:latin typeface="+mj-lt"/>
            </a:endParaRPr>
          </a:p>
        </p:txBody>
      </p:sp>
      <p:sp>
        <p:nvSpPr>
          <p:cNvPr id="71" name="TextBox 70"/>
          <p:cNvSpPr txBox="1"/>
          <p:nvPr/>
        </p:nvSpPr>
        <p:spPr bwMode="gray">
          <a:xfrm>
            <a:off x="592292" y="2832995"/>
            <a:ext cx="5486624" cy="153888"/>
          </a:xfrm>
          <a:prstGeom prst="rect">
            <a:avLst/>
          </a:prstGeom>
          <a:noFill/>
        </p:spPr>
        <p:txBody>
          <a:bodyPr wrap="square" lIns="0" tIns="0" rIns="0" bIns="0" rtlCol="0">
            <a:spAutoFit/>
          </a:bodyPr>
          <a:lstStyle>
            <a:defPPr>
              <a:defRPr lang="en-US"/>
            </a:defPPr>
            <a:lvl1pPr>
              <a:defRPr sz="1000" b="1"/>
            </a:lvl1pPr>
          </a:lstStyle>
          <a:p>
            <a:r>
              <a:rPr lang="en-US" dirty="0"/>
              <a:t>Determine Year 2 Cost Category Percent Score</a:t>
            </a:r>
          </a:p>
        </p:txBody>
      </p:sp>
      <p:sp>
        <p:nvSpPr>
          <p:cNvPr id="92" name="Rectangle 91"/>
          <p:cNvSpPr/>
          <p:nvPr/>
        </p:nvSpPr>
        <p:spPr bwMode="gray">
          <a:xfrm>
            <a:off x="414741" y="3209060"/>
            <a:ext cx="274320" cy="195226"/>
          </a:xfrm>
          <a:prstGeom prst="rect">
            <a:avLst/>
          </a:prstGeom>
          <a:solidFill>
            <a:schemeClr val="accent2"/>
          </a:solidFill>
          <a:ln w="1905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sz="1100" dirty="0"/>
          </a:p>
        </p:txBody>
      </p:sp>
      <p:sp>
        <p:nvSpPr>
          <p:cNvPr id="93" name="TextBox 92"/>
          <p:cNvSpPr txBox="1"/>
          <p:nvPr/>
        </p:nvSpPr>
        <p:spPr bwMode="gray">
          <a:xfrm>
            <a:off x="414741" y="3245118"/>
            <a:ext cx="274320" cy="123111"/>
          </a:xfrm>
          <a:prstGeom prst="rect">
            <a:avLst/>
          </a:prstGeom>
          <a:noFill/>
        </p:spPr>
        <p:txBody>
          <a:bodyPr wrap="square" lIns="0" tIns="0" rIns="0" bIns="0" rtlCol="0">
            <a:spAutoFit/>
          </a:bodyPr>
          <a:lstStyle/>
          <a:p>
            <a:pPr algn="ctr"/>
            <a:r>
              <a:rPr lang="en-US" sz="800" b="1" dirty="0" smtClean="0">
                <a:solidFill>
                  <a:schemeClr val="bg1"/>
                </a:solidFill>
                <a:cs typeface="Arial" pitchFamily="34" charset="0"/>
              </a:rPr>
              <a:t>8.2</a:t>
            </a:r>
          </a:p>
        </p:txBody>
      </p:sp>
      <p:sp>
        <p:nvSpPr>
          <p:cNvPr id="94" name="Rectangle 93"/>
          <p:cNvSpPr/>
          <p:nvPr/>
        </p:nvSpPr>
        <p:spPr bwMode="gray">
          <a:xfrm>
            <a:off x="739707" y="3529500"/>
            <a:ext cx="274320" cy="195226"/>
          </a:xfrm>
          <a:prstGeom prst="rect">
            <a:avLst/>
          </a:prstGeom>
          <a:solidFill>
            <a:schemeClr val="accent2"/>
          </a:solidFill>
          <a:ln w="1905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sz="1100" dirty="0"/>
          </a:p>
        </p:txBody>
      </p:sp>
      <p:sp>
        <p:nvSpPr>
          <p:cNvPr id="95" name="TextBox 94"/>
          <p:cNvSpPr txBox="1"/>
          <p:nvPr/>
        </p:nvSpPr>
        <p:spPr bwMode="gray">
          <a:xfrm>
            <a:off x="739707" y="3565558"/>
            <a:ext cx="274320" cy="123111"/>
          </a:xfrm>
          <a:prstGeom prst="rect">
            <a:avLst/>
          </a:prstGeom>
          <a:noFill/>
        </p:spPr>
        <p:txBody>
          <a:bodyPr wrap="square" lIns="0" tIns="0" rIns="0" bIns="0" rtlCol="0">
            <a:spAutoFit/>
          </a:bodyPr>
          <a:lstStyle/>
          <a:p>
            <a:pPr algn="ctr"/>
            <a:r>
              <a:rPr lang="en-US" sz="800" b="1" dirty="0">
                <a:solidFill>
                  <a:schemeClr val="bg1"/>
                </a:solidFill>
                <a:cs typeface="Arial" pitchFamily="34" charset="0"/>
              </a:rPr>
              <a:t>2</a:t>
            </a:r>
            <a:r>
              <a:rPr lang="en-US" sz="800" b="1" dirty="0" smtClean="0">
                <a:solidFill>
                  <a:schemeClr val="bg1"/>
                </a:solidFill>
                <a:cs typeface="Arial" pitchFamily="34" charset="0"/>
              </a:rPr>
              <a:t>0</a:t>
            </a:r>
          </a:p>
        </p:txBody>
      </p:sp>
      <p:sp>
        <p:nvSpPr>
          <p:cNvPr id="96" name="TextBox 95"/>
          <p:cNvSpPr txBox="1"/>
          <p:nvPr/>
        </p:nvSpPr>
        <p:spPr bwMode="gray">
          <a:xfrm>
            <a:off x="1079596" y="3565558"/>
            <a:ext cx="925556" cy="123111"/>
          </a:xfrm>
          <a:prstGeom prst="rect">
            <a:avLst/>
          </a:prstGeom>
          <a:noFill/>
        </p:spPr>
        <p:txBody>
          <a:bodyPr wrap="square" lIns="0" tIns="0" rIns="0" bIns="0" rtlCol="0">
            <a:spAutoFit/>
          </a:bodyPr>
          <a:lstStyle/>
          <a:p>
            <a:r>
              <a:rPr lang="en-US" sz="800" dirty="0" smtClean="0">
                <a:cs typeface="Arial" pitchFamily="34" charset="0"/>
              </a:rPr>
              <a:t>Possible Points</a:t>
            </a:r>
            <a:r>
              <a:rPr lang="en-US" sz="800" baseline="30000" dirty="0" smtClean="0">
                <a:cs typeface="Arial" pitchFamily="34" charset="0"/>
              </a:rPr>
              <a:t>3</a:t>
            </a:r>
          </a:p>
        </p:txBody>
      </p:sp>
      <p:cxnSp>
        <p:nvCxnSpPr>
          <p:cNvPr id="98" name="Straight Connector 97"/>
          <p:cNvCxnSpPr/>
          <p:nvPr/>
        </p:nvCxnSpPr>
        <p:spPr bwMode="gray">
          <a:xfrm>
            <a:off x="392339" y="3470134"/>
            <a:ext cx="1612813" cy="0"/>
          </a:xfrm>
          <a:prstGeom prst="line">
            <a:avLst/>
          </a:prstGeom>
          <a:solidFill>
            <a:schemeClr val="accent1"/>
          </a:solidFill>
          <a:ln w="12700" cap="flat" cmpd="sng" algn="ctr">
            <a:solidFill>
              <a:schemeClr val="accent4"/>
            </a:solidFill>
            <a:prstDash val="dash"/>
            <a:miter lim="800000"/>
            <a:headEnd type="none" w="med" len="med"/>
            <a:tailEnd type="none"/>
          </a:ln>
          <a:effectLst/>
        </p:spPr>
      </p:cxnSp>
      <p:sp>
        <p:nvSpPr>
          <p:cNvPr id="99" name="Right Arrow 98"/>
          <p:cNvSpPr/>
          <p:nvPr/>
        </p:nvSpPr>
        <p:spPr bwMode="gray">
          <a:xfrm>
            <a:off x="3360607" y="3423017"/>
            <a:ext cx="137160" cy="137160"/>
          </a:xfrm>
          <a:prstGeom prst="rightArrow">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smtClean="0">
              <a:solidFill>
                <a:schemeClr val="bg2"/>
              </a:solidFill>
              <a:latin typeface="+mj-lt"/>
            </a:endParaRPr>
          </a:p>
        </p:txBody>
      </p:sp>
      <p:sp>
        <p:nvSpPr>
          <p:cNvPr id="100" name="TextBox 99"/>
          <p:cNvSpPr txBox="1"/>
          <p:nvPr/>
        </p:nvSpPr>
        <p:spPr bwMode="gray">
          <a:xfrm>
            <a:off x="2567314" y="3238351"/>
            <a:ext cx="678116" cy="184666"/>
          </a:xfrm>
          <a:prstGeom prst="rect">
            <a:avLst/>
          </a:prstGeom>
          <a:noFill/>
        </p:spPr>
        <p:txBody>
          <a:bodyPr wrap="square" lIns="0" tIns="0" rIns="0" bIns="0" rtlCol="0">
            <a:spAutoFit/>
          </a:bodyPr>
          <a:lstStyle/>
          <a:p>
            <a:r>
              <a:rPr lang="en-US" sz="1200" b="1" dirty="0" smtClean="0">
                <a:solidFill>
                  <a:schemeClr val="accent6"/>
                </a:solidFill>
                <a:cs typeface="Arial" pitchFamily="34" charset="0"/>
              </a:rPr>
              <a:t>0.5%</a:t>
            </a:r>
          </a:p>
        </p:txBody>
      </p:sp>
      <p:sp>
        <p:nvSpPr>
          <p:cNvPr id="102" name="TextBox 101"/>
          <p:cNvSpPr txBox="1"/>
          <p:nvPr/>
        </p:nvSpPr>
        <p:spPr bwMode="gray">
          <a:xfrm>
            <a:off x="2567315" y="3425851"/>
            <a:ext cx="703546" cy="246221"/>
          </a:xfrm>
          <a:prstGeom prst="rect">
            <a:avLst/>
          </a:prstGeom>
          <a:noFill/>
        </p:spPr>
        <p:txBody>
          <a:bodyPr wrap="square" lIns="0" tIns="0" rIns="0" bIns="0" rtlCol="0">
            <a:spAutoFit/>
          </a:bodyPr>
          <a:lstStyle/>
          <a:p>
            <a:r>
              <a:rPr lang="en-US" sz="800" b="1" dirty="0" smtClean="0">
                <a:cs typeface="Arial" pitchFamily="34" charset="0"/>
              </a:rPr>
              <a:t>Improvement </a:t>
            </a:r>
          </a:p>
          <a:p>
            <a:r>
              <a:rPr lang="en-US" sz="800" b="1" dirty="0" smtClean="0">
                <a:cs typeface="Arial" pitchFamily="34" charset="0"/>
              </a:rPr>
              <a:t>Percent Score</a:t>
            </a:r>
            <a:endParaRPr lang="en-US" sz="800" b="1" baseline="30000" dirty="0" smtClean="0">
              <a:cs typeface="Arial" pitchFamily="34" charset="0"/>
            </a:endParaRPr>
          </a:p>
        </p:txBody>
      </p:sp>
      <p:sp>
        <p:nvSpPr>
          <p:cNvPr id="103" name="Multiply 102"/>
          <p:cNvSpPr/>
          <p:nvPr/>
        </p:nvSpPr>
        <p:spPr bwMode="gray">
          <a:xfrm rot="2700000">
            <a:off x="793271" y="3227211"/>
            <a:ext cx="182880" cy="182880"/>
          </a:xfrm>
          <a:prstGeom prst="mathMultiply">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smtClean="0">
              <a:solidFill>
                <a:schemeClr val="bg2"/>
              </a:solidFill>
              <a:latin typeface="+mj-lt"/>
            </a:endParaRPr>
          </a:p>
        </p:txBody>
      </p:sp>
      <p:sp>
        <p:nvSpPr>
          <p:cNvPr id="106" name="TextBox 105"/>
          <p:cNvSpPr txBox="1"/>
          <p:nvPr/>
        </p:nvSpPr>
        <p:spPr bwMode="gray">
          <a:xfrm>
            <a:off x="1663327" y="3245118"/>
            <a:ext cx="274320" cy="123111"/>
          </a:xfrm>
          <a:prstGeom prst="rect">
            <a:avLst/>
          </a:prstGeom>
          <a:noFill/>
        </p:spPr>
        <p:txBody>
          <a:bodyPr wrap="square" lIns="0" tIns="0" rIns="0" bIns="0" rtlCol="0">
            <a:spAutoFit/>
          </a:bodyPr>
          <a:lstStyle/>
          <a:p>
            <a:pPr algn="ctr"/>
            <a:r>
              <a:rPr lang="en-US" sz="800" b="1" dirty="0" smtClean="0">
                <a:solidFill>
                  <a:schemeClr val="bg1"/>
                </a:solidFill>
                <a:cs typeface="Arial" pitchFamily="34" charset="0"/>
              </a:rPr>
              <a:t>6.4</a:t>
            </a:r>
          </a:p>
        </p:txBody>
      </p:sp>
      <p:sp>
        <p:nvSpPr>
          <p:cNvPr id="111" name="Multiply 110"/>
          <p:cNvSpPr/>
          <p:nvPr/>
        </p:nvSpPr>
        <p:spPr bwMode="gray">
          <a:xfrm rot="2700000">
            <a:off x="2167583" y="3378693"/>
            <a:ext cx="182880" cy="182880"/>
          </a:xfrm>
          <a:prstGeom prst="mathMultiply">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smtClean="0">
              <a:solidFill>
                <a:schemeClr val="bg2"/>
              </a:solidFill>
              <a:latin typeface="+mj-lt"/>
            </a:endParaRPr>
          </a:p>
        </p:txBody>
      </p:sp>
      <p:sp>
        <p:nvSpPr>
          <p:cNvPr id="117" name="Line Callout 1 116"/>
          <p:cNvSpPr/>
          <p:nvPr/>
        </p:nvSpPr>
        <p:spPr bwMode="gray">
          <a:xfrm>
            <a:off x="5120473" y="3108691"/>
            <a:ext cx="949025" cy="707886"/>
          </a:xfrm>
          <a:prstGeom prst="borderCallout1">
            <a:avLst>
              <a:gd name="adj1" fmla="val 36176"/>
              <a:gd name="adj2" fmla="val 876"/>
              <a:gd name="adj3" fmla="val 35851"/>
              <a:gd name="adj4" fmla="val -23849"/>
            </a:avLst>
          </a:prstGeom>
          <a:solidFill>
            <a:schemeClr val="accent3"/>
          </a:solidFill>
          <a:ln w="12700" cap="flat" cmpd="sng" algn="ctr">
            <a:solidFill>
              <a:schemeClr val="accent3"/>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300"/>
              </a:spcBef>
            </a:pPr>
            <a:r>
              <a:rPr lang="en-US" sz="800" dirty="0" smtClean="0">
                <a:solidFill>
                  <a:schemeClr val="bg1"/>
                </a:solidFill>
              </a:rPr>
              <a:t>Factor against category weight to determine MIPS final score contribution</a:t>
            </a:r>
            <a:endParaRPr lang="en-US" sz="800" dirty="0">
              <a:solidFill>
                <a:schemeClr val="bg1"/>
              </a:solidFill>
            </a:endParaRPr>
          </a:p>
        </p:txBody>
      </p:sp>
      <p:sp>
        <p:nvSpPr>
          <p:cNvPr id="118" name="Oval 117"/>
          <p:cNvSpPr/>
          <p:nvPr/>
        </p:nvSpPr>
        <p:spPr bwMode="gray">
          <a:xfrm>
            <a:off x="321995" y="1051666"/>
            <a:ext cx="216694" cy="216694"/>
          </a:xfrm>
          <a:prstGeom prst="ellipse">
            <a:avLst/>
          </a:prstGeom>
          <a:solidFill>
            <a:schemeClr val="tx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000" b="1" dirty="0" smtClean="0">
                <a:solidFill>
                  <a:schemeClr val="bg1"/>
                </a:solidFill>
                <a:latin typeface="+mj-lt"/>
              </a:rPr>
              <a:t>1</a:t>
            </a:r>
          </a:p>
        </p:txBody>
      </p:sp>
      <p:sp>
        <p:nvSpPr>
          <p:cNvPr id="119" name="Oval 118"/>
          <p:cNvSpPr/>
          <p:nvPr/>
        </p:nvSpPr>
        <p:spPr bwMode="gray">
          <a:xfrm>
            <a:off x="330348" y="2801592"/>
            <a:ext cx="216694" cy="216694"/>
          </a:xfrm>
          <a:prstGeom prst="ellipse">
            <a:avLst/>
          </a:prstGeom>
          <a:solidFill>
            <a:schemeClr val="tx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000" b="1" dirty="0">
                <a:solidFill>
                  <a:schemeClr val="bg1"/>
                </a:solidFill>
                <a:latin typeface="+mj-lt"/>
              </a:rPr>
              <a:t>2</a:t>
            </a:r>
            <a:endParaRPr lang="en-US" sz="1000" b="1" dirty="0" smtClean="0">
              <a:solidFill>
                <a:schemeClr val="bg1"/>
              </a:solidFill>
              <a:latin typeface="+mj-lt"/>
            </a:endParaRPr>
          </a:p>
        </p:txBody>
      </p:sp>
      <p:sp>
        <p:nvSpPr>
          <p:cNvPr id="105" name="Right Bracket 104"/>
          <p:cNvSpPr/>
          <p:nvPr/>
        </p:nvSpPr>
        <p:spPr bwMode="gray">
          <a:xfrm rot="5400000">
            <a:off x="1139411" y="2969759"/>
            <a:ext cx="57028" cy="1674454"/>
          </a:xfrm>
          <a:prstGeom prst="rightBracket">
            <a:avLst>
              <a:gd name="adj" fmla="val 0"/>
            </a:avLst>
          </a:prstGeom>
          <a:ln w="9525">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ctr"/>
            <a:endParaRPr lang="en-US"/>
          </a:p>
        </p:txBody>
      </p:sp>
      <p:sp>
        <p:nvSpPr>
          <p:cNvPr id="101" name="TextBox 100"/>
          <p:cNvSpPr txBox="1"/>
          <p:nvPr/>
        </p:nvSpPr>
        <p:spPr bwMode="gray">
          <a:xfrm>
            <a:off x="985045" y="3743167"/>
            <a:ext cx="365760" cy="184666"/>
          </a:xfrm>
          <a:prstGeom prst="rect">
            <a:avLst/>
          </a:prstGeom>
          <a:solidFill>
            <a:schemeClr val="bg1"/>
          </a:solidFill>
        </p:spPr>
        <p:txBody>
          <a:bodyPr wrap="square" lIns="0" tIns="0" rIns="0" bIns="0" rtlCol="0">
            <a:spAutoFit/>
          </a:bodyPr>
          <a:lstStyle/>
          <a:p>
            <a:pPr algn="ctr"/>
            <a:r>
              <a:rPr lang="en-US" sz="1200" b="1" dirty="0" smtClean="0">
                <a:cs typeface="Arial" pitchFamily="34" charset="0"/>
              </a:rPr>
              <a:t>73%</a:t>
            </a:r>
          </a:p>
        </p:txBody>
      </p:sp>
      <p:pic>
        <p:nvPicPr>
          <p:cNvPr id="67" name="Picture 4" descr="http://abco.advisory.com/DSS/abc-icons/money_bag.png"/>
          <p:cNvPicPr>
            <a:picLocks noChangeAspect="1" noChangeArrowheads="1"/>
          </p:cNvPicPr>
          <p:nvPr/>
        </p:nvPicPr>
        <p:blipFill>
          <a:blip r:embed="rId2">
            <a:lum bright="100000"/>
            <a:extLst>
              <a:ext uri="{28A0092B-C50C-407E-A947-70E740481C1C}">
                <a14:useLocalDpi xmlns:a14="http://schemas.microsoft.com/office/drawing/2010/main" val="0"/>
              </a:ext>
            </a:extLst>
          </a:blip>
          <a:srcRect/>
          <a:stretch>
            <a:fillRect/>
          </a:stretch>
        </p:blipFill>
        <p:spPr bwMode="auto">
          <a:xfrm>
            <a:off x="5402910" y="2194831"/>
            <a:ext cx="224778" cy="274320"/>
          </a:xfrm>
          <a:prstGeom prst="rect">
            <a:avLst/>
          </a:prstGeom>
          <a:noFill/>
          <a:extLst>
            <a:ext uri="{909E8E84-426E-40DD-AFC4-6F175D3DCCD1}">
              <a14:hiddenFill xmlns:a14="http://schemas.microsoft.com/office/drawing/2010/main">
                <a:solidFill>
                  <a:srgbClr val="FFFFFF"/>
                </a:solidFill>
              </a14:hiddenFill>
            </a:ext>
          </a:extLst>
        </p:spPr>
      </p:pic>
      <p:sp>
        <p:nvSpPr>
          <p:cNvPr id="90" name="Rectangle 89"/>
          <p:cNvSpPr/>
          <p:nvPr/>
        </p:nvSpPr>
        <p:spPr bwMode="gray">
          <a:xfrm>
            <a:off x="3713356" y="3108690"/>
            <a:ext cx="1100051" cy="707887"/>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solidFill>
                <a:schemeClr val="bg1"/>
              </a:solidFill>
            </a:endParaRPr>
          </a:p>
        </p:txBody>
      </p:sp>
      <p:sp>
        <p:nvSpPr>
          <p:cNvPr id="91" name="TextBox 90"/>
          <p:cNvSpPr txBox="1"/>
          <p:nvPr/>
        </p:nvSpPr>
        <p:spPr bwMode="gray">
          <a:xfrm>
            <a:off x="3803102" y="3257591"/>
            <a:ext cx="1005840" cy="184666"/>
          </a:xfrm>
          <a:prstGeom prst="rect">
            <a:avLst/>
          </a:prstGeom>
          <a:noFill/>
        </p:spPr>
        <p:txBody>
          <a:bodyPr wrap="square" lIns="0" tIns="0" rIns="0" bIns="0" rtlCol="0">
            <a:spAutoFit/>
          </a:bodyPr>
          <a:lstStyle/>
          <a:p>
            <a:r>
              <a:rPr lang="en-US" sz="1200" b="1" dirty="0" smtClean="0">
                <a:cs typeface="Arial" pitchFamily="34" charset="0"/>
              </a:rPr>
              <a:t>73.5% Year 2</a:t>
            </a:r>
          </a:p>
        </p:txBody>
      </p:sp>
      <p:sp>
        <p:nvSpPr>
          <p:cNvPr id="109" name="TextBox 108"/>
          <p:cNvSpPr txBox="1"/>
          <p:nvPr/>
        </p:nvSpPr>
        <p:spPr bwMode="gray">
          <a:xfrm>
            <a:off x="3803102" y="3445091"/>
            <a:ext cx="920883" cy="246221"/>
          </a:xfrm>
          <a:prstGeom prst="rect">
            <a:avLst/>
          </a:prstGeom>
          <a:noFill/>
        </p:spPr>
        <p:txBody>
          <a:bodyPr wrap="square" lIns="0" tIns="0" rIns="0" bIns="0" rtlCol="0">
            <a:spAutoFit/>
          </a:bodyPr>
          <a:lstStyle/>
          <a:p>
            <a:r>
              <a:rPr lang="en-US" sz="800" dirty="0" smtClean="0">
                <a:cs typeface="Arial" pitchFamily="34" charset="0"/>
              </a:rPr>
              <a:t>Cost Category Percent Score</a:t>
            </a:r>
            <a:r>
              <a:rPr lang="en-US" sz="800" baseline="30000" dirty="0">
                <a:cs typeface="Arial" pitchFamily="34" charset="0"/>
              </a:rPr>
              <a:t>4</a:t>
            </a:r>
            <a:endParaRPr lang="en-US" sz="800" baseline="30000" dirty="0" smtClean="0">
              <a:cs typeface="Arial" pitchFamily="34" charset="0"/>
            </a:endParaRPr>
          </a:p>
        </p:txBody>
      </p:sp>
      <p:sp>
        <p:nvSpPr>
          <p:cNvPr id="132" name="Rectangle 131"/>
          <p:cNvSpPr/>
          <p:nvPr/>
        </p:nvSpPr>
        <p:spPr bwMode="gray">
          <a:xfrm>
            <a:off x="1077987" y="3209060"/>
            <a:ext cx="274320" cy="195226"/>
          </a:xfrm>
          <a:prstGeom prst="rect">
            <a:avLst/>
          </a:prstGeom>
          <a:solidFill>
            <a:schemeClr val="accent2"/>
          </a:solidFill>
          <a:ln w="1905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sz="1100" dirty="0"/>
          </a:p>
        </p:txBody>
      </p:sp>
      <p:sp>
        <p:nvSpPr>
          <p:cNvPr id="133" name="TextBox 132"/>
          <p:cNvSpPr txBox="1"/>
          <p:nvPr/>
        </p:nvSpPr>
        <p:spPr bwMode="gray">
          <a:xfrm>
            <a:off x="1077987" y="3245118"/>
            <a:ext cx="274320" cy="123111"/>
          </a:xfrm>
          <a:prstGeom prst="rect">
            <a:avLst/>
          </a:prstGeom>
          <a:noFill/>
        </p:spPr>
        <p:txBody>
          <a:bodyPr wrap="square" lIns="0" tIns="0" rIns="0" bIns="0" rtlCol="0">
            <a:spAutoFit/>
          </a:bodyPr>
          <a:lstStyle/>
          <a:p>
            <a:pPr algn="ctr"/>
            <a:r>
              <a:rPr lang="en-US" sz="800" b="1" dirty="0" smtClean="0">
                <a:solidFill>
                  <a:schemeClr val="bg1"/>
                </a:solidFill>
                <a:cs typeface="Arial" pitchFamily="34" charset="0"/>
              </a:rPr>
              <a:t>6.4</a:t>
            </a:r>
          </a:p>
        </p:txBody>
      </p:sp>
      <p:sp>
        <p:nvSpPr>
          <p:cNvPr id="134" name="TextBox 133"/>
          <p:cNvSpPr txBox="1"/>
          <p:nvPr/>
        </p:nvSpPr>
        <p:spPr bwMode="gray">
          <a:xfrm>
            <a:off x="1417876" y="3183563"/>
            <a:ext cx="753450" cy="246221"/>
          </a:xfrm>
          <a:prstGeom prst="rect">
            <a:avLst/>
          </a:prstGeom>
          <a:noFill/>
        </p:spPr>
        <p:txBody>
          <a:bodyPr wrap="square" lIns="0" tIns="0" rIns="0" bIns="0" rtlCol="0">
            <a:spAutoFit/>
          </a:bodyPr>
          <a:lstStyle/>
          <a:p>
            <a:r>
              <a:rPr lang="en-US" sz="800" dirty="0" smtClean="0">
                <a:cs typeface="Arial" pitchFamily="34" charset="0"/>
              </a:rPr>
              <a:t>Achievement </a:t>
            </a:r>
            <a:br>
              <a:rPr lang="en-US" sz="800" dirty="0" smtClean="0">
                <a:cs typeface="Arial" pitchFamily="34" charset="0"/>
              </a:rPr>
            </a:br>
            <a:r>
              <a:rPr lang="en-US" sz="800" dirty="0" smtClean="0">
                <a:cs typeface="Arial" pitchFamily="34" charset="0"/>
              </a:rPr>
              <a:t>Points</a:t>
            </a:r>
            <a:endParaRPr lang="en-US" sz="800" baseline="30000" dirty="0" smtClean="0">
              <a:cs typeface="Arial" pitchFamily="34" charset="0"/>
            </a:endParaRPr>
          </a:p>
        </p:txBody>
      </p:sp>
      <p:sp>
        <p:nvSpPr>
          <p:cNvPr id="139" name="TextBox 138"/>
          <p:cNvSpPr txBox="1"/>
          <p:nvPr/>
        </p:nvSpPr>
        <p:spPr bwMode="gray">
          <a:xfrm>
            <a:off x="1693347" y="1547552"/>
            <a:ext cx="573084" cy="184666"/>
          </a:xfrm>
          <a:prstGeom prst="rect">
            <a:avLst/>
          </a:prstGeom>
          <a:noFill/>
        </p:spPr>
        <p:txBody>
          <a:bodyPr wrap="square" lIns="0" tIns="0" rIns="0" bIns="0" rtlCol="0">
            <a:spAutoFit/>
          </a:bodyPr>
          <a:lstStyle/>
          <a:p>
            <a:r>
              <a:rPr lang="en-US" sz="1200" b="1" dirty="0" smtClean="0">
                <a:cs typeface="Arial" pitchFamily="34" charset="0"/>
              </a:rPr>
              <a:t>Year 1</a:t>
            </a:r>
          </a:p>
        </p:txBody>
      </p:sp>
      <p:sp>
        <p:nvSpPr>
          <p:cNvPr id="140" name="Rectangle 139"/>
          <p:cNvSpPr/>
          <p:nvPr/>
        </p:nvSpPr>
        <p:spPr bwMode="gray">
          <a:xfrm>
            <a:off x="331201" y="2379910"/>
            <a:ext cx="274320" cy="195226"/>
          </a:xfrm>
          <a:prstGeom prst="rect">
            <a:avLst/>
          </a:prstGeom>
          <a:solidFill>
            <a:schemeClr val="tx2"/>
          </a:solidFill>
          <a:ln w="1905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141" name="TextBox 140"/>
          <p:cNvSpPr txBox="1"/>
          <p:nvPr/>
        </p:nvSpPr>
        <p:spPr bwMode="gray">
          <a:xfrm>
            <a:off x="331201" y="2415968"/>
            <a:ext cx="274320" cy="123111"/>
          </a:xfrm>
          <a:prstGeom prst="rect">
            <a:avLst/>
          </a:prstGeom>
          <a:noFill/>
        </p:spPr>
        <p:txBody>
          <a:bodyPr wrap="square" lIns="0" tIns="0" rIns="0" bIns="0" rtlCol="0">
            <a:spAutoFit/>
          </a:bodyPr>
          <a:lstStyle/>
          <a:p>
            <a:pPr algn="ctr"/>
            <a:r>
              <a:rPr lang="en-US" sz="800" b="1" dirty="0" smtClean="0">
                <a:solidFill>
                  <a:schemeClr val="bg1"/>
                </a:solidFill>
                <a:cs typeface="Arial" pitchFamily="34" charset="0"/>
              </a:rPr>
              <a:t>8.2</a:t>
            </a:r>
          </a:p>
        </p:txBody>
      </p:sp>
      <p:sp>
        <p:nvSpPr>
          <p:cNvPr id="142" name="Rectangle 141"/>
          <p:cNvSpPr/>
          <p:nvPr/>
        </p:nvSpPr>
        <p:spPr bwMode="gray">
          <a:xfrm>
            <a:off x="1251942" y="2379910"/>
            <a:ext cx="274320" cy="195226"/>
          </a:xfrm>
          <a:prstGeom prst="rect">
            <a:avLst/>
          </a:prstGeom>
          <a:solidFill>
            <a:schemeClr val="tx2"/>
          </a:solidFill>
          <a:ln w="1905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sz="1100" dirty="0"/>
          </a:p>
        </p:txBody>
      </p:sp>
      <p:sp>
        <p:nvSpPr>
          <p:cNvPr id="143" name="TextBox 142"/>
          <p:cNvSpPr txBox="1"/>
          <p:nvPr/>
        </p:nvSpPr>
        <p:spPr bwMode="gray">
          <a:xfrm>
            <a:off x="1251942" y="2415968"/>
            <a:ext cx="274320" cy="123111"/>
          </a:xfrm>
          <a:prstGeom prst="rect">
            <a:avLst/>
          </a:prstGeom>
          <a:noFill/>
        </p:spPr>
        <p:txBody>
          <a:bodyPr wrap="square" lIns="0" tIns="0" rIns="0" bIns="0" rtlCol="0">
            <a:spAutoFit/>
          </a:bodyPr>
          <a:lstStyle/>
          <a:p>
            <a:pPr algn="ctr"/>
            <a:r>
              <a:rPr lang="en-US" sz="800" b="1" dirty="0" smtClean="0">
                <a:solidFill>
                  <a:schemeClr val="bg1"/>
                </a:solidFill>
                <a:cs typeface="Arial" pitchFamily="34" charset="0"/>
              </a:rPr>
              <a:t>6.4</a:t>
            </a:r>
          </a:p>
        </p:txBody>
      </p:sp>
      <p:sp>
        <p:nvSpPr>
          <p:cNvPr id="144" name="TextBox 143"/>
          <p:cNvSpPr txBox="1"/>
          <p:nvPr/>
        </p:nvSpPr>
        <p:spPr bwMode="gray">
          <a:xfrm>
            <a:off x="1693347" y="2373314"/>
            <a:ext cx="530702" cy="184666"/>
          </a:xfrm>
          <a:prstGeom prst="rect">
            <a:avLst/>
          </a:prstGeom>
          <a:noFill/>
        </p:spPr>
        <p:txBody>
          <a:bodyPr wrap="square" lIns="0" tIns="0" rIns="0" bIns="0" rtlCol="0">
            <a:spAutoFit/>
          </a:bodyPr>
          <a:lstStyle/>
          <a:p>
            <a:r>
              <a:rPr lang="en-US" sz="1200" b="1" dirty="0" smtClean="0">
                <a:cs typeface="Arial" pitchFamily="34" charset="0"/>
              </a:rPr>
              <a:t>Year 2</a:t>
            </a:r>
          </a:p>
        </p:txBody>
      </p:sp>
      <p:sp>
        <p:nvSpPr>
          <p:cNvPr id="146" name="Rectangle 145"/>
          <p:cNvSpPr/>
          <p:nvPr/>
        </p:nvSpPr>
        <p:spPr bwMode="gray">
          <a:xfrm>
            <a:off x="331201" y="1560086"/>
            <a:ext cx="274320" cy="195226"/>
          </a:xfrm>
          <a:prstGeom prst="rect">
            <a:avLst/>
          </a:prstGeom>
          <a:solidFill>
            <a:schemeClr val="accent2"/>
          </a:solidFill>
          <a:ln w="1905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sz="1100" dirty="0"/>
          </a:p>
        </p:txBody>
      </p:sp>
      <p:sp>
        <p:nvSpPr>
          <p:cNvPr id="147" name="TextBox 146"/>
          <p:cNvSpPr txBox="1"/>
          <p:nvPr/>
        </p:nvSpPr>
        <p:spPr bwMode="gray">
          <a:xfrm>
            <a:off x="331201" y="1596144"/>
            <a:ext cx="274320" cy="123111"/>
          </a:xfrm>
          <a:prstGeom prst="rect">
            <a:avLst/>
          </a:prstGeom>
          <a:noFill/>
        </p:spPr>
        <p:txBody>
          <a:bodyPr wrap="square" lIns="0" tIns="0" rIns="0" bIns="0" rtlCol="0">
            <a:spAutoFit/>
          </a:bodyPr>
          <a:lstStyle/>
          <a:p>
            <a:pPr algn="ctr"/>
            <a:r>
              <a:rPr lang="en-US" sz="800" b="1" dirty="0">
                <a:solidFill>
                  <a:schemeClr val="bg1"/>
                </a:solidFill>
                <a:cs typeface="Arial" pitchFamily="34" charset="0"/>
              </a:rPr>
              <a:t>3</a:t>
            </a:r>
            <a:endParaRPr lang="en-US" sz="800" b="1" dirty="0" smtClean="0">
              <a:solidFill>
                <a:schemeClr val="bg1"/>
              </a:solidFill>
              <a:cs typeface="Arial" pitchFamily="34" charset="0"/>
            </a:endParaRPr>
          </a:p>
        </p:txBody>
      </p:sp>
      <p:sp>
        <p:nvSpPr>
          <p:cNvPr id="151" name="Rectangle 150"/>
          <p:cNvSpPr/>
          <p:nvPr/>
        </p:nvSpPr>
        <p:spPr bwMode="gray">
          <a:xfrm>
            <a:off x="1255411" y="1560086"/>
            <a:ext cx="274320" cy="195226"/>
          </a:xfrm>
          <a:prstGeom prst="rect">
            <a:avLst/>
          </a:prstGeom>
          <a:solidFill>
            <a:schemeClr val="accent2"/>
          </a:solidFill>
          <a:ln w="1905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sz="1100" dirty="0"/>
          </a:p>
        </p:txBody>
      </p:sp>
      <p:sp>
        <p:nvSpPr>
          <p:cNvPr id="152" name="TextBox 151"/>
          <p:cNvSpPr txBox="1"/>
          <p:nvPr/>
        </p:nvSpPr>
        <p:spPr bwMode="gray">
          <a:xfrm>
            <a:off x="1255411" y="1596144"/>
            <a:ext cx="274320" cy="123111"/>
          </a:xfrm>
          <a:prstGeom prst="rect">
            <a:avLst/>
          </a:prstGeom>
          <a:noFill/>
        </p:spPr>
        <p:txBody>
          <a:bodyPr wrap="square" lIns="0" tIns="0" rIns="0" bIns="0" rtlCol="0">
            <a:spAutoFit/>
          </a:bodyPr>
          <a:lstStyle/>
          <a:p>
            <a:pPr algn="ctr"/>
            <a:r>
              <a:rPr lang="en-US" sz="800" b="1" dirty="0" smtClean="0">
                <a:solidFill>
                  <a:schemeClr val="bg1"/>
                </a:solidFill>
                <a:cs typeface="Arial" pitchFamily="34" charset="0"/>
              </a:rPr>
              <a:t>6.4</a:t>
            </a:r>
          </a:p>
        </p:txBody>
      </p:sp>
      <p:sp>
        <p:nvSpPr>
          <p:cNvPr id="154" name="TextBox 153"/>
          <p:cNvSpPr txBox="1"/>
          <p:nvPr/>
        </p:nvSpPr>
        <p:spPr bwMode="gray">
          <a:xfrm>
            <a:off x="2825125" y="1351925"/>
            <a:ext cx="190410" cy="246221"/>
          </a:xfrm>
          <a:prstGeom prst="rect">
            <a:avLst/>
          </a:prstGeom>
          <a:noFill/>
        </p:spPr>
        <p:txBody>
          <a:bodyPr wrap="square" lIns="0" tIns="0" rIns="0" bIns="0" rtlCol="0">
            <a:spAutoFit/>
          </a:bodyPr>
          <a:lstStyle>
            <a:defPPr>
              <a:defRPr lang="en-US"/>
            </a:defPPr>
            <a:lvl1pPr>
              <a:defRPr sz="1200" b="1">
                <a:cs typeface="Arial" pitchFamily="34" charset="0"/>
              </a:defRPr>
            </a:lvl1pPr>
          </a:lstStyle>
          <a:p>
            <a:pPr algn="ctr"/>
            <a:r>
              <a:rPr lang="en-US" sz="1600" dirty="0"/>
              <a:t>1</a:t>
            </a:r>
          </a:p>
        </p:txBody>
      </p:sp>
      <p:sp>
        <p:nvSpPr>
          <p:cNvPr id="155" name="TextBox 154"/>
          <p:cNvSpPr txBox="1"/>
          <p:nvPr/>
        </p:nvSpPr>
        <p:spPr bwMode="gray">
          <a:xfrm>
            <a:off x="2663615" y="1586959"/>
            <a:ext cx="513430" cy="246221"/>
          </a:xfrm>
          <a:prstGeom prst="rect">
            <a:avLst/>
          </a:prstGeom>
          <a:noFill/>
        </p:spPr>
        <p:txBody>
          <a:bodyPr wrap="square" lIns="0" tIns="0" rIns="0" bIns="0" rtlCol="0">
            <a:spAutoFit/>
          </a:bodyPr>
          <a:lstStyle/>
          <a:p>
            <a:pPr algn="ctr"/>
            <a:r>
              <a:rPr lang="en-US" sz="800" b="1" dirty="0" smtClean="0">
                <a:cs typeface="Arial" pitchFamily="34" charset="0"/>
              </a:rPr>
              <a:t>Improved Measure</a:t>
            </a:r>
            <a:endParaRPr lang="en-US" sz="800" b="1" baseline="30000" dirty="0" smtClean="0">
              <a:cs typeface="Arial" pitchFamily="34" charset="0"/>
            </a:endParaRPr>
          </a:p>
        </p:txBody>
      </p:sp>
      <p:sp>
        <p:nvSpPr>
          <p:cNvPr id="157" name="TextBox 156"/>
          <p:cNvSpPr txBox="1"/>
          <p:nvPr/>
        </p:nvSpPr>
        <p:spPr bwMode="gray">
          <a:xfrm>
            <a:off x="676777" y="1944034"/>
            <a:ext cx="615510" cy="215444"/>
          </a:xfrm>
          <a:prstGeom prst="rect">
            <a:avLst/>
          </a:prstGeom>
          <a:noFill/>
        </p:spPr>
        <p:txBody>
          <a:bodyPr wrap="square" lIns="0" tIns="0" rIns="0" bIns="0" rtlCol="0">
            <a:spAutoFit/>
          </a:bodyPr>
          <a:lstStyle/>
          <a:p>
            <a:r>
              <a:rPr lang="en-US" sz="700" b="1" dirty="0" smtClean="0">
                <a:cs typeface="Arial" pitchFamily="34" charset="0"/>
              </a:rPr>
              <a:t>Significantly Improved</a:t>
            </a:r>
            <a:r>
              <a:rPr lang="en-US" sz="700" b="1" baseline="30000" dirty="0" smtClean="0">
                <a:cs typeface="Arial" pitchFamily="34" charset="0"/>
              </a:rPr>
              <a:t>1</a:t>
            </a:r>
          </a:p>
        </p:txBody>
      </p:sp>
      <p:cxnSp>
        <p:nvCxnSpPr>
          <p:cNvPr id="158" name="Straight Arrow Connector 157"/>
          <p:cNvCxnSpPr/>
          <p:nvPr/>
        </p:nvCxnSpPr>
        <p:spPr bwMode="gray">
          <a:xfrm rot="5400000">
            <a:off x="1120085" y="2066067"/>
            <a:ext cx="548640" cy="0"/>
          </a:xfrm>
          <a:prstGeom prst="straightConnector1">
            <a:avLst/>
          </a:prstGeom>
          <a:solidFill>
            <a:schemeClr val="accent1"/>
          </a:solidFill>
          <a:ln w="12700" cap="flat" cmpd="sng" algn="ctr">
            <a:solidFill>
              <a:schemeClr val="tx1"/>
            </a:solidFill>
            <a:prstDash val="solid"/>
            <a:miter lim="800000"/>
            <a:headEnd type="none" w="med" len="med"/>
            <a:tailEnd type="triangle"/>
          </a:ln>
          <a:effectLst/>
        </p:spPr>
      </p:cxnSp>
      <p:sp>
        <p:nvSpPr>
          <p:cNvPr id="161" name="Rectangle 160"/>
          <p:cNvSpPr/>
          <p:nvPr/>
        </p:nvSpPr>
        <p:spPr bwMode="gray">
          <a:xfrm>
            <a:off x="3259228" y="1623294"/>
            <a:ext cx="155448" cy="6400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463675"/>
            <a:endParaRPr lang="en-US" sz="900" dirty="0">
              <a:solidFill>
                <a:schemeClr val="bg2"/>
              </a:solidFill>
              <a:latin typeface="+mj-lt"/>
            </a:endParaRPr>
          </a:p>
        </p:txBody>
      </p:sp>
      <p:cxnSp>
        <p:nvCxnSpPr>
          <p:cNvPr id="162" name="Straight Arrow Connector 161"/>
          <p:cNvCxnSpPr/>
          <p:nvPr/>
        </p:nvCxnSpPr>
        <p:spPr bwMode="gray">
          <a:xfrm rot="5400000">
            <a:off x="199979" y="2066067"/>
            <a:ext cx="548640" cy="0"/>
          </a:xfrm>
          <a:prstGeom prst="straightConnector1">
            <a:avLst/>
          </a:prstGeom>
          <a:solidFill>
            <a:schemeClr val="accent1"/>
          </a:solidFill>
          <a:ln w="12700" cap="flat" cmpd="sng" algn="ctr">
            <a:solidFill>
              <a:schemeClr val="tx1"/>
            </a:solidFill>
            <a:prstDash val="solid"/>
            <a:miter lim="800000"/>
            <a:headEnd type="none" w="med" len="med"/>
            <a:tailEnd type="triangle"/>
          </a:ln>
          <a:effectLst/>
        </p:spPr>
      </p:cxnSp>
      <p:sp>
        <p:nvSpPr>
          <p:cNvPr id="163" name="Rectangle 162"/>
          <p:cNvSpPr/>
          <p:nvPr/>
        </p:nvSpPr>
        <p:spPr bwMode="gray">
          <a:xfrm>
            <a:off x="365197" y="1996273"/>
            <a:ext cx="182880" cy="18288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463675"/>
            <a:endParaRPr lang="en-US" sz="900" dirty="0">
              <a:solidFill>
                <a:schemeClr val="bg2"/>
              </a:solidFill>
              <a:latin typeface="+mj-lt"/>
            </a:endParaRPr>
          </a:p>
        </p:txBody>
      </p:sp>
      <p:sp>
        <p:nvSpPr>
          <p:cNvPr id="164" name="L-Shape 163"/>
          <p:cNvSpPr/>
          <p:nvPr/>
        </p:nvSpPr>
        <p:spPr bwMode="gray">
          <a:xfrm rot="18900000">
            <a:off x="395323" y="1962248"/>
            <a:ext cx="229408" cy="124665"/>
          </a:xfrm>
          <a:prstGeom prst="corner">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smtClean="0">
              <a:solidFill>
                <a:schemeClr val="bg2"/>
              </a:solidFill>
              <a:latin typeface="+mj-lt"/>
            </a:endParaRPr>
          </a:p>
        </p:txBody>
      </p:sp>
      <p:sp>
        <p:nvSpPr>
          <p:cNvPr id="166" name="TextBox 165"/>
          <p:cNvSpPr txBox="1"/>
          <p:nvPr/>
        </p:nvSpPr>
        <p:spPr bwMode="gray">
          <a:xfrm>
            <a:off x="3113806" y="2032675"/>
            <a:ext cx="439492" cy="246221"/>
          </a:xfrm>
          <a:prstGeom prst="rect">
            <a:avLst/>
          </a:prstGeom>
          <a:noFill/>
        </p:spPr>
        <p:txBody>
          <a:bodyPr wrap="square" lIns="0" tIns="0" rIns="0" bIns="0" rtlCol="0">
            <a:spAutoFit/>
          </a:bodyPr>
          <a:lstStyle>
            <a:defPPr>
              <a:defRPr lang="en-US"/>
            </a:defPPr>
            <a:lvl1pPr>
              <a:defRPr sz="1200" b="1">
                <a:cs typeface="Arial" pitchFamily="34" charset="0"/>
              </a:defRPr>
            </a:lvl1pPr>
          </a:lstStyle>
          <a:p>
            <a:pPr algn="ctr"/>
            <a:r>
              <a:rPr lang="en-US" sz="1600" dirty="0" smtClean="0"/>
              <a:t>2</a:t>
            </a:r>
            <a:endParaRPr lang="en-US" sz="1600" dirty="0"/>
          </a:p>
        </p:txBody>
      </p:sp>
      <p:sp>
        <p:nvSpPr>
          <p:cNvPr id="167" name="TextBox 166"/>
          <p:cNvSpPr txBox="1"/>
          <p:nvPr/>
        </p:nvSpPr>
        <p:spPr bwMode="gray">
          <a:xfrm>
            <a:off x="2611529" y="2270931"/>
            <a:ext cx="1444047" cy="246221"/>
          </a:xfrm>
          <a:prstGeom prst="rect">
            <a:avLst/>
          </a:prstGeom>
          <a:noFill/>
        </p:spPr>
        <p:txBody>
          <a:bodyPr wrap="square" lIns="0" tIns="0" rIns="0" bIns="0" rtlCol="0">
            <a:spAutoFit/>
          </a:bodyPr>
          <a:lstStyle/>
          <a:p>
            <a:pPr algn="ctr"/>
            <a:r>
              <a:rPr lang="en-US" sz="800" b="1" dirty="0" smtClean="0">
                <a:cs typeface="Arial" pitchFamily="34" charset="0"/>
              </a:rPr>
              <a:t>Cost Measures Consistently Measured Between Years</a:t>
            </a:r>
            <a:endParaRPr lang="en-US" sz="800" b="1" baseline="30000" dirty="0" smtClean="0">
              <a:cs typeface="Arial" pitchFamily="34" charset="0"/>
            </a:endParaRPr>
          </a:p>
        </p:txBody>
      </p:sp>
      <p:sp>
        <p:nvSpPr>
          <p:cNvPr id="170" name="TextBox 169"/>
          <p:cNvSpPr txBox="1"/>
          <p:nvPr/>
        </p:nvSpPr>
        <p:spPr bwMode="gray">
          <a:xfrm>
            <a:off x="3663608" y="1351925"/>
            <a:ext cx="190410" cy="246221"/>
          </a:xfrm>
          <a:prstGeom prst="rect">
            <a:avLst/>
          </a:prstGeom>
          <a:noFill/>
        </p:spPr>
        <p:txBody>
          <a:bodyPr wrap="square" lIns="0" tIns="0" rIns="0" bIns="0" rtlCol="0">
            <a:spAutoFit/>
          </a:bodyPr>
          <a:lstStyle>
            <a:defPPr>
              <a:defRPr lang="en-US"/>
            </a:defPPr>
            <a:lvl1pPr>
              <a:defRPr sz="1200" b="1">
                <a:cs typeface="Arial" pitchFamily="34" charset="0"/>
              </a:defRPr>
            </a:lvl1pPr>
          </a:lstStyle>
          <a:p>
            <a:pPr algn="ctr"/>
            <a:r>
              <a:rPr lang="en-US" sz="1600" dirty="0" smtClean="0"/>
              <a:t>0</a:t>
            </a:r>
            <a:endParaRPr lang="en-US" sz="1600" dirty="0"/>
          </a:p>
        </p:txBody>
      </p:sp>
      <p:sp>
        <p:nvSpPr>
          <p:cNvPr id="171" name="TextBox 170"/>
          <p:cNvSpPr txBox="1"/>
          <p:nvPr/>
        </p:nvSpPr>
        <p:spPr bwMode="gray">
          <a:xfrm>
            <a:off x="3502098" y="1586959"/>
            <a:ext cx="513430" cy="246221"/>
          </a:xfrm>
          <a:prstGeom prst="rect">
            <a:avLst/>
          </a:prstGeom>
          <a:noFill/>
        </p:spPr>
        <p:txBody>
          <a:bodyPr wrap="square" lIns="0" tIns="0" rIns="0" bIns="0" rtlCol="0">
            <a:spAutoFit/>
          </a:bodyPr>
          <a:lstStyle/>
          <a:p>
            <a:pPr algn="ctr"/>
            <a:r>
              <a:rPr lang="en-US" sz="800" b="1" dirty="0">
                <a:cs typeface="Arial" pitchFamily="34" charset="0"/>
              </a:rPr>
              <a:t>Declined Measures</a:t>
            </a:r>
            <a:endParaRPr lang="en-US" sz="800" b="1" baseline="30000" dirty="0">
              <a:cs typeface="Arial" pitchFamily="34" charset="0"/>
            </a:endParaRPr>
          </a:p>
        </p:txBody>
      </p:sp>
      <p:sp>
        <p:nvSpPr>
          <p:cNvPr id="172" name="TextBox 171"/>
          <p:cNvSpPr txBox="1"/>
          <p:nvPr/>
        </p:nvSpPr>
        <p:spPr bwMode="gray">
          <a:xfrm>
            <a:off x="314217" y="1369720"/>
            <a:ext cx="1828800" cy="123111"/>
          </a:xfrm>
          <a:prstGeom prst="rect">
            <a:avLst/>
          </a:prstGeom>
          <a:noFill/>
        </p:spPr>
        <p:txBody>
          <a:bodyPr wrap="square" lIns="0" tIns="0" rIns="0" bIns="0" rtlCol="0">
            <a:spAutoFit/>
          </a:bodyPr>
          <a:lstStyle>
            <a:defPPr>
              <a:defRPr lang="en-US"/>
            </a:defPPr>
            <a:lvl1pPr algn="ctr">
              <a:defRPr sz="800" b="1">
                <a:cs typeface="Arial" pitchFamily="34" charset="0"/>
              </a:defRPr>
            </a:lvl1pPr>
          </a:lstStyle>
          <a:p>
            <a:pPr algn="l"/>
            <a:r>
              <a:rPr lang="en-US" dirty="0" smtClean="0"/>
              <a:t>Two Cost Measures Applicable</a:t>
            </a:r>
            <a:endParaRPr lang="en-US" baseline="30000" dirty="0"/>
          </a:p>
        </p:txBody>
      </p:sp>
      <p:sp>
        <p:nvSpPr>
          <p:cNvPr id="173" name="TextBox 172"/>
          <p:cNvSpPr txBox="1"/>
          <p:nvPr/>
        </p:nvSpPr>
        <p:spPr bwMode="gray">
          <a:xfrm>
            <a:off x="1532806" y="1939169"/>
            <a:ext cx="822960" cy="215444"/>
          </a:xfrm>
          <a:prstGeom prst="rect">
            <a:avLst/>
          </a:prstGeom>
          <a:solidFill>
            <a:schemeClr val="bg1"/>
          </a:solidFill>
        </p:spPr>
        <p:txBody>
          <a:bodyPr wrap="square" lIns="0" tIns="0" rIns="0" bIns="0" rtlCol="0">
            <a:spAutoFit/>
          </a:bodyPr>
          <a:lstStyle/>
          <a:p>
            <a:r>
              <a:rPr lang="en-US" sz="700" b="1" dirty="0" smtClean="0">
                <a:cs typeface="Arial" pitchFamily="34" charset="0"/>
              </a:rPr>
              <a:t>No Improvement and No Decline</a:t>
            </a:r>
            <a:endParaRPr lang="en-US" sz="700" b="1" baseline="30000" dirty="0" smtClean="0">
              <a:cs typeface="Arial" pitchFamily="34" charset="0"/>
            </a:endParaRPr>
          </a:p>
        </p:txBody>
      </p:sp>
      <p:sp>
        <p:nvSpPr>
          <p:cNvPr id="174" name="Rectangle 173"/>
          <p:cNvSpPr/>
          <p:nvPr/>
        </p:nvSpPr>
        <p:spPr bwMode="gray">
          <a:xfrm>
            <a:off x="1279848" y="1937195"/>
            <a:ext cx="228600" cy="228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463675"/>
            <a:endParaRPr lang="en-US" sz="900" dirty="0">
              <a:solidFill>
                <a:schemeClr val="bg2"/>
              </a:solidFill>
              <a:latin typeface="+mj-lt"/>
            </a:endParaRPr>
          </a:p>
        </p:txBody>
      </p:sp>
      <p:pic>
        <p:nvPicPr>
          <p:cNvPr id="175" name="Picture 2" descr="http://abco.advisory.com/DSS/abc-icons/Invali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8659" y="1956892"/>
            <a:ext cx="182880" cy="182880"/>
          </a:xfrm>
          <a:prstGeom prst="rect">
            <a:avLst/>
          </a:prstGeom>
          <a:noFill/>
          <a:extLst>
            <a:ext uri="{909E8E84-426E-40DD-AFC4-6F175D3DCCD1}">
              <a14:hiddenFill xmlns:a14="http://schemas.microsoft.com/office/drawing/2010/main">
                <a:solidFill>
                  <a:srgbClr val="FFFFFF"/>
                </a:solidFill>
              </a14:hiddenFill>
            </a:ext>
          </a:extLst>
        </p:spPr>
      </p:pic>
      <p:sp>
        <p:nvSpPr>
          <p:cNvPr id="176" name="TextBox 175"/>
          <p:cNvSpPr txBox="1"/>
          <p:nvPr/>
        </p:nvSpPr>
        <p:spPr bwMode="gray">
          <a:xfrm>
            <a:off x="2046718" y="3922921"/>
            <a:ext cx="4354082" cy="747070"/>
          </a:xfrm>
          <a:prstGeom prst="rect">
            <a:avLst/>
          </a:prstGeom>
          <a:solidFill>
            <a:schemeClr val="accent1"/>
          </a:solidFill>
          <a:ln w="6350">
            <a:solidFill>
              <a:schemeClr val="bg1"/>
            </a:solidFill>
          </a:ln>
        </p:spPr>
        <p:txBody>
          <a:bodyPr wrap="square" lIns="182880" tIns="274320" rIns="182880" bIns="0" rtlCol="0">
            <a:noAutofit/>
          </a:bodyPr>
          <a:lstStyle/>
          <a:p>
            <a:endParaRPr lang="en-US" sz="1000" b="1" dirty="0"/>
          </a:p>
        </p:txBody>
      </p:sp>
      <p:sp>
        <p:nvSpPr>
          <p:cNvPr id="177" name="Text Placeholder 1"/>
          <p:cNvSpPr txBox="1">
            <a:spLocks/>
          </p:cNvSpPr>
          <p:nvPr/>
        </p:nvSpPr>
        <p:spPr bwMode="gray">
          <a:xfrm>
            <a:off x="2199107" y="3895733"/>
            <a:ext cx="4191761" cy="746358"/>
          </a:xfrm>
          <a:prstGeom prst="rect">
            <a:avLst/>
          </a:prstGeom>
        </p:spPr>
        <p:txBody>
          <a:bodyPr vert="horz" wrap="square" lIns="182880" tIns="91440" rIns="18288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a:spcBef>
                <a:spcPts val="300"/>
              </a:spcBef>
            </a:pPr>
            <a:r>
              <a:rPr lang="en-US" sz="800" b="1" dirty="0" smtClean="0"/>
              <a:t>Bipartisan Budget Act of 2018 </a:t>
            </a:r>
            <a:r>
              <a:rPr lang="en-US" sz="800" dirty="0" smtClean="0"/>
              <a:t>delays cost improvement scoring until 2022 performance year</a:t>
            </a:r>
          </a:p>
          <a:p>
            <a:pPr>
              <a:spcBef>
                <a:spcPts val="300"/>
              </a:spcBef>
            </a:pPr>
            <a:r>
              <a:rPr lang="en-US" sz="800" b="1" dirty="0" smtClean="0"/>
              <a:t>CMS policy </a:t>
            </a:r>
            <a:r>
              <a:rPr lang="en-US" sz="800" dirty="0" smtClean="0"/>
              <a:t>states measures are eligible for improvement scoring the second year they are included in MIPS, and are assessed only when provider participates in MIPS using the same group or individual identifier in two consecutive years</a:t>
            </a:r>
            <a:endParaRPr lang="en-US" sz="800" dirty="0">
              <a:solidFill>
                <a:schemeClr val="accent6"/>
              </a:solidFill>
            </a:endParaRPr>
          </a:p>
        </p:txBody>
      </p:sp>
      <p:sp>
        <p:nvSpPr>
          <p:cNvPr id="186" name="Arc 185"/>
          <p:cNvSpPr/>
          <p:nvPr/>
        </p:nvSpPr>
        <p:spPr bwMode="gray">
          <a:xfrm rot="2727120">
            <a:off x="1523269" y="1575392"/>
            <a:ext cx="914400" cy="914400"/>
          </a:xfrm>
          <a:prstGeom prst="arc">
            <a:avLst>
              <a:gd name="adj1" fmla="val 15374416"/>
              <a:gd name="adj2" fmla="val 800513"/>
            </a:avLst>
          </a:prstGeom>
          <a:noFill/>
          <a:ln w="9525" cap="flat" cmpd="sng" algn="ctr">
            <a:solidFill>
              <a:schemeClr val="tx1"/>
            </a:solidFill>
            <a:prstDash val="dash"/>
            <a:miter lim="800000"/>
            <a:headEnd type="none" w="med" len="med"/>
            <a:tailEnd type="none"/>
          </a:ln>
          <a:effectLst/>
        </p:spPr>
        <p:txBody>
          <a:bodyPr lIns="91435" tIns="45718" rIns="91435" bIns="45718" rtlCol="0" anchor="ctr"/>
          <a:lstStyle/>
          <a:p>
            <a:endParaRPr lang="en-US" dirty="0">
              <a:solidFill>
                <a:srgbClr val="000000"/>
              </a:solidFill>
            </a:endParaRPr>
          </a:p>
        </p:txBody>
      </p:sp>
      <p:sp>
        <p:nvSpPr>
          <p:cNvPr id="187" name="Right Arrow 186"/>
          <p:cNvSpPr/>
          <p:nvPr/>
        </p:nvSpPr>
        <p:spPr bwMode="gray">
          <a:xfrm rot="19760096">
            <a:off x="2364965" y="1728808"/>
            <a:ext cx="94537" cy="94537"/>
          </a:xfrm>
          <a:prstGeom prst="rightArrow">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smtClean="0">
              <a:solidFill>
                <a:schemeClr val="bg2"/>
              </a:solidFill>
              <a:latin typeface="+mj-lt"/>
            </a:endParaRPr>
          </a:p>
        </p:txBody>
      </p:sp>
      <p:grpSp>
        <p:nvGrpSpPr>
          <p:cNvPr id="72" name="Group 71"/>
          <p:cNvGrpSpPr/>
          <p:nvPr/>
        </p:nvGrpSpPr>
        <p:grpSpPr bwMode="gray">
          <a:xfrm>
            <a:off x="2044492" y="3922152"/>
            <a:ext cx="319390" cy="224006"/>
            <a:chOff x="4321114" y="1376635"/>
            <a:chExt cx="319390" cy="224006"/>
          </a:xfrm>
        </p:grpSpPr>
        <p:sp>
          <p:nvSpPr>
            <p:cNvPr id="73" name="Freeform 72"/>
            <p:cNvSpPr/>
            <p:nvPr/>
          </p:nvSpPr>
          <p:spPr bwMode="gray">
            <a:xfrm flipH="1">
              <a:off x="4321114" y="1381968"/>
              <a:ext cx="319390" cy="218673"/>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679743 w 682433"/>
                <a:gd name="connsiteY3" fmla="*/ 248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cubicBezTo>
                    <a:pt x="681536" y="335798"/>
                    <a:pt x="680640" y="168023"/>
                    <a:pt x="679743" y="248"/>
                  </a:cubicBezTo>
                  <a:lnTo>
                    <a:pt x="0" y="0"/>
                  </a:lnTo>
                  <a:close/>
                </a:path>
              </a:pathLst>
            </a:custGeom>
            <a:solidFill>
              <a:schemeClr val="accent6"/>
            </a:solidFill>
            <a:ln w="63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4" name="TextBox 73"/>
            <p:cNvSpPr txBox="1"/>
            <p:nvPr/>
          </p:nvSpPr>
          <p:spPr bwMode="gray">
            <a:xfrm flipH="1">
              <a:off x="4371516" y="1376635"/>
              <a:ext cx="85906" cy="164633"/>
            </a:xfrm>
            <a:prstGeom prst="rect">
              <a:avLst/>
            </a:prstGeom>
            <a:noFill/>
          </p:spPr>
          <p:txBody>
            <a:bodyPr wrap="square" lIns="0" tIns="0" rIns="0" bIns="0" rtlCol="0">
              <a:noAutofit/>
            </a:bodyPr>
            <a:lstStyle/>
            <a:p>
              <a:pPr algn="ctr"/>
              <a:r>
                <a:rPr lang="en-US" sz="2200" b="1" baseline="-1000" dirty="0" smtClean="0">
                  <a:solidFill>
                    <a:schemeClr val="bg1"/>
                  </a:solidFill>
                  <a:latin typeface="+mj-lt"/>
                </a:rPr>
                <a:t>!</a:t>
              </a:r>
            </a:p>
          </p:txBody>
        </p:sp>
      </p:grpSp>
      <p:sp>
        <p:nvSpPr>
          <p:cNvPr id="6" name="Text Placeholder 5"/>
          <p:cNvSpPr>
            <a:spLocks noGrp="1"/>
          </p:cNvSpPr>
          <p:nvPr>
            <p:ph type="body" sz="quarter" idx="26"/>
          </p:nvPr>
        </p:nvSpPr>
        <p:spPr/>
        <p:txBody>
          <a:bodyPr/>
          <a:lstStyle/>
          <a:p>
            <a:endParaRPr lang="en-US"/>
          </a:p>
        </p:txBody>
      </p:sp>
      <p:sp>
        <p:nvSpPr>
          <p:cNvPr id="75" name="TextBox 74"/>
          <p:cNvSpPr txBox="1"/>
          <p:nvPr/>
        </p:nvSpPr>
        <p:spPr bwMode="gray">
          <a:xfrm>
            <a:off x="-1203729" y="156320"/>
            <a:ext cx="1045788" cy="161583"/>
          </a:xfrm>
          <a:prstGeom prst="rect">
            <a:avLst/>
          </a:prstGeom>
          <a:solidFill>
            <a:srgbClr val="FFFF00"/>
          </a:solidFill>
        </p:spPr>
        <p:txBody>
          <a:bodyPr wrap="square" lIns="0" tIns="0" rIns="0" bIns="0" rtlCol="0">
            <a:spAutoFit/>
          </a:bodyPr>
          <a:lstStyle/>
          <a:p>
            <a:pPr>
              <a:spcBef>
                <a:spcPts val="500"/>
              </a:spcBef>
            </a:pPr>
            <a:r>
              <a:rPr lang="en-US" sz="1050" b="1" dirty="0" smtClean="0"/>
              <a:t>BBA - updated</a:t>
            </a:r>
            <a:endParaRPr lang="en-US" sz="1050" b="1" dirty="0"/>
          </a:p>
        </p:txBody>
      </p:sp>
    </p:spTree>
    <p:extLst>
      <p:ext uri="{BB962C8B-B14F-4D97-AF65-F5344CB8AC3E}">
        <p14:creationId xmlns:p14="http://schemas.microsoft.com/office/powerpoint/2010/main" val="5037648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2018 MIPS IA Performance Category</a:t>
            </a:r>
            <a:endParaRPr lang="en-US" dirty="0"/>
          </a:p>
        </p:txBody>
      </p:sp>
      <p:sp>
        <p:nvSpPr>
          <p:cNvPr id="3" name="Text Placeholder 2"/>
          <p:cNvSpPr>
            <a:spLocks noGrp="1"/>
          </p:cNvSpPr>
          <p:nvPr>
            <p:ph type="body" sz="quarter" idx="25"/>
          </p:nvPr>
        </p:nvSpPr>
        <p:spPr>
          <a:xfrm>
            <a:off x="320675" y="718356"/>
            <a:ext cx="6005480" cy="215444"/>
          </a:xfrm>
        </p:spPr>
        <p:txBody>
          <a:bodyPr/>
          <a:lstStyle/>
          <a:p>
            <a:r>
              <a:rPr lang="en-US" dirty="0" smtClean="0"/>
              <a:t>90-day Reporting Period in 2018; New PCMH Group Reporting Threshold</a:t>
            </a:r>
            <a:endParaRPr lang="en-US" dirty="0"/>
          </a:p>
        </p:txBody>
      </p:sp>
      <p:sp>
        <p:nvSpPr>
          <p:cNvPr id="5" name="Text Placeholder 4"/>
          <p:cNvSpPr>
            <a:spLocks noGrp="1"/>
          </p:cNvSpPr>
          <p:nvPr>
            <p:ph type="body" sz="quarter" idx="27"/>
          </p:nvPr>
        </p:nvSpPr>
        <p:spPr>
          <a:xfrm>
            <a:off x="4829656" y="4658423"/>
            <a:ext cx="1571144" cy="142177"/>
          </a:xfrm>
        </p:spPr>
        <p:txBody>
          <a:bodyPr/>
          <a:lstStyle/>
          <a:p>
            <a:r>
              <a:rPr lang="en-US" dirty="0" smtClean="0"/>
              <a:t>Source: CMS; Advisory Board research and analysis.</a:t>
            </a:r>
            <a:endParaRPr lang="en-US" dirty="0"/>
          </a:p>
        </p:txBody>
      </p:sp>
      <p:sp>
        <p:nvSpPr>
          <p:cNvPr id="6" name="Text Placeholder 5"/>
          <p:cNvSpPr>
            <a:spLocks noGrp="1"/>
          </p:cNvSpPr>
          <p:nvPr>
            <p:ph type="body" sz="quarter" idx="28"/>
          </p:nvPr>
        </p:nvSpPr>
        <p:spPr>
          <a:xfrm>
            <a:off x="0" y="4184938"/>
            <a:ext cx="6183086" cy="436017"/>
          </a:xfrm>
        </p:spPr>
        <p:txBody>
          <a:bodyPr/>
          <a:lstStyle/>
          <a:p>
            <a:r>
              <a:rPr lang="en-US" dirty="0" smtClean="0"/>
              <a:t>CDC = Centers for Disease Control and Prevention.</a:t>
            </a:r>
          </a:p>
          <a:p>
            <a:r>
              <a:rPr lang="en-US" dirty="0" smtClean="0"/>
              <a:t>AUC = Appropriate Use Criteria.</a:t>
            </a:r>
          </a:p>
          <a:p>
            <a:r>
              <a:rPr lang="en-US" dirty="0" smtClean="0"/>
              <a:t>HPSA = Health Professional Shortage Areas.</a:t>
            </a:r>
          </a:p>
          <a:p>
            <a:r>
              <a:rPr lang="en-US" dirty="0" smtClean="0"/>
              <a:t>PCMH = Patient-Centered Medical Home.</a:t>
            </a:r>
          </a:p>
          <a:p>
            <a:r>
              <a:rPr lang="en-US" dirty="0" smtClean="0"/>
              <a:t>CMS will assign category score based on MIPS APM-required activities. For example, CMS afforded full credit in 2017; see </a:t>
            </a:r>
            <a:r>
              <a:rPr lang="en-US" dirty="0" smtClean="0">
                <a:hlinkClick r:id="rId3"/>
              </a:rPr>
              <a:t>https://qpp.cms.gov/docs/QPP_APMs_and_Improvement_Activities.pdf</a:t>
            </a:r>
            <a:r>
              <a:rPr lang="en-US" dirty="0" smtClean="0"/>
              <a:t>.</a:t>
            </a:r>
            <a:endParaRPr lang="en-US" dirty="0"/>
          </a:p>
        </p:txBody>
      </p:sp>
      <p:sp>
        <p:nvSpPr>
          <p:cNvPr id="8" name="TextBox 7"/>
          <p:cNvSpPr txBox="1"/>
          <p:nvPr/>
        </p:nvSpPr>
        <p:spPr bwMode="gray">
          <a:xfrm>
            <a:off x="320674" y="1020003"/>
            <a:ext cx="2283042" cy="153888"/>
          </a:xfrm>
          <a:prstGeom prst="rect">
            <a:avLst/>
          </a:prstGeom>
          <a:noFill/>
        </p:spPr>
        <p:txBody>
          <a:bodyPr wrap="square" lIns="0" tIns="0" rIns="0" bIns="0" rtlCol="0">
            <a:spAutoFit/>
          </a:bodyPr>
          <a:lstStyle/>
          <a:p>
            <a:r>
              <a:rPr lang="en-US" sz="1000" b="1" dirty="0"/>
              <a:t>Two M</a:t>
            </a:r>
            <a:r>
              <a:rPr lang="en-US" sz="1000" b="1" dirty="0" smtClean="0"/>
              <a:t>easure </a:t>
            </a:r>
            <a:r>
              <a:rPr lang="en-US" sz="1000" b="1" dirty="0"/>
              <a:t>T</a:t>
            </a:r>
            <a:r>
              <a:rPr lang="en-US" sz="1000" b="1" dirty="0" smtClean="0"/>
              <a:t>ypes</a:t>
            </a:r>
            <a:endParaRPr lang="en-US" sz="1000" b="1" dirty="0"/>
          </a:p>
        </p:txBody>
      </p:sp>
      <p:sp>
        <p:nvSpPr>
          <p:cNvPr id="9" name="Rectangle 8"/>
          <p:cNvSpPr/>
          <p:nvPr/>
        </p:nvSpPr>
        <p:spPr bwMode="gray">
          <a:xfrm>
            <a:off x="320674" y="1233561"/>
            <a:ext cx="214753" cy="214753"/>
          </a:xfrm>
          <a:prstGeom prst="rect">
            <a:avLst/>
          </a:prstGeom>
          <a:solidFill>
            <a:schemeClr val="accent4"/>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spcBef>
                <a:spcPts val="500"/>
              </a:spcBef>
            </a:pPr>
            <a:r>
              <a:rPr lang="en-US" sz="1200" b="1" dirty="0">
                <a:solidFill>
                  <a:schemeClr val="bg1"/>
                </a:solidFill>
              </a:rPr>
              <a:t>H</a:t>
            </a:r>
          </a:p>
        </p:txBody>
      </p:sp>
      <p:sp>
        <p:nvSpPr>
          <p:cNvPr id="14" name="TextBox 13"/>
          <p:cNvSpPr txBox="1"/>
          <p:nvPr/>
        </p:nvSpPr>
        <p:spPr bwMode="gray">
          <a:xfrm>
            <a:off x="642882" y="1265102"/>
            <a:ext cx="1745474" cy="138499"/>
          </a:xfrm>
          <a:prstGeom prst="rect">
            <a:avLst/>
          </a:prstGeom>
          <a:noFill/>
        </p:spPr>
        <p:txBody>
          <a:bodyPr wrap="square" lIns="0" tIns="0" rIns="0" bIns="0" rtlCol="0">
            <a:spAutoFit/>
          </a:bodyPr>
          <a:lstStyle/>
          <a:p>
            <a:pPr marL="0" lvl="1">
              <a:tabLst>
                <a:tab pos="403225" algn="l"/>
              </a:tabLst>
            </a:pPr>
            <a:r>
              <a:rPr lang="en-US" sz="900" b="1" dirty="0">
                <a:latin typeface="+mj-lt"/>
              </a:rPr>
              <a:t>High</a:t>
            </a:r>
            <a:r>
              <a:rPr lang="en-US" sz="900" dirty="0">
                <a:latin typeface="+mj-lt"/>
              </a:rPr>
              <a:t>-weighted activity: </a:t>
            </a:r>
            <a:r>
              <a:rPr lang="en-US" sz="900" b="1" i="1" dirty="0">
                <a:latin typeface="+mj-lt"/>
              </a:rPr>
              <a:t>20 points</a:t>
            </a:r>
          </a:p>
        </p:txBody>
      </p:sp>
      <p:sp>
        <p:nvSpPr>
          <p:cNvPr id="15" name="TextBox 14"/>
          <p:cNvSpPr txBox="1"/>
          <p:nvPr/>
        </p:nvSpPr>
        <p:spPr bwMode="gray">
          <a:xfrm>
            <a:off x="650635" y="1563315"/>
            <a:ext cx="1960347" cy="138499"/>
          </a:xfrm>
          <a:prstGeom prst="rect">
            <a:avLst/>
          </a:prstGeom>
          <a:noFill/>
        </p:spPr>
        <p:txBody>
          <a:bodyPr wrap="square" lIns="0" tIns="0" rIns="0" bIns="0" rtlCol="0">
            <a:spAutoFit/>
          </a:bodyPr>
          <a:lstStyle/>
          <a:p>
            <a:pPr marL="0" lvl="1">
              <a:tabLst>
                <a:tab pos="403225" algn="l"/>
              </a:tabLst>
            </a:pPr>
            <a:r>
              <a:rPr lang="en-US" sz="900" b="1" dirty="0">
                <a:latin typeface="+mj-lt"/>
              </a:rPr>
              <a:t>Medium</a:t>
            </a:r>
            <a:r>
              <a:rPr lang="en-US" sz="900" dirty="0">
                <a:latin typeface="+mj-lt"/>
              </a:rPr>
              <a:t>-weighted activity: </a:t>
            </a:r>
            <a:r>
              <a:rPr lang="en-US" sz="900" b="1" i="1" dirty="0">
                <a:latin typeface="+mj-lt"/>
              </a:rPr>
              <a:t>10 points</a:t>
            </a:r>
          </a:p>
        </p:txBody>
      </p:sp>
      <p:sp>
        <p:nvSpPr>
          <p:cNvPr id="17" name="TextBox 16"/>
          <p:cNvSpPr txBox="1"/>
          <p:nvPr/>
        </p:nvSpPr>
        <p:spPr bwMode="gray">
          <a:xfrm>
            <a:off x="3284855" y="1020003"/>
            <a:ext cx="2077655" cy="153888"/>
          </a:xfrm>
          <a:prstGeom prst="rect">
            <a:avLst/>
          </a:prstGeom>
          <a:noFill/>
        </p:spPr>
        <p:txBody>
          <a:bodyPr wrap="square" lIns="0" tIns="0" rIns="0" bIns="0" rtlCol="0">
            <a:spAutoFit/>
          </a:bodyPr>
          <a:lstStyle/>
          <a:p>
            <a:r>
              <a:rPr lang="en-US" sz="1000" b="1" dirty="0"/>
              <a:t>How Scoring </a:t>
            </a:r>
            <a:r>
              <a:rPr lang="en-US" sz="1000" b="1" dirty="0" smtClean="0"/>
              <a:t>Works</a:t>
            </a:r>
            <a:endParaRPr lang="en-US" sz="1000" b="1" dirty="0"/>
          </a:p>
        </p:txBody>
      </p:sp>
      <p:sp>
        <p:nvSpPr>
          <p:cNvPr id="18" name="TextBox 17"/>
          <p:cNvSpPr txBox="1"/>
          <p:nvPr/>
        </p:nvSpPr>
        <p:spPr bwMode="gray">
          <a:xfrm>
            <a:off x="3284855" y="1239931"/>
            <a:ext cx="2743200" cy="1161857"/>
          </a:xfrm>
          <a:prstGeom prst="rect">
            <a:avLst/>
          </a:prstGeom>
          <a:noFill/>
        </p:spPr>
        <p:txBody>
          <a:bodyPr wrap="square" lIns="0" tIns="0" rIns="0" bIns="0" rtlCol="0">
            <a:spAutoFit/>
          </a:bodyPr>
          <a:lstStyle/>
          <a:p>
            <a:pPr marL="0" lvl="1">
              <a:spcBef>
                <a:spcPts val="500"/>
              </a:spcBef>
              <a:buClr>
                <a:schemeClr val="tx1"/>
              </a:buClr>
              <a:tabLst>
                <a:tab pos="403225" algn="l"/>
              </a:tabLst>
            </a:pPr>
            <a:r>
              <a:rPr lang="en-US" sz="900" b="1" dirty="0" smtClean="0"/>
              <a:t>Achieve 40 points for full credit</a:t>
            </a:r>
            <a:endParaRPr lang="en-US" sz="900" b="1" dirty="0"/>
          </a:p>
          <a:p>
            <a:pPr marL="114300" lvl="1" indent="-114300">
              <a:spcBef>
                <a:spcPts val="500"/>
              </a:spcBef>
              <a:buFont typeface="Arial" panose="020B0604020202020204" pitchFamily="34" charset="0"/>
              <a:buChar char="•"/>
              <a:tabLst>
                <a:tab pos="403225" algn="l"/>
              </a:tabLst>
            </a:pPr>
            <a:r>
              <a:rPr lang="en-US" sz="900" dirty="0">
                <a:latin typeface="+mj-lt"/>
              </a:rPr>
              <a:t>Any combination of high-weighted or medium-weighted activities </a:t>
            </a:r>
            <a:endParaRPr lang="en-US" sz="900" dirty="0" smtClean="0">
              <a:latin typeface="+mj-lt"/>
            </a:endParaRPr>
          </a:p>
          <a:p>
            <a:pPr marL="114300" lvl="1" indent="-114300">
              <a:spcBef>
                <a:spcPts val="500"/>
              </a:spcBef>
              <a:buFont typeface="Arial" panose="020B0604020202020204" pitchFamily="34" charset="0"/>
              <a:buChar char="•"/>
              <a:tabLst>
                <a:tab pos="403225" algn="l"/>
              </a:tabLst>
            </a:pPr>
            <a:r>
              <a:rPr lang="en-US" sz="900" dirty="0" smtClean="0">
                <a:latin typeface="+mj-lt"/>
              </a:rPr>
              <a:t>Small, rural, </a:t>
            </a:r>
            <a:r>
              <a:rPr lang="en-US" sz="900" dirty="0" smtClean="0"/>
              <a:t>HPSA</a:t>
            </a:r>
            <a:r>
              <a:rPr lang="en-US" sz="900" baseline="30000" dirty="0"/>
              <a:t>3</a:t>
            </a:r>
            <a:r>
              <a:rPr lang="en-US" sz="900" dirty="0" smtClean="0"/>
              <a:t> practices, and non-patient- facing ECs earn double points per activity</a:t>
            </a:r>
          </a:p>
          <a:p>
            <a:pPr marL="114300" lvl="1" indent="-114300">
              <a:spcBef>
                <a:spcPts val="500"/>
              </a:spcBef>
              <a:buFont typeface="Arial" panose="020B0604020202020204" pitchFamily="34" charset="0"/>
              <a:buChar char="•"/>
              <a:tabLst>
                <a:tab pos="403225" algn="l"/>
              </a:tabLst>
            </a:pPr>
            <a:r>
              <a:rPr lang="en-US" sz="900" dirty="0" smtClean="0">
                <a:latin typeface="+mj-lt"/>
              </a:rPr>
              <a:t>PCMH</a:t>
            </a:r>
            <a:r>
              <a:rPr lang="en-US" sz="900" baseline="30000" dirty="0" smtClean="0">
                <a:latin typeface="+mj-lt"/>
              </a:rPr>
              <a:t>4</a:t>
            </a:r>
            <a:r>
              <a:rPr lang="en-US" sz="900" dirty="0" smtClean="0">
                <a:latin typeface="+mj-lt"/>
              </a:rPr>
              <a:t> earns full credit; MIPS APM earns at least half credit</a:t>
            </a:r>
            <a:r>
              <a:rPr lang="en-US" sz="900" baseline="30000" dirty="0">
                <a:latin typeface="+mj-lt"/>
              </a:rPr>
              <a:t>5</a:t>
            </a:r>
          </a:p>
        </p:txBody>
      </p:sp>
      <p:sp>
        <p:nvSpPr>
          <p:cNvPr id="65" name="Rectangle 64"/>
          <p:cNvSpPr/>
          <p:nvPr/>
        </p:nvSpPr>
        <p:spPr bwMode="gray">
          <a:xfrm>
            <a:off x="320675" y="1807380"/>
            <a:ext cx="2716751" cy="2320165"/>
          </a:xfrm>
          <a:prstGeom prst="rect">
            <a:avLst/>
          </a:prstGeom>
          <a:noFill/>
          <a:ln w="12700">
            <a:solidFill>
              <a:schemeClr val="accent3"/>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66" name="Text Placeholder 3"/>
          <p:cNvSpPr txBox="1">
            <a:spLocks/>
          </p:cNvSpPr>
          <p:nvPr/>
        </p:nvSpPr>
        <p:spPr bwMode="gray">
          <a:xfrm>
            <a:off x="443311" y="1891656"/>
            <a:ext cx="2204371" cy="138499"/>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900" b="1" dirty="0" smtClean="0">
                <a:solidFill>
                  <a:schemeClr val="tx1"/>
                </a:solidFill>
              </a:rPr>
              <a:t>New High-Weighted Activities</a:t>
            </a:r>
            <a:endParaRPr lang="en-US" sz="900" b="1" dirty="0">
              <a:solidFill>
                <a:schemeClr val="tx1"/>
              </a:solidFill>
            </a:endParaRPr>
          </a:p>
        </p:txBody>
      </p:sp>
      <p:sp>
        <p:nvSpPr>
          <p:cNvPr id="67" name="TextBox 66"/>
          <p:cNvSpPr txBox="1"/>
          <p:nvPr/>
        </p:nvSpPr>
        <p:spPr bwMode="gray">
          <a:xfrm>
            <a:off x="443311" y="2092507"/>
            <a:ext cx="2543637" cy="1985159"/>
          </a:xfrm>
          <a:prstGeom prst="rect">
            <a:avLst/>
          </a:prstGeom>
          <a:noFill/>
        </p:spPr>
        <p:txBody>
          <a:bodyPr wrap="square" lIns="0" tIns="0" rIns="0" bIns="0" rtlCol="0">
            <a:spAutoFit/>
          </a:bodyPr>
          <a:lstStyle/>
          <a:p>
            <a:pPr marL="114300" indent="-114300">
              <a:spcBef>
                <a:spcPts val="500"/>
              </a:spcBef>
              <a:buFont typeface="Arial" panose="020B0604020202020204" pitchFamily="34" charset="0"/>
              <a:buChar char="•"/>
            </a:pPr>
            <a:r>
              <a:rPr lang="en-US" sz="800" dirty="0"/>
              <a:t>Provide Education Opportunities for New </a:t>
            </a:r>
            <a:r>
              <a:rPr lang="en-US" sz="800" dirty="0" smtClean="0"/>
              <a:t>Clinicians</a:t>
            </a:r>
          </a:p>
          <a:p>
            <a:pPr marL="114300" indent="-114300">
              <a:spcBef>
                <a:spcPts val="500"/>
              </a:spcBef>
              <a:buFont typeface="Arial" panose="020B0604020202020204" pitchFamily="34" charset="0"/>
              <a:buChar char="•"/>
            </a:pPr>
            <a:r>
              <a:rPr lang="en-US" sz="800" dirty="0"/>
              <a:t>Unhealthy Alcohol Use for Patients with Co-occurring Conditions of </a:t>
            </a:r>
            <a:r>
              <a:rPr lang="en-US" sz="800" dirty="0" smtClean="0"/>
              <a:t>Mental Health </a:t>
            </a:r>
            <a:r>
              <a:rPr lang="en-US" sz="800" dirty="0"/>
              <a:t>and Substance Abuse and Ambulatory Care </a:t>
            </a:r>
            <a:r>
              <a:rPr lang="en-US" sz="800" dirty="0" smtClean="0"/>
              <a:t>Patients</a:t>
            </a:r>
          </a:p>
          <a:p>
            <a:pPr marL="114300" indent="-114300">
              <a:spcBef>
                <a:spcPts val="500"/>
              </a:spcBef>
              <a:buFont typeface="Arial" panose="020B0604020202020204" pitchFamily="34" charset="0"/>
              <a:buChar char="•"/>
            </a:pPr>
            <a:r>
              <a:rPr lang="en-US" sz="800" dirty="0"/>
              <a:t>Patient Navigator Program</a:t>
            </a:r>
            <a:endParaRPr lang="en-US" sz="800" dirty="0" smtClean="0"/>
          </a:p>
          <a:p>
            <a:pPr marL="114300" indent="-114300">
              <a:spcBef>
                <a:spcPts val="500"/>
              </a:spcBef>
              <a:buFont typeface="Arial" panose="020B0604020202020204" pitchFamily="34" charset="0"/>
              <a:buChar char="•"/>
            </a:pPr>
            <a:r>
              <a:rPr lang="en-US" sz="800" dirty="0" smtClean="0"/>
              <a:t>CDC</a:t>
            </a:r>
            <a:r>
              <a:rPr lang="en-US" sz="800" baseline="30000" dirty="0" smtClean="0"/>
              <a:t>1</a:t>
            </a:r>
            <a:r>
              <a:rPr lang="en-US" sz="800" dirty="0" smtClean="0"/>
              <a:t> Training on CDC’s Guideline for Prescribing Opioids for Chronic Pain</a:t>
            </a:r>
          </a:p>
          <a:p>
            <a:pPr marL="114300" indent="-114300">
              <a:spcBef>
                <a:spcPts val="500"/>
              </a:spcBef>
              <a:buFont typeface="Arial" panose="020B0604020202020204" pitchFamily="34" charset="0"/>
              <a:buChar char="•"/>
            </a:pPr>
            <a:r>
              <a:rPr lang="en-US" sz="800" dirty="0" smtClean="0"/>
              <a:t>Completion </a:t>
            </a:r>
            <a:r>
              <a:rPr lang="en-US" sz="800" dirty="0"/>
              <a:t>of CDC Training on Antibiotic </a:t>
            </a:r>
            <a:r>
              <a:rPr lang="en-US" sz="800" dirty="0" smtClean="0"/>
              <a:t>Stewardship</a:t>
            </a:r>
          </a:p>
          <a:p>
            <a:pPr marL="114300" indent="-114300">
              <a:spcBef>
                <a:spcPts val="500"/>
              </a:spcBef>
              <a:buFont typeface="Arial" panose="020B0604020202020204" pitchFamily="34" charset="0"/>
              <a:buChar char="•"/>
            </a:pPr>
            <a:r>
              <a:rPr lang="en-US" sz="800" dirty="0" smtClean="0"/>
              <a:t>Consulting AUC</a:t>
            </a:r>
            <a:r>
              <a:rPr lang="en-US" sz="800" baseline="30000" dirty="0" smtClean="0"/>
              <a:t>2</a:t>
            </a:r>
            <a:r>
              <a:rPr lang="en-US" sz="800" dirty="0" smtClean="0"/>
              <a:t> </a:t>
            </a:r>
            <a:r>
              <a:rPr lang="en-US" sz="800" dirty="0"/>
              <a:t>Using Clinical Decision Support when Ordering </a:t>
            </a:r>
            <a:r>
              <a:rPr lang="en-US" sz="800" dirty="0" smtClean="0"/>
              <a:t>Advanced Diagnostic Imaging</a:t>
            </a:r>
          </a:p>
          <a:p>
            <a:pPr marL="114300" indent="-114300">
              <a:spcBef>
                <a:spcPts val="500"/>
              </a:spcBef>
              <a:buFont typeface="Arial" panose="020B0604020202020204" pitchFamily="34" charset="0"/>
              <a:buChar char="•"/>
            </a:pPr>
            <a:r>
              <a:rPr lang="en-US" sz="800" dirty="0" smtClean="0"/>
              <a:t>Percutaneous </a:t>
            </a:r>
            <a:r>
              <a:rPr lang="en-US" sz="800" dirty="0"/>
              <a:t>coronary </a:t>
            </a:r>
            <a:r>
              <a:rPr lang="en-US" sz="800" dirty="0" smtClean="0"/>
              <a:t>intervention (PCI) bleeding campaign</a:t>
            </a:r>
            <a:endParaRPr lang="en-US" sz="800" dirty="0"/>
          </a:p>
        </p:txBody>
      </p:sp>
      <p:sp>
        <p:nvSpPr>
          <p:cNvPr id="72" name="Rectangle 71"/>
          <p:cNvSpPr/>
          <p:nvPr/>
        </p:nvSpPr>
        <p:spPr bwMode="gray">
          <a:xfrm>
            <a:off x="320674" y="1525187"/>
            <a:ext cx="214753" cy="214753"/>
          </a:xfrm>
          <a:prstGeom prst="rect">
            <a:avLst/>
          </a:prstGeom>
          <a:solidFill>
            <a:schemeClr val="accent3"/>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spcBef>
                <a:spcPts val="500"/>
              </a:spcBef>
            </a:pPr>
            <a:r>
              <a:rPr lang="en-US" sz="1200" b="1" dirty="0">
                <a:solidFill>
                  <a:schemeClr val="bg1"/>
                </a:solidFill>
              </a:rPr>
              <a:t>M</a:t>
            </a:r>
          </a:p>
        </p:txBody>
      </p:sp>
      <p:sp>
        <p:nvSpPr>
          <p:cNvPr id="64" name="Isosceles Triangle 63"/>
          <p:cNvSpPr/>
          <p:nvPr/>
        </p:nvSpPr>
        <p:spPr bwMode="gray">
          <a:xfrm rot="5400000">
            <a:off x="3129376" y="1266589"/>
            <a:ext cx="118872" cy="81191"/>
          </a:xfrm>
          <a:prstGeom prst="triangle">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graphicFrame>
        <p:nvGraphicFramePr>
          <p:cNvPr id="38" name="Table 37"/>
          <p:cNvGraphicFramePr>
            <a:graphicFrameLocks noGrp="1"/>
          </p:cNvGraphicFramePr>
          <p:nvPr>
            <p:extLst/>
          </p:nvPr>
        </p:nvGraphicFramePr>
        <p:xfrm>
          <a:off x="3252776" y="2400537"/>
          <a:ext cx="2660116" cy="1097280"/>
        </p:xfrm>
        <a:graphic>
          <a:graphicData uri="http://schemas.openxmlformats.org/drawingml/2006/table">
            <a:tbl>
              <a:tblPr firstRow="1" bandRow="1">
                <a:tableStyleId>{F5AB1C69-6EDB-4FF4-983F-18BD219EF322}</a:tableStyleId>
              </a:tblPr>
              <a:tblGrid>
                <a:gridCol w="505858"/>
                <a:gridCol w="1636098"/>
                <a:gridCol w="518160"/>
              </a:tblGrid>
              <a:tr h="274320">
                <a:tc>
                  <a:txBody>
                    <a:bodyPr/>
                    <a:lstStyle/>
                    <a:p>
                      <a:pPr algn="ctr"/>
                      <a:r>
                        <a:rPr lang="en-US" sz="800" dirty="0" smtClean="0">
                          <a:solidFill>
                            <a:schemeClr val="tx1"/>
                          </a:solidFill>
                        </a:rPr>
                        <a:t>Example</a:t>
                      </a:r>
                      <a:endParaRPr lang="en-US" sz="800" dirty="0">
                        <a:solidFill>
                          <a:schemeClr val="tx1"/>
                        </a:solidFill>
                      </a:endParaRPr>
                    </a:p>
                  </a:txBody>
                  <a:tcPr marL="0" marR="0" marT="0" marB="0" anchor="ctr">
                    <a:lnB w="12700" cap="flat" cmpd="sng" algn="ctr">
                      <a:solidFill>
                        <a:schemeClr val="accent6"/>
                      </a:solidFill>
                      <a:prstDash val="solid"/>
                      <a:round/>
                      <a:headEnd type="none" w="med" len="med"/>
                      <a:tailEnd type="none" w="med" len="med"/>
                    </a:lnB>
                    <a:noFill/>
                  </a:tcPr>
                </a:tc>
                <a:tc>
                  <a:txBody>
                    <a:bodyPr/>
                    <a:lstStyle/>
                    <a:p>
                      <a:pPr algn="ctr"/>
                      <a:r>
                        <a:rPr lang="en-US" sz="800" dirty="0" smtClean="0">
                          <a:solidFill>
                            <a:schemeClr val="tx1"/>
                          </a:solidFill>
                        </a:rPr>
                        <a:t>Reported</a:t>
                      </a:r>
                      <a:r>
                        <a:rPr lang="en-US" sz="800" baseline="0" dirty="0" smtClean="0">
                          <a:solidFill>
                            <a:schemeClr val="tx1"/>
                          </a:solidFill>
                        </a:rPr>
                        <a:t> Activities</a:t>
                      </a:r>
                      <a:endParaRPr lang="en-US" sz="800" dirty="0">
                        <a:solidFill>
                          <a:schemeClr val="tx1"/>
                        </a:solidFill>
                      </a:endParaRPr>
                    </a:p>
                  </a:txBody>
                  <a:tcPr marL="0" marR="0" marT="0" marB="0" anchor="ctr">
                    <a:lnB w="12700" cap="flat" cmpd="sng" algn="ctr">
                      <a:solidFill>
                        <a:schemeClr val="accent6"/>
                      </a:solidFill>
                      <a:prstDash val="solid"/>
                      <a:round/>
                      <a:headEnd type="none" w="med" len="med"/>
                      <a:tailEnd type="none" w="med" len="med"/>
                    </a:lnB>
                    <a:noFill/>
                  </a:tcPr>
                </a:tc>
                <a:tc>
                  <a:txBody>
                    <a:bodyPr/>
                    <a:lstStyle/>
                    <a:p>
                      <a:pPr algn="ctr"/>
                      <a:r>
                        <a:rPr lang="en-US" sz="800" dirty="0" smtClean="0">
                          <a:solidFill>
                            <a:schemeClr val="tx1"/>
                          </a:solidFill>
                        </a:rPr>
                        <a:t>Points Earned</a:t>
                      </a:r>
                      <a:endParaRPr lang="en-US" sz="800" dirty="0">
                        <a:solidFill>
                          <a:schemeClr val="tx1"/>
                        </a:solidFill>
                      </a:endParaRPr>
                    </a:p>
                  </a:txBody>
                  <a:tcPr marL="0" marR="0" marT="0" marB="0" anchor="ctr">
                    <a:lnB w="12700" cap="flat" cmpd="sng" algn="ctr">
                      <a:solidFill>
                        <a:schemeClr val="accent6"/>
                      </a:solidFill>
                      <a:prstDash val="solid"/>
                      <a:round/>
                      <a:headEnd type="none" w="med" len="med"/>
                      <a:tailEnd type="none" w="med" len="med"/>
                    </a:lnB>
                    <a:noFill/>
                  </a:tcPr>
                </a:tc>
              </a:tr>
              <a:tr h="274320">
                <a:tc>
                  <a:txBody>
                    <a:bodyPr/>
                    <a:lstStyle/>
                    <a:p>
                      <a:pPr algn="ctr"/>
                      <a:r>
                        <a:rPr lang="en-US" sz="800" b="1" dirty="0" smtClean="0"/>
                        <a:t>1</a:t>
                      </a:r>
                      <a:endParaRPr lang="en-US" sz="800" b="1" dirty="0"/>
                    </a:p>
                  </a:txBody>
                  <a:tcPr marL="0" marR="0" marT="0" marB="0" anchor="ctr">
                    <a:lnT w="12700" cap="flat" cmpd="sng" algn="ctr">
                      <a:solidFill>
                        <a:schemeClr val="accent6"/>
                      </a:solidFill>
                      <a:prstDash val="solid"/>
                      <a:round/>
                      <a:headEnd type="none" w="med" len="med"/>
                      <a:tailEnd type="none" w="med" len="med"/>
                    </a:lnT>
                    <a:lnB w="12700" cap="flat" cmpd="sng" algn="ctr">
                      <a:solidFill>
                        <a:schemeClr val="accent1"/>
                      </a:solidFill>
                      <a:prstDash val="dot"/>
                      <a:round/>
                      <a:headEnd type="none" w="med" len="med"/>
                      <a:tailEnd type="none" w="med" len="med"/>
                    </a:lnB>
                    <a:noFill/>
                  </a:tcPr>
                </a:tc>
                <a:tc>
                  <a:txBody>
                    <a:bodyPr/>
                    <a:lstStyle/>
                    <a:p>
                      <a:endParaRPr lang="en-US" sz="800" dirty="0"/>
                    </a:p>
                  </a:txBody>
                  <a:tcPr marL="0" marR="0" marT="0" marB="0">
                    <a:lnT w="12700" cap="flat" cmpd="sng" algn="ctr">
                      <a:solidFill>
                        <a:schemeClr val="accent6"/>
                      </a:solidFill>
                      <a:prstDash val="solid"/>
                      <a:round/>
                      <a:headEnd type="none" w="med" len="med"/>
                      <a:tailEnd type="none" w="med" len="med"/>
                    </a:lnT>
                    <a:lnB w="12700" cap="flat" cmpd="sng" algn="ctr">
                      <a:solidFill>
                        <a:schemeClr val="accent1"/>
                      </a:solidFill>
                      <a:prstDash val="dot"/>
                      <a:round/>
                      <a:headEnd type="none" w="med" len="med"/>
                      <a:tailEnd type="none" w="med" len="med"/>
                    </a:lnB>
                    <a:noFill/>
                  </a:tcPr>
                </a:tc>
                <a:tc>
                  <a:txBody>
                    <a:bodyPr/>
                    <a:lstStyle/>
                    <a:p>
                      <a:pPr algn="ctr"/>
                      <a:r>
                        <a:rPr lang="en-US" sz="800" b="1" dirty="0" smtClean="0"/>
                        <a:t>40</a:t>
                      </a:r>
                      <a:endParaRPr lang="en-US" sz="800" b="1" dirty="0"/>
                    </a:p>
                  </a:txBody>
                  <a:tcPr marL="0" marR="0" marT="0" marB="0" anchor="ctr">
                    <a:lnT w="12700" cap="flat" cmpd="sng" algn="ctr">
                      <a:solidFill>
                        <a:schemeClr val="accent6"/>
                      </a:solidFill>
                      <a:prstDash val="solid"/>
                      <a:round/>
                      <a:headEnd type="none" w="med" len="med"/>
                      <a:tailEnd type="none" w="med" len="med"/>
                    </a:lnT>
                    <a:lnB w="12700" cap="flat" cmpd="sng" algn="ctr">
                      <a:solidFill>
                        <a:schemeClr val="accent1"/>
                      </a:solidFill>
                      <a:prstDash val="dot"/>
                      <a:round/>
                      <a:headEnd type="none" w="med" len="med"/>
                      <a:tailEnd type="none" w="med" len="med"/>
                    </a:lnB>
                    <a:noFill/>
                  </a:tcPr>
                </a:tc>
              </a:tr>
              <a:tr h="274320">
                <a:tc>
                  <a:txBody>
                    <a:bodyPr/>
                    <a:lstStyle/>
                    <a:p>
                      <a:pPr algn="ctr"/>
                      <a:r>
                        <a:rPr lang="en-US" sz="800" b="1" dirty="0" smtClean="0"/>
                        <a:t>2</a:t>
                      </a:r>
                      <a:endParaRPr lang="en-US" sz="800" b="1" dirty="0"/>
                    </a:p>
                  </a:txBody>
                  <a:tcPr marL="0" marR="0" marT="0" marB="0" anchor="ctr">
                    <a:lnT w="12700" cap="flat" cmpd="sng" algn="ctr">
                      <a:solidFill>
                        <a:schemeClr val="accent1"/>
                      </a:solidFill>
                      <a:prstDash val="dot"/>
                      <a:round/>
                      <a:headEnd type="none" w="med" len="med"/>
                      <a:tailEnd type="none" w="med" len="med"/>
                    </a:lnT>
                    <a:lnB w="12700" cap="flat" cmpd="sng" algn="ctr">
                      <a:solidFill>
                        <a:schemeClr val="accent1"/>
                      </a:solidFill>
                      <a:prstDash val="dot"/>
                      <a:round/>
                      <a:headEnd type="none" w="med" len="med"/>
                      <a:tailEnd type="none" w="med" len="med"/>
                    </a:lnB>
                    <a:noFill/>
                  </a:tcPr>
                </a:tc>
                <a:tc>
                  <a:txBody>
                    <a:bodyPr/>
                    <a:lstStyle/>
                    <a:p>
                      <a:endParaRPr lang="en-US" sz="800" dirty="0"/>
                    </a:p>
                  </a:txBody>
                  <a:tcPr marL="0" marR="0" marT="0" marB="0">
                    <a:lnT w="12700" cap="flat" cmpd="sng" algn="ctr">
                      <a:solidFill>
                        <a:schemeClr val="accent1"/>
                      </a:solidFill>
                      <a:prstDash val="dot"/>
                      <a:round/>
                      <a:headEnd type="none" w="med" len="med"/>
                      <a:tailEnd type="none" w="med" len="med"/>
                    </a:lnT>
                    <a:lnB w="12700" cap="flat" cmpd="sng" algn="ctr">
                      <a:solidFill>
                        <a:schemeClr val="accent1"/>
                      </a:solidFill>
                      <a:prstDash val="dot"/>
                      <a:round/>
                      <a:headEnd type="none" w="med" len="med"/>
                      <a:tailEnd type="none" w="med" len="med"/>
                    </a:lnB>
                    <a:noFill/>
                  </a:tcPr>
                </a:tc>
                <a:tc>
                  <a:txBody>
                    <a:bodyPr/>
                    <a:lstStyle/>
                    <a:p>
                      <a:pPr algn="ctr"/>
                      <a:r>
                        <a:rPr lang="en-US" sz="800" b="1" dirty="0" smtClean="0"/>
                        <a:t>40</a:t>
                      </a:r>
                      <a:endParaRPr lang="en-US" sz="800" b="1" dirty="0"/>
                    </a:p>
                  </a:txBody>
                  <a:tcPr marL="0" marR="0" marT="0" marB="0" anchor="ctr">
                    <a:lnT w="12700" cap="flat" cmpd="sng" algn="ctr">
                      <a:solidFill>
                        <a:schemeClr val="accent1"/>
                      </a:solidFill>
                      <a:prstDash val="dot"/>
                      <a:round/>
                      <a:headEnd type="none" w="med" len="med"/>
                      <a:tailEnd type="none" w="med" len="med"/>
                    </a:lnT>
                    <a:lnB w="12700" cap="flat" cmpd="sng" algn="ctr">
                      <a:solidFill>
                        <a:schemeClr val="accent1"/>
                      </a:solidFill>
                      <a:prstDash val="dot"/>
                      <a:round/>
                      <a:headEnd type="none" w="med" len="med"/>
                      <a:tailEnd type="none" w="med" len="med"/>
                    </a:lnB>
                    <a:noFill/>
                  </a:tcPr>
                </a:tc>
              </a:tr>
              <a:tr h="274320">
                <a:tc>
                  <a:txBody>
                    <a:bodyPr/>
                    <a:lstStyle/>
                    <a:p>
                      <a:pPr algn="ctr"/>
                      <a:r>
                        <a:rPr lang="en-US" sz="800" b="1" dirty="0" smtClean="0"/>
                        <a:t>3</a:t>
                      </a:r>
                      <a:endParaRPr lang="en-US" sz="800" b="1" dirty="0"/>
                    </a:p>
                  </a:txBody>
                  <a:tcPr marL="0" marR="0" marT="0" marB="0" anchor="ctr">
                    <a:lnT w="12700" cap="flat" cmpd="sng" algn="ctr">
                      <a:solidFill>
                        <a:schemeClr val="accent1"/>
                      </a:solidFill>
                      <a:prstDash val="dot"/>
                      <a:round/>
                      <a:headEnd type="none" w="med" len="med"/>
                      <a:tailEnd type="none" w="med" len="med"/>
                    </a:lnT>
                    <a:lnB w="12700" cap="flat" cmpd="sng" algn="ctr">
                      <a:noFill/>
                      <a:prstDash val="dot"/>
                      <a:round/>
                      <a:headEnd type="none" w="med" len="med"/>
                      <a:tailEnd type="none" w="med" len="med"/>
                    </a:lnB>
                    <a:noFill/>
                  </a:tcPr>
                </a:tc>
                <a:tc>
                  <a:txBody>
                    <a:bodyPr/>
                    <a:lstStyle/>
                    <a:p>
                      <a:endParaRPr lang="en-US" sz="800" dirty="0"/>
                    </a:p>
                  </a:txBody>
                  <a:tcPr marL="0" marR="0" marT="0" marB="0">
                    <a:lnT w="12700" cap="flat" cmpd="sng" algn="ctr">
                      <a:solidFill>
                        <a:schemeClr val="accent1"/>
                      </a:solidFill>
                      <a:prstDash val="dot"/>
                      <a:round/>
                      <a:headEnd type="none" w="med" len="med"/>
                      <a:tailEnd type="none" w="med" len="med"/>
                    </a:lnT>
                    <a:lnB w="12700" cap="flat" cmpd="sng" algn="ctr">
                      <a:noFill/>
                      <a:prstDash val="dot"/>
                      <a:round/>
                      <a:headEnd type="none" w="med" len="med"/>
                      <a:tailEnd type="none" w="med" len="med"/>
                    </a:lnB>
                    <a:noFill/>
                  </a:tcPr>
                </a:tc>
                <a:tc>
                  <a:txBody>
                    <a:bodyPr/>
                    <a:lstStyle/>
                    <a:p>
                      <a:pPr algn="ctr"/>
                      <a:r>
                        <a:rPr lang="en-US" sz="800" b="1" dirty="0" smtClean="0"/>
                        <a:t>40</a:t>
                      </a:r>
                      <a:endParaRPr lang="en-US" sz="800" b="1" dirty="0"/>
                    </a:p>
                  </a:txBody>
                  <a:tcPr marL="0" marR="0" marT="0" marB="0" anchor="ctr">
                    <a:lnT w="12700" cap="flat" cmpd="sng" algn="ctr">
                      <a:solidFill>
                        <a:schemeClr val="accent1"/>
                      </a:solidFill>
                      <a:prstDash val="dot"/>
                      <a:round/>
                      <a:headEnd type="none" w="med" len="med"/>
                      <a:tailEnd type="none" w="med" len="med"/>
                    </a:lnT>
                    <a:lnB w="12700" cap="flat" cmpd="sng" algn="ctr">
                      <a:noFill/>
                      <a:prstDash val="dot"/>
                      <a:round/>
                      <a:headEnd type="none" w="med" len="med"/>
                      <a:tailEnd type="none" w="med" len="med"/>
                    </a:lnB>
                    <a:noFill/>
                  </a:tcPr>
                </a:tc>
              </a:tr>
            </a:tbl>
          </a:graphicData>
        </a:graphic>
      </p:graphicFrame>
      <p:sp>
        <p:nvSpPr>
          <p:cNvPr id="61" name="Rectangle 60"/>
          <p:cNvSpPr/>
          <p:nvPr/>
        </p:nvSpPr>
        <p:spPr bwMode="gray">
          <a:xfrm>
            <a:off x="4120662" y="2708774"/>
            <a:ext cx="214753" cy="214753"/>
          </a:xfrm>
          <a:prstGeom prst="rect">
            <a:avLst/>
          </a:prstGeom>
          <a:solidFill>
            <a:schemeClr val="accent4"/>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spcBef>
                <a:spcPts val="500"/>
              </a:spcBef>
            </a:pPr>
            <a:r>
              <a:rPr lang="en-US" sz="1200" b="1" dirty="0">
                <a:solidFill>
                  <a:schemeClr val="bg1"/>
                </a:solidFill>
              </a:rPr>
              <a:t>H</a:t>
            </a:r>
          </a:p>
        </p:txBody>
      </p:sp>
      <p:sp>
        <p:nvSpPr>
          <p:cNvPr id="86" name="Rectangle 85"/>
          <p:cNvSpPr/>
          <p:nvPr/>
        </p:nvSpPr>
        <p:spPr bwMode="gray">
          <a:xfrm>
            <a:off x="3874575" y="2704837"/>
            <a:ext cx="214753" cy="214753"/>
          </a:xfrm>
          <a:prstGeom prst="rect">
            <a:avLst/>
          </a:prstGeom>
          <a:solidFill>
            <a:schemeClr val="accent4"/>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spcBef>
                <a:spcPts val="500"/>
              </a:spcBef>
            </a:pPr>
            <a:r>
              <a:rPr lang="en-US" sz="1200" b="1" dirty="0">
                <a:solidFill>
                  <a:schemeClr val="bg1"/>
                </a:solidFill>
              </a:rPr>
              <a:t>H</a:t>
            </a:r>
          </a:p>
        </p:txBody>
      </p:sp>
      <p:sp>
        <p:nvSpPr>
          <p:cNvPr id="87" name="Rectangle 86"/>
          <p:cNvSpPr/>
          <p:nvPr/>
        </p:nvSpPr>
        <p:spPr bwMode="gray">
          <a:xfrm>
            <a:off x="4128477" y="2970423"/>
            <a:ext cx="214753" cy="214753"/>
          </a:xfrm>
          <a:prstGeom prst="rect">
            <a:avLst/>
          </a:prstGeom>
          <a:solidFill>
            <a:schemeClr val="accent3"/>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spcBef>
                <a:spcPts val="500"/>
              </a:spcBef>
            </a:pPr>
            <a:r>
              <a:rPr lang="en-US" sz="1200" b="1" dirty="0">
                <a:solidFill>
                  <a:schemeClr val="bg1"/>
                </a:solidFill>
              </a:rPr>
              <a:t>M</a:t>
            </a:r>
          </a:p>
        </p:txBody>
      </p:sp>
      <p:sp>
        <p:nvSpPr>
          <p:cNvPr id="88" name="Rectangle 87"/>
          <p:cNvSpPr/>
          <p:nvPr/>
        </p:nvSpPr>
        <p:spPr bwMode="gray">
          <a:xfrm>
            <a:off x="4370704" y="2970423"/>
            <a:ext cx="214753" cy="214753"/>
          </a:xfrm>
          <a:prstGeom prst="rect">
            <a:avLst/>
          </a:prstGeom>
          <a:solidFill>
            <a:schemeClr val="accent3"/>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spcBef>
                <a:spcPts val="500"/>
              </a:spcBef>
            </a:pPr>
            <a:r>
              <a:rPr lang="en-US" sz="1200" b="1" dirty="0">
                <a:solidFill>
                  <a:schemeClr val="bg1"/>
                </a:solidFill>
              </a:rPr>
              <a:t>M</a:t>
            </a:r>
          </a:p>
        </p:txBody>
      </p:sp>
      <p:sp>
        <p:nvSpPr>
          <p:cNvPr id="89" name="Rectangle 88"/>
          <p:cNvSpPr/>
          <p:nvPr/>
        </p:nvSpPr>
        <p:spPr bwMode="gray">
          <a:xfrm>
            <a:off x="3884405" y="2970423"/>
            <a:ext cx="214753" cy="214753"/>
          </a:xfrm>
          <a:prstGeom prst="rect">
            <a:avLst/>
          </a:prstGeom>
          <a:solidFill>
            <a:schemeClr val="accent4"/>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spcBef>
                <a:spcPts val="500"/>
              </a:spcBef>
            </a:pPr>
            <a:r>
              <a:rPr lang="en-US" sz="1200" b="1" dirty="0">
                <a:solidFill>
                  <a:schemeClr val="bg1"/>
                </a:solidFill>
              </a:rPr>
              <a:t>H</a:t>
            </a:r>
          </a:p>
        </p:txBody>
      </p:sp>
      <p:sp>
        <p:nvSpPr>
          <p:cNvPr id="90" name="Rectangle 89"/>
          <p:cNvSpPr/>
          <p:nvPr/>
        </p:nvSpPr>
        <p:spPr bwMode="gray">
          <a:xfrm>
            <a:off x="3885536" y="3266365"/>
            <a:ext cx="214753" cy="214753"/>
          </a:xfrm>
          <a:prstGeom prst="rect">
            <a:avLst/>
          </a:prstGeom>
          <a:solidFill>
            <a:schemeClr val="accent3"/>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spcBef>
                <a:spcPts val="500"/>
              </a:spcBef>
            </a:pPr>
            <a:r>
              <a:rPr lang="en-US" sz="1200" b="1" dirty="0">
                <a:solidFill>
                  <a:schemeClr val="bg1"/>
                </a:solidFill>
              </a:rPr>
              <a:t>M</a:t>
            </a:r>
          </a:p>
        </p:txBody>
      </p:sp>
      <p:sp>
        <p:nvSpPr>
          <p:cNvPr id="91" name="Rectangle 90"/>
          <p:cNvSpPr/>
          <p:nvPr/>
        </p:nvSpPr>
        <p:spPr bwMode="gray">
          <a:xfrm>
            <a:off x="4128477" y="3266365"/>
            <a:ext cx="214753" cy="214753"/>
          </a:xfrm>
          <a:prstGeom prst="rect">
            <a:avLst/>
          </a:prstGeom>
          <a:solidFill>
            <a:schemeClr val="accent3"/>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spcBef>
                <a:spcPts val="500"/>
              </a:spcBef>
            </a:pPr>
            <a:r>
              <a:rPr lang="en-US" sz="1200" b="1" dirty="0">
                <a:solidFill>
                  <a:schemeClr val="bg1"/>
                </a:solidFill>
              </a:rPr>
              <a:t>M</a:t>
            </a:r>
          </a:p>
        </p:txBody>
      </p:sp>
      <p:sp>
        <p:nvSpPr>
          <p:cNvPr id="92" name="Rectangle 91"/>
          <p:cNvSpPr/>
          <p:nvPr/>
        </p:nvSpPr>
        <p:spPr bwMode="gray">
          <a:xfrm>
            <a:off x="4370704" y="3266365"/>
            <a:ext cx="214753" cy="214753"/>
          </a:xfrm>
          <a:prstGeom prst="rect">
            <a:avLst/>
          </a:prstGeom>
          <a:solidFill>
            <a:schemeClr val="accent3"/>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spcBef>
                <a:spcPts val="500"/>
              </a:spcBef>
            </a:pPr>
            <a:r>
              <a:rPr lang="en-US" sz="1200" b="1" dirty="0">
                <a:solidFill>
                  <a:schemeClr val="bg1"/>
                </a:solidFill>
              </a:rPr>
              <a:t>M</a:t>
            </a:r>
          </a:p>
        </p:txBody>
      </p:sp>
      <p:sp>
        <p:nvSpPr>
          <p:cNvPr id="93" name="Rectangle 92"/>
          <p:cNvSpPr/>
          <p:nvPr/>
        </p:nvSpPr>
        <p:spPr bwMode="gray">
          <a:xfrm>
            <a:off x="4614903" y="3266365"/>
            <a:ext cx="214753" cy="214753"/>
          </a:xfrm>
          <a:prstGeom prst="rect">
            <a:avLst/>
          </a:prstGeom>
          <a:solidFill>
            <a:schemeClr val="accent3"/>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spcBef>
                <a:spcPts val="500"/>
              </a:spcBef>
            </a:pPr>
            <a:r>
              <a:rPr lang="en-US" sz="1200" b="1" dirty="0">
                <a:solidFill>
                  <a:schemeClr val="bg1"/>
                </a:solidFill>
              </a:rPr>
              <a:t>M</a:t>
            </a:r>
          </a:p>
        </p:txBody>
      </p:sp>
      <p:sp>
        <p:nvSpPr>
          <p:cNvPr id="35" name="TextBox 34"/>
          <p:cNvSpPr txBox="1"/>
          <p:nvPr/>
        </p:nvSpPr>
        <p:spPr bwMode="gray">
          <a:xfrm>
            <a:off x="3403136" y="3671467"/>
            <a:ext cx="2463075" cy="769870"/>
          </a:xfrm>
          <a:prstGeom prst="rect">
            <a:avLst/>
          </a:prstGeom>
          <a:solidFill>
            <a:schemeClr val="accent1"/>
          </a:solidFill>
          <a:ln w="6350">
            <a:solidFill>
              <a:schemeClr val="bg1"/>
            </a:solidFill>
          </a:ln>
        </p:spPr>
        <p:txBody>
          <a:bodyPr wrap="square" lIns="182880" tIns="274320" rIns="182880" bIns="0" rtlCol="0">
            <a:noAutofit/>
          </a:bodyPr>
          <a:lstStyle/>
          <a:p>
            <a:endParaRPr lang="en-US" sz="1100" b="1" dirty="0"/>
          </a:p>
        </p:txBody>
      </p:sp>
      <p:sp>
        <p:nvSpPr>
          <p:cNvPr id="36" name="Rectangle 35"/>
          <p:cNvSpPr/>
          <p:nvPr/>
        </p:nvSpPr>
        <p:spPr>
          <a:xfrm>
            <a:off x="3629885" y="3736293"/>
            <a:ext cx="2148196" cy="230832"/>
          </a:xfrm>
          <a:prstGeom prst="rect">
            <a:avLst/>
          </a:prstGeom>
        </p:spPr>
        <p:txBody>
          <a:bodyPr wrap="square">
            <a:spAutoFit/>
          </a:bodyPr>
          <a:lstStyle/>
          <a:p>
            <a:r>
              <a:rPr lang="en-US" sz="900" b="1" dirty="0" smtClean="0"/>
              <a:t>PCMH Group Reporting Threshold  </a:t>
            </a:r>
            <a:endParaRPr lang="en-US" sz="900" b="1" dirty="0"/>
          </a:p>
        </p:txBody>
      </p:sp>
      <p:grpSp>
        <p:nvGrpSpPr>
          <p:cNvPr id="37" name="Group 36"/>
          <p:cNvGrpSpPr/>
          <p:nvPr/>
        </p:nvGrpSpPr>
        <p:grpSpPr bwMode="gray">
          <a:xfrm>
            <a:off x="3403136" y="3664151"/>
            <a:ext cx="319390" cy="224006"/>
            <a:chOff x="4321114" y="1376635"/>
            <a:chExt cx="319390" cy="224006"/>
          </a:xfrm>
        </p:grpSpPr>
        <p:sp>
          <p:nvSpPr>
            <p:cNvPr id="39" name="Freeform 38"/>
            <p:cNvSpPr/>
            <p:nvPr/>
          </p:nvSpPr>
          <p:spPr bwMode="gray">
            <a:xfrm flipH="1">
              <a:off x="4321114" y="1381968"/>
              <a:ext cx="319390" cy="218673"/>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679743 w 682433"/>
                <a:gd name="connsiteY3" fmla="*/ 248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cubicBezTo>
                    <a:pt x="681536" y="335798"/>
                    <a:pt x="680640" y="168023"/>
                    <a:pt x="679743" y="248"/>
                  </a:cubicBezTo>
                  <a:lnTo>
                    <a:pt x="0" y="0"/>
                  </a:lnTo>
                  <a:close/>
                </a:path>
              </a:pathLst>
            </a:custGeom>
            <a:solidFill>
              <a:schemeClr val="accent6"/>
            </a:solidFill>
            <a:ln w="63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0" name="TextBox 39"/>
            <p:cNvSpPr txBox="1"/>
            <p:nvPr/>
          </p:nvSpPr>
          <p:spPr bwMode="gray">
            <a:xfrm flipH="1">
              <a:off x="4371516" y="1376635"/>
              <a:ext cx="85906" cy="164633"/>
            </a:xfrm>
            <a:prstGeom prst="rect">
              <a:avLst/>
            </a:prstGeom>
            <a:noFill/>
          </p:spPr>
          <p:txBody>
            <a:bodyPr wrap="square" lIns="0" tIns="0" rIns="0" bIns="0" rtlCol="0">
              <a:noAutofit/>
            </a:bodyPr>
            <a:lstStyle/>
            <a:p>
              <a:pPr algn="ctr"/>
              <a:r>
                <a:rPr lang="en-US" sz="2200" b="1" baseline="-1000" dirty="0" smtClean="0">
                  <a:solidFill>
                    <a:schemeClr val="bg1"/>
                  </a:solidFill>
                  <a:latin typeface="+mj-lt"/>
                </a:rPr>
                <a:t>!</a:t>
              </a:r>
            </a:p>
          </p:txBody>
        </p:sp>
      </p:grpSp>
      <p:sp>
        <p:nvSpPr>
          <p:cNvPr id="41" name="Rectangle 40"/>
          <p:cNvSpPr/>
          <p:nvPr/>
        </p:nvSpPr>
        <p:spPr>
          <a:xfrm>
            <a:off x="3539444" y="3944652"/>
            <a:ext cx="2238637" cy="461665"/>
          </a:xfrm>
          <a:prstGeom prst="rect">
            <a:avLst/>
          </a:prstGeom>
        </p:spPr>
        <p:txBody>
          <a:bodyPr wrap="square">
            <a:spAutoFit/>
          </a:bodyPr>
          <a:lstStyle/>
          <a:p>
            <a:pPr>
              <a:spcBef>
                <a:spcPts val="300"/>
              </a:spcBef>
            </a:pPr>
            <a:r>
              <a:rPr lang="en-US" sz="800" dirty="0"/>
              <a:t>Starting 2018, more than 50% of practice sites must participate in a PCMH in order for the group to receive full IA credit</a:t>
            </a:r>
          </a:p>
        </p:txBody>
      </p:sp>
      <p:sp>
        <p:nvSpPr>
          <p:cNvPr id="4" name="Text Placeholder 3"/>
          <p:cNvSpPr>
            <a:spLocks noGrp="1"/>
          </p:cNvSpPr>
          <p:nvPr>
            <p:ph type="body" sz="quarter" idx="26"/>
          </p:nvPr>
        </p:nvSpPr>
        <p:spPr/>
        <p:txBody>
          <a:bodyPr/>
          <a:lstStyle/>
          <a:p>
            <a:endParaRPr lang="en-US"/>
          </a:p>
        </p:txBody>
      </p:sp>
    </p:spTree>
    <p:extLst>
      <p:ext uri="{BB962C8B-B14F-4D97-AF65-F5344CB8AC3E}">
        <p14:creationId xmlns:p14="http://schemas.microsoft.com/office/powerpoint/2010/main" val="37757009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In and Who Is Out of MACRA?</a:t>
            </a:r>
            <a:endParaRPr lang="en-US" dirty="0"/>
          </a:p>
        </p:txBody>
      </p:sp>
      <p:sp>
        <p:nvSpPr>
          <p:cNvPr id="3" name="Text Placeholder 2"/>
          <p:cNvSpPr>
            <a:spLocks noGrp="1"/>
          </p:cNvSpPr>
          <p:nvPr>
            <p:ph type="body" sz="quarter" idx="25"/>
          </p:nvPr>
        </p:nvSpPr>
        <p:spPr/>
        <p:txBody>
          <a:bodyPr/>
          <a:lstStyle/>
          <a:p>
            <a:r>
              <a:rPr lang="en-US" smtClean="0"/>
              <a:t>Exclusions Expanded in 2018 QPP Year 2</a:t>
            </a:r>
            <a:endParaRPr lang="en-US" dirty="0"/>
          </a:p>
        </p:txBody>
      </p:sp>
      <p:sp>
        <p:nvSpPr>
          <p:cNvPr id="13" name="Text Placeholder 12"/>
          <p:cNvSpPr>
            <a:spLocks noGrp="1"/>
          </p:cNvSpPr>
          <p:nvPr>
            <p:ph type="body" sz="quarter" idx="26"/>
          </p:nvPr>
        </p:nvSpPr>
        <p:spPr/>
        <p:txBody>
          <a:bodyPr/>
          <a:lstStyle/>
          <a:p>
            <a:endParaRPr lang="en-US"/>
          </a:p>
        </p:txBody>
      </p:sp>
      <p:sp>
        <p:nvSpPr>
          <p:cNvPr id="5" name="Text Placeholder 4"/>
          <p:cNvSpPr>
            <a:spLocks noGrp="1"/>
          </p:cNvSpPr>
          <p:nvPr>
            <p:ph type="body" sz="quarter" idx="27"/>
          </p:nvPr>
        </p:nvSpPr>
        <p:spPr>
          <a:xfrm>
            <a:off x="4866688" y="4695956"/>
            <a:ext cx="1534111" cy="104644"/>
          </a:xfrm>
        </p:spPr>
        <p:txBody>
          <a:bodyPr/>
          <a:lstStyle/>
          <a:p>
            <a:pPr lvl="0"/>
            <a:r>
              <a:rPr lang="en-US" dirty="0" smtClean="0"/>
              <a:t>Source: CMS; Advisory Board research and analysis.</a:t>
            </a:r>
            <a:endParaRPr lang="en-US" dirty="0"/>
          </a:p>
        </p:txBody>
      </p:sp>
      <p:sp>
        <p:nvSpPr>
          <p:cNvPr id="6" name="Text Placeholder 5"/>
          <p:cNvSpPr>
            <a:spLocks noGrp="1"/>
          </p:cNvSpPr>
          <p:nvPr>
            <p:ph type="body" sz="quarter" idx="28"/>
          </p:nvPr>
        </p:nvSpPr>
        <p:spPr>
          <a:xfrm>
            <a:off x="0" y="4390123"/>
            <a:ext cx="3512692" cy="230832"/>
          </a:xfrm>
        </p:spPr>
        <p:txBody>
          <a:bodyPr/>
          <a:lstStyle/>
          <a:p>
            <a:r>
              <a:rPr lang="en-US" dirty="0" smtClean="0"/>
              <a:t>PAs = Physician assistants.</a:t>
            </a:r>
          </a:p>
          <a:p>
            <a:r>
              <a:rPr lang="en-US" dirty="0" smtClean="0"/>
              <a:t>NPs = Nurse practitioners.</a:t>
            </a:r>
          </a:p>
          <a:p>
            <a:r>
              <a:rPr lang="en-US" dirty="0" smtClean="0"/>
              <a:t>We note that additional provider types are included for APM track qualification: certified nurse-midwives, clinical social workers, clinical psychologists, registered dietitians or nutrition professionals, physical or occupational therapists, qualified speech-language pathologists, and qualified audiologists; and a group that includes these professionals.</a:t>
            </a:r>
          </a:p>
        </p:txBody>
      </p:sp>
      <p:sp>
        <p:nvSpPr>
          <p:cNvPr id="8" name="Text Placeholder 3"/>
          <p:cNvSpPr txBox="1">
            <a:spLocks/>
          </p:cNvSpPr>
          <p:nvPr/>
        </p:nvSpPr>
        <p:spPr bwMode="gray">
          <a:xfrm>
            <a:off x="524850" y="1104397"/>
            <a:ext cx="1499908" cy="169277"/>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b="1" dirty="0" smtClean="0">
                <a:solidFill>
                  <a:schemeClr val="tx1"/>
                </a:solidFill>
              </a:rPr>
              <a:t>Included</a:t>
            </a:r>
            <a:endParaRPr lang="en-US" b="1" dirty="0">
              <a:solidFill>
                <a:schemeClr val="tx1"/>
              </a:solidFill>
            </a:endParaRPr>
          </a:p>
        </p:txBody>
      </p:sp>
      <p:cxnSp>
        <p:nvCxnSpPr>
          <p:cNvPr id="9" name="Straight Connector 8"/>
          <p:cNvCxnSpPr/>
          <p:nvPr/>
        </p:nvCxnSpPr>
        <p:spPr bwMode="gray">
          <a:xfrm>
            <a:off x="524850" y="1277866"/>
            <a:ext cx="24547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bwMode="gray">
          <a:xfrm>
            <a:off x="3316217" y="1108589"/>
            <a:ext cx="1499908" cy="169277"/>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b="1" dirty="0" smtClean="0">
                <a:solidFill>
                  <a:schemeClr val="tx1"/>
                </a:solidFill>
              </a:rPr>
              <a:t>Excluded</a:t>
            </a:r>
            <a:endParaRPr lang="en-US" b="1" dirty="0">
              <a:solidFill>
                <a:schemeClr val="tx1"/>
              </a:solidFill>
            </a:endParaRPr>
          </a:p>
        </p:txBody>
      </p:sp>
      <p:cxnSp>
        <p:nvCxnSpPr>
          <p:cNvPr id="41" name="Straight Connector 40"/>
          <p:cNvCxnSpPr/>
          <p:nvPr/>
        </p:nvCxnSpPr>
        <p:spPr bwMode="gray">
          <a:xfrm>
            <a:off x="3316217" y="1282058"/>
            <a:ext cx="25772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bwMode="gray">
          <a:xfrm>
            <a:off x="562170" y="3279477"/>
            <a:ext cx="5285014" cy="897196"/>
          </a:xfrm>
          <a:prstGeom prst="rect">
            <a:avLst/>
          </a:prstGeom>
          <a:solidFill>
            <a:schemeClr val="accent1"/>
          </a:solidFill>
          <a:ln w="6350">
            <a:solidFill>
              <a:schemeClr val="bg1"/>
            </a:solidFill>
          </a:ln>
        </p:spPr>
        <p:txBody>
          <a:bodyPr wrap="square" lIns="182880" tIns="274320" rIns="182880" bIns="0" rtlCol="0">
            <a:noAutofit/>
          </a:bodyPr>
          <a:lstStyle/>
          <a:p>
            <a:endParaRPr lang="en-US" sz="1100" b="1" dirty="0"/>
          </a:p>
        </p:txBody>
      </p:sp>
      <p:grpSp>
        <p:nvGrpSpPr>
          <p:cNvPr id="31" name="Group 30"/>
          <p:cNvGrpSpPr/>
          <p:nvPr/>
        </p:nvGrpSpPr>
        <p:grpSpPr bwMode="gray">
          <a:xfrm>
            <a:off x="562170" y="3279476"/>
            <a:ext cx="319390" cy="218673"/>
            <a:chOff x="4454248" y="2003891"/>
            <a:chExt cx="319390" cy="218673"/>
          </a:xfrm>
        </p:grpSpPr>
        <p:sp>
          <p:nvSpPr>
            <p:cNvPr id="32" name="Freeform 31"/>
            <p:cNvSpPr/>
            <p:nvPr/>
          </p:nvSpPr>
          <p:spPr bwMode="gray">
            <a:xfrm flipH="1">
              <a:off x="4454248" y="2003891"/>
              <a:ext cx="319390" cy="218673"/>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679743 w 682433"/>
                <a:gd name="connsiteY3" fmla="*/ 248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cubicBezTo>
                    <a:pt x="681536" y="335798"/>
                    <a:pt x="680640" y="168023"/>
                    <a:pt x="679743" y="248"/>
                  </a:cubicBezTo>
                  <a:lnTo>
                    <a:pt x="0" y="0"/>
                  </a:lnTo>
                  <a:close/>
                </a:path>
              </a:pathLst>
            </a:custGeom>
            <a:solidFill>
              <a:schemeClr val="accent6"/>
            </a:solidFill>
            <a:ln w="63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3" name="Freeform 32"/>
            <p:cNvSpPr/>
            <p:nvPr/>
          </p:nvSpPr>
          <p:spPr bwMode="gray">
            <a:xfrm rot="1510923" flipV="1">
              <a:off x="4532332" y="2017279"/>
              <a:ext cx="84539" cy="176966"/>
            </a:xfrm>
            <a:custGeom>
              <a:avLst/>
              <a:gdLst>
                <a:gd name="connsiteX0" fmla="*/ 0 w 183356"/>
                <a:gd name="connsiteY0" fmla="*/ 45839 h 183356"/>
                <a:gd name="connsiteX1" fmla="*/ 45839 w 183356"/>
                <a:gd name="connsiteY1" fmla="*/ 45839 h 183356"/>
                <a:gd name="connsiteX2" fmla="*/ 45839 w 183356"/>
                <a:gd name="connsiteY2" fmla="*/ 0 h 183356"/>
                <a:gd name="connsiteX3" fmla="*/ 137517 w 183356"/>
                <a:gd name="connsiteY3" fmla="*/ 0 h 183356"/>
                <a:gd name="connsiteX4" fmla="*/ 137517 w 183356"/>
                <a:gd name="connsiteY4" fmla="*/ 45839 h 183356"/>
                <a:gd name="connsiteX5" fmla="*/ 183356 w 183356"/>
                <a:gd name="connsiteY5" fmla="*/ 45839 h 183356"/>
                <a:gd name="connsiteX6" fmla="*/ 183356 w 183356"/>
                <a:gd name="connsiteY6" fmla="*/ 137517 h 183356"/>
                <a:gd name="connsiteX7" fmla="*/ 137517 w 183356"/>
                <a:gd name="connsiteY7" fmla="*/ 137517 h 183356"/>
                <a:gd name="connsiteX8" fmla="*/ 137517 w 183356"/>
                <a:gd name="connsiteY8" fmla="*/ 183356 h 183356"/>
                <a:gd name="connsiteX9" fmla="*/ 45839 w 183356"/>
                <a:gd name="connsiteY9" fmla="*/ 183356 h 183356"/>
                <a:gd name="connsiteX10" fmla="*/ 45839 w 183356"/>
                <a:gd name="connsiteY10" fmla="*/ 137517 h 183356"/>
                <a:gd name="connsiteX11" fmla="*/ 0 w 183356"/>
                <a:gd name="connsiteY11" fmla="*/ 137517 h 183356"/>
                <a:gd name="connsiteX12" fmla="*/ 0 w 183356"/>
                <a:gd name="connsiteY12" fmla="*/ 45839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11" fmla="*/ 137279 w 183356"/>
                <a:gd name="connsiteY11" fmla="*/ 91440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47029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137517 w 183356"/>
                <a:gd name="connsiteY0" fmla="*/ 0 h 137517"/>
                <a:gd name="connsiteX1" fmla="*/ 183356 w 183356"/>
                <a:gd name="connsiteY1" fmla="*/ 0 h 137517"/>
                <a:gd name="connsiteX2" fmla="*/ 183356 w 183356"/>
                <a:gd name="connsiteY2" fmla="*/ 91678 h 137517"/>
                <a:gd name="connsiteX3" fmla="*/ 137517 w 183356"/>
                <a:gd name="connsiteY3" fmla="*/ 91678 h 137517"/>
                <a:gd name="connsiteX4" fmla="*/ 137517 w 183356"/>
                <a:gd name="connsiteY4" fmla="*/ 137517 h 137517"/>
                <a:gd name="connsiteX5" fmla="*/ 45839 w 183356"/>
                <a:gd name="connsiteY5" fmla="*/ 137517 h 137517"/>
                <a:gd name="connsiteX6" fmla="*/ 45839 w 183356"/>
                <a:gd name="connsiteY6" fmla="*/ 91678 h 137517"/>
                <a:gd name="connsiteX7" fmla="*/ 0 w 183356"/>
                <a:gd name="connsiteY7" fmla="*/ 91678 h 137517"/>
                <a:gd name="connsiteX8" fmla="*/ 0 w 183356"/>
                <a:gd name="connsiteY8" fmla="*/ 0 h 137517"/>
                <a:gd name="connsiteX9" fmla="*/ 45839 w 183356"/>
                <a:gd name="connsiteY9"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8" fmla="*/ 45839 w 183356"/>
                <a:gd name="connsiteY8"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0" fmla="*/ 183356 w 183356"/>
                <a:gd name="connsiteY0" fmla="*/ 91678 h 137517"/>
                <a:gd name="connsiteX1" fmla="*/ 137517 w 183356"/>
                <a:gd name="connsiteY1" fmla="*/ 91678 h 137517"/>
                <a:gd name="connsiteX2" fmla="*/ 137517 w 183356"/>
                <a:gd name="connsiteY2" fmla="*/ 137517 h 137517"/>
                <a:gd name="connsiteX3" fmla="*/ 45839 w 183356"/>
                <a:gd name="connsiteY3" fmla="*/ 137517 h 137517"/>
                <a:gd name="connsiteX4" fmla="*/ 45839 w 183356"/>
                <a:gd name="connsiteY4" fmla="*/ 91678 h 137517"/>
                <a:gd name="connsiteX5" fmla="*/ 0 w 183356"/>
                <a:gd name="connsiteY5" fmla="*/ 91678 h 137517"/>
                <a:gd name="connsiteX6" fmla="*/ 0 w 183356"/>
                <a:gd name="connsiteY6" fmla="*/ 0 h 137517"/>
                <a:gd name="connsiteX0" fmla="*/ 137517 w 137517"/>
                <a:gd name="connsiteY0" fmla="*/ 91678 h 137517"/>
                <a:gd name="connsiteX1" fmla="*/ 137517 w 137517"/>
                <a:gd name="connsiteY1" fmla="*/ 137517 h 137517"/>
                <a:gd name="connsiteX2" fmla="*/ 45839 w 137517"/>
                <a:gd name="connsiteY2" fmla="*/ 137517 h 137517"/>
                <a:gd name="connsiteX3" fmla="*/ 45839 w 137517"/>
                <a:gd name="connsiteY3" fmla="*/ 91678 h 137517"/>
                <a:gd name="connsiteX4" fmla="*/ 0 w 137517"/>
                <a:gd name="connsiteY4" fmla="*/ 91678 h 137517"/>
                <a:gd name="connsiteX5" fmla="*/ 0 w 137517"/>
                <a:gd name="connsiteY5" fmla="*/ 0 h 137517"/>
                <a:gd name="connsiteX0" fmla="*/ 93193 w 137517"/>
                <a:gd name="connsiteY0" fmla="*/ 197142 h 197142"/>
                <a:gd name="connsiteX1" fmla="*/ 137517 w 137517"/>
                <a:gd name="connsiteY1" fmla="*/ 137517 h 197142"/>
                <a:gd name="connsiteX2" fmla="*/ 45839 w 137517"/>
                <a:gd name="connsiteY2" fmla="*/ 137517 h 197142"/>
                <a:gd name="connsiteX3" fmla="*/ 45839 w 137517"/>
                <a:gd name="connsiteY3" fmla="*/ 91678 h 197142"/>
                <a:gd name="connsiteX4" fmla="*/ 0 w 137517"/>
                <a:gd name="connsiteY4" fmla="*/ 91678 h 197142"/>
                <a:gd name="connsiteX5" fmla="*/ 0 w 137517"/>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45839 w 96703"/>
                <a:gd name="connsiteY3" fmla="*/ 91678 h 197142"/>
                <a:gd name="connsiteX4" fmla="*/ 0 w 96703"/>
                <a:gd name="connsiteY4" fmla="*/ 91678 h 197142"/>
                <a:gd name="connsiteX5" fmla="*/ 0 w 96703"/>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57740 w 96703"/>
                <a:gd name="connsiteY3" fmla="*/ 55172 h 197142"/>
                <a:gd name="connsiteX4" fmla="*/ 0 w 96703"/>
                <a:gd name="connsiteY4" fmla="*/ 91678 h 197142"/>
                <a:gd name="connsiteX5" fmla="*/ 0 w 96703"/>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61793 w 100756"/>
                <a:gd name="connsiteY3" fmla="*/ 55172 h 197142"/>
                <a:gd name="connsiteX4" fmla="*/ 0 w 100756"/>
                <a:gd name="connsiteY4" fmla="*/ 100298 h 197142"/>
                <a:gd name="connsiteX5" fmla="*/ 4053 w 100756"/>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48235 w 100756"/>
                <a:gd name="connsiteY3" fmla="*/ 67217 h 197142"/>
                <a:gd name="connsiteX4" fmla="*/ 0 w 100756"/>
                <a:gd name="connsiteY4" fmla="*/ 100298 h 197142"/>
                <a:gd name="connsiteX5" fmla="*/ 4053 w 100756"/>
                <a:gd name="connsiteY5" fmla="*/ 0 h 197142"/>
                <a:gd name="connsiteX0" fmla="*/ 93321 w 100756"/>
                <a:gd name="connsiteY0" fmla="*/ 211084 h 211084"/>
                <a:gd name="connsiteX1" fmla="*/ 100756 w 100756"/>
                <a:gd name="connsiteY1" fmla="*/ 123589 h 211084"/>
                <a:gd name="connsiteX2" fmla="*/ 49892 w 100756"/>
                <a:gd name="connsiteY2" fmla="*/ 137517 h 211084"/>
                <a:gd name="connsiteX3" fmla="*/ 48235 w 100756"/>
                <a:gd name="connsiteY3" fmla="*/ 67217 h 211084"/>
                <a:gd name="connsiteX4" fmla="*/ 0 w 100756"/>
                <a:gd name="connsiteY4" fmla="*/ 100298 h 211084"/>
                <a:gd name="connsiteX5" fmla="*/ 4053 w 100756"/>
                <a:gd name="connsiteY5" fmla="*/ 0 h 21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56" h="211084">
                  <a:moveTo>
                    <a:pt x="93321" y="211084"/>
                  </a:moveTo>
                  <a:lnTo>
                    <a:pt x="100756" y="123589"/>
                  </a:lnTo>
                  <a:lnTo>
                    <a:pt x="49892" y="137517"/>
                  </a:lnTo>
                  <a:cubicBezTo>
                    <a:pt x="49340" y="114084"/>
                    <a:pt x="48787" y="90650"/>
                    <a:pt x="48235" y="67217"/>
                  </a:cubicBezTo>
                  <a:lnTo>
                    <a:pt x="0" y="100298"/>
                  </a:lnTo>
                  <a:lnTo>
                    <a:pt x="4053" y="0"/>
                  </a:lnTo>
                </a:path>
              </a:pathLst>
            </a:custGeom>
            <a:noFill/>
            <a:ln w="1905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463675"/>
              <a:endParaRPr lang="en-US" sz="1000" dirty="0" smtClean="0">
                <a:solidFill>
                  <a:schemeClr val="bg2"/>
                </a:solidFill>
                <a:latin typeface="+mj-lt"/>
              </a:endParaRPr>
            </a:p>
          </p:txBody>
        </p:sp>
      </p:grpSp>
      <p:sp>
        <p:nvSpPr>
          <p:cNvPr id="34" name="TextBox 33"/>
          <p:cNvSpPr txBox="1"/>
          <p:nvPr/>
        </p:nvSpPr>
        <p:spPr bwMode="gray">
          <a:xfrm>
            <a:off x="871440" y="3791198"/>
            <a:ext cx="1476551" cy="307777"/>
          </a:xfrm>
          <a:prstGeom prst="rect">
            <a:avLst/>
          </a:prstGeom>
          <a:noFill/>
        </p:spPr>
        <p:txBody>
          <a:bodyPr wrap="square" lIns="0" tIns="0" rIns="0" bIns="0" rtlCol="0">
            <a:spAutoFit/>
          </a:bodyPr>
          <a:lstStyle/>
          <a:p>
            <a:pPr>
              <a:spcBef>
                <a:spcPts val="500"/>
              </a:spcBef>
            </a:pPr>
            <a:r>
              <a:rPr lang="en-US" sz="1000" dirty="0" smtClean="0"/>
              <a:t>Total clinicians impacted by MACRA</a:t>
            </a:r>
            <a:endParaRPr lang="en-US" sz="1000" dirty="0"/>
          </a:p>
        </p:txBody>
      </p:sp>
      <p:sp>
        <p:nvSpPr>
          <p:cNvPr id="35" name="TextBox 34"/>
          <p:cNvSpPr txBox="1"/>
          <p:nvPr/>
        </p:nvSpPr>
        <p:spPr bwMode="gray">
          <a:xfrm>
            <a:off x="871441" y="3455184"/>
            <a:ext cx="1552475" cy="338554"/>
          </a:xfrm>
          <a:prstGeom prst="rect">
            <a:avLst/>
          </a:prstGeom>
          <a:noFill/>
        </p:spPr>
        <p:txBody>
          <a:bodyPr wrap="square" lIns="0" tIns="0" rIns="0" bIns="0" rtlCol="0">
            <a:spAutoFit/>
          </a:bodyPr>
          <a:lstStyle/>
          <a:p>
            <a:r>
              <a:rPr lang="en-US" sz="2200" dirty="0" smtClean="0">
                <a:solidFill>
                  <a:schemeClr val="accent6"/>
                </a:solidFill>
              </a:rPr>
              <a:t>807K</a:t>
            </a:r>
          </a:p>
        </p:txBody>
      </p:sp>
      <p:sp>
        <p:nvSpPr>
          <p:cNvPr id="36" name="TextBox 35"/>
          <p:cNvSpPr txBox="1"/>
          <p:nvPr/>
        </p:nvSpPr>
        <p:spPr bwMode="gray">
          <a:xfrm>
            <a:off x="2770358" y="3791198"/>
            <a:ext cx="1232741" cy="307777"/>
          </a:xfrm>
          <a:prstGeom prst="rect">
            <a:avLst/>
          </a:prstGeom>
          <a:noFill/>
        </p:spPr>
        <p:txBody>
          <a:bodyPr wrap="square" lIns="0" tIns="0" rIns="0" bIns="0" rtlCol="0">
            <a:spAutoFit/>
          </a:bodyPr>
          <a:lstStyle/>
          <a:p>
            <a:pPr>
              <a:spcBef>
                <a:spcPts val="500"/>
              </a:spcBef>
            </a:pPr>
            <a:r>
              <a:rPr lang="en-US" sz="1000" dirty="0" smtClean="0"/>
              <a:t>Excluded clinicians from MIPS</a:t>
            </a:r>
            <a:endParaRPr lang="en-US" sz="1000" dirty="0"/>
          </a:p>
        </p:txBody>
      </p:sp>
      <p:sp>
        <p:nvSpPr>
          <p:cNvPr id="42" name="TextBox 41"/>
          <p:cNvSpPr txBox="1"/>
          <p:nvPr/>
        </p:nvSpPr>
        <p:spPr bwMode="gray">
          <a:xfrm>
            <a:off x="2770359" y="3455184"/>
            <a:ext cx="1552475" cy="338554"/>
          </a:xfrm>
          <a:prstGeom prst="rect">
            <a:avLst/>
          </a:prstGeom>
          <a:noFill/>
        </p:spPr>
        <p:txBody>
          <a:bodyPr wrap="square" lIns="0" tIns="0" rIns="0" bIns="0" rtlCol="0">
            <a:spAutoFit/>
          </a:bodyPr>
          <a:lstStyle/>
          <a:p>
            <a:r>
              <a:rPr lang="en-US" sz="2200" dirty="0" smtClean="0">
                <a:solidFill>
                  <a:schemeClr val="accent6"/>
                </a:solidFill>
              </a:rPr>
              <a:t>540K</a:t>
            </a:r>
          </a:p>
        </p:txBody>
      </p:sp>
      <p:sp>
        <p:nvSpPr>
          <p:cNvPr id="49" name="TextBox 48"/>
          <p:cNvSpPr txBox="1"/>
          <p:nvPr/>
        </p:nvSpPr>
        <p:spPr bwMode="gray">
          <a:xfrm>
            <a:off x="4435849" y="3791198"/>
            <a:ext cx="1346120" cy="307777"/>
          </a:xfrm>
          <a:prstGeom prst="rect">
            <a:avLst/>
          </a:prstGeom>
          <a:noFill/>
        </p:spPr>
        <p:txBody>
          <a:bodyPr wrap="square" lIns="0" tIns="0" rIns="0" bIns="0" rtlCol="0">
            <a:spAutoFit/>
          </a:bodyPr>
          <a:lstStyle/>
          <a:p>
            <a:pPr>
              <a:spcBef>
                <a:spcPts val="500"/>
              </a:spcBef>
            </a:pPr>
            <a:r>
              <a:rPr lang="en-US" sz="1000" dirty="0" smtClean="0"/>
              <a:t>Clinicians who must report MIPS</a:t>
            </a:r>
            <a:endParaRPr lang="en-US" sz="1000" dirty="0"/>
          </a:p>
        </p:txBody>
      </p:sp>
      <p:sp>
        <p:nvSpPr>
          <p:cNvPr id="50" name="TextBox 49"/>
          <p:cNvSpPr txBox="1"/>
          <p:nvPr/>
        </p:nvSpPr>
        <p:spPr bwMode="gray">
          <a:xfrm>
            <a:off x="4435849" y="3455184"/>
            <a:ext cx="1552475" cy="338554"/>
          </a:xfrm>
          <a:prstGeom prst="rect">
            <a:avLst/>
          </a:prstGeom>
          <a:noFill/>
        </p:spPr>
        <p:txBody>
          <a:bodyPr wrap="square" lIns="0" tIns="0" rIns="0" bIns="0" rtlCol="0">
            <a:spAutoFit/>
          </a:bodyPr>
          <a:lstStyle/>
          <a:p>
            <a:r>
              <a:rPr lang="en-US" sz="2200" dirty="0" smtClean="0">
                <a:solidFill>
                  <a:schemeClr val="accent6"/>
                </a:solidFill>
              </a:rPr>
              <a:t>622K</a:t>
            </a:r>
          </a:p>
        </p:txBody>
      </p:sp>
      <p:sp>
        <p:nvSpPr>
          <p:cNvPr id="38" name="TextBox 37"/>
          <p:cNvSpPr txBox="1"/>
          <p:nvPr/>
        </p:nvSpPr>
        <p:spPr bwMode="gray">
          <a:xfrm>
            <a:off x="767051" y="1392832"/>
            <a:ext cx="2082806" cy="1205458"/>
          </a:xfrm>
          <a:prstGeom prst="rect">
            <a:avLst/>
          </a:prstGeom>
          <a:noFill/>
        </p:spPr>
        <p:txBody>
          <a:bodyPr wrap="square" lIns="0" tIns="0" rIns="0" bIns="0" rtlCol="0">
            <a:spAutoFit/>
          </a:bodyPr>
          <a:lstStyle/>
          <a:p>
            <a:pPr>
              <a:spcBef>
                <a:spcPts val="500"/>
              </a:spcBef>
            </a:pPr>
            <a:r>
              <a:rPr lang="en-US" sz="1000" dirty="0" smtClean="0"/>
              <a:t>Medicare Part B payments</a:t>
            </a:r>
            <a:br>
              <a:rPr lang="en-US" sz="1000" dirty="0" smtClean="0"/>
            </a:br>
            <a:r>
              <a:rPr lang="en-US" sz="1000" dirty="0" smtClean="0"/>
              <a:t>(i.e., clinician professional payments)</a:t>
            </a:r>
          </a:p>
          <a:p>
            <a:pPr>
              <a:spcBef>
                <a:spcPts val="500"/>
              </a:spcBef>
            </a:pPr>
            <a:r>
              <a:rPr lang="en-US" sz="1000" dirty="0"/>
              <a:t>Physicians, PAs,</a:t>
            </a:r>
            <a:r>
              <a:rPr lang="en-US" sz="1000" baseline="30000" dirty="0"/>
              <a:t>1</a:t>
            </a:r>
            <a:r>
              <a:rPr lang="en-US" sz="1000" dirty="0"/>
              <a:t> NPs,</a:t>
            </a:r>
            <a:r>
              <a:rPr lang="en-US" sz="1000" baseline="30000" dirty="0"/>
              <a:t>2</a:t>
            </a:r>
            <a:r>
              <a:rPr lang="en-US" sz="1000" dirty="0"/>
              <a:t> </a:t>
            </a:r>
            <a:br>
              <a:rPr lang="en-US" sz="1000" dirty="0"/>
            </a:br>
            <a:r>
              <a:rPr lang="en-US" sz="1000" dirty="0"/>
              <a:t>Clinical Nurse Specialists, Certified Registered Nurse Anesthetists</a:t>
            </a:r>
            <a:r>
              <a:rPr lang="en-US" sz="1000" baseline="30000" dirty="0"/>
              <a:t>3</a:t>
            </a:r>
          </a:p>
          <a:p>
            <a:pPr>
              <a:spcBef>
                <a:spcPts val="500"/>
              </a:spcBef>
            </a:pPr>
            <a:r>
              <a:rPr lang="en-US" sz="1000" dirty="0"/>
              <a:t>Groups that include any of </a:t>
            </a:r>
            <a:br>
              <a:rPr lang="en-US" sz="1000" dirty="0"/>
            </a:br>
            <a:r>
              <a:rPr lang="en-US" sz="1000" dirty="0"/>
              <a:t>the above </a:t>
            </a:r>
            <a:r>
              <a:rPr lang="en-US" sz="1000" dirty="0" smtClean="0"/>
              <a:t>clinicians</a:t>
            </a:r>
            <a:endParaRPr lang="en-US" sz="1000" dirty="0"/>
          </a:p>
        </p:txBody>
      </p:sp>
      <p:sp>
        <p:nvSpPr>
          <p:cNvPr id="43" name="L-Shape 42"/>
          <p:cNvSpPr/>
          <p:nvPr/>
        </p:nvSpPr>
        <p:spPr bwMode="gray">
          <a:xfrm rot="18900000">
            <a:off x="532795" y="1383230"/>
            <a:ext cx="173921" cy="94512"/>
          </a:xfrm>
          <a:prstGeom prst="corner">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850" dirty="0" smtClean="0">
              <a:solidFill>
                <a:schemeClr val="bg2"/>
              </a:solidFill>
              <a:latin typeface="+mj-lt"/>
            </a:endParaRPr>
          </a:p>
        </p:txBody>
      </p:sp>
      <p:sp>
        <p:nvSpPr>
          <p:cNvPr id="44" name="L-Shape 43"/>
          <p:cNvSpPr/>
          <p:nvPr/>
        </p:nvSpPr>
        <p:spPr bwMode="gray">
          <a:xfrm rot="18900000">
            <a:off x="532795" y="1750124"/>
            <a:ext cx="173921" cy="94512"/>
          </a:xfrm>
          <a:prstGeom prst="corner">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850" dirty="0" smtClean="0">
              <a:solidFill>
                <a:schemeClr val="bg2"/>
              </a:solidFill>
              <a:latin typeface="+mj-lt"/>
            </a:endParaRPr>
          </a:p>
        </p:txBody>
      </p:sp>
      <p:sp>
        <p:nvSpPr>
          <p:cNvPr id="45" name="L-Shape 44"/>
          <p:cNvSpPr/>
          <p:nvPr/>
        </p:nvSpPr>
        <p:spPr bwMode="gray">
          <a:xfrm rot="18900000">
            <a:off x="532795" y="2266743"/>
            <a:ext cx="173921" cy="94512"/>
          </a:xfrm>
          <a:prstGeom prst="corner">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850" dirty="0" smtClean="0">
              <a:solidFill>
                <a:schemeClr val="bg2"/>
              </a:solidFill>
              <a:latin typeface="+mj-lt"/>
            </a:endParaRPr>
          </a:p>
        </p:txBody>
      </p:sp>
      <p:sp>
        <p:nvSpPr>
          <p:cNvPr id="46" name="TextBox 45"/>
          <p:cNvSpPr txBox="1"/>
          <p:nvPr/>
        </p:nvSpPr>
        <p:spPr bwMode="gray">
          <a:xfrm>
            <a:off x="3612921" y="1392832"/>
            <a:ext cx="2280506" cy="1705595"/>
          </a:xfrm>
          <a:prstGeom prst="rect">
            <a:avLst/>
          </a:prstGeom>
          <a:noFill/>
        </p:spPr>
        <p:txBody>
          <a:bodyPr wrap="square" lIns="0" tIns="0" rIns="0" bIns="0" rtlCol="0">
            <a:spAutoFit/>
          </a:bodyPr>
          <a:lstStyle/>
          <a:p>
            <a:pPr>
              <a:spcBef>
                <a:spcPts val="500"/>
              </a:spcBef>
            </a:pPr>
            <a:r>
              <a:rPr lang="en-US" sz="1000" dirty="0" smtClean="0"/>
              <a:t>Medicare Part A (i.e., inpatient, outpatient technical hospital payments)</a:t>
            </a:r>
          </a:p>
          <a:p>
            <a:pPr>
              <a:spcBef>
                <a:spcPts val="500"/>
              </a:spcBef>
            </a:pPr>
            <a:r>
              <a:rPr lang="en-US" sz="1000" dirty="0"/>
              <a:t>Clinicians, groups that fall under </a:t>
            </a:r>
            <a:r>
              <a:rPr lang="en-US" sz="1000" b="1" dirty="0"/>
              <a:t>low volume threshold</a:t>
            </a:r>
            <a:r>
              <a:rPr lang="en-US" sz="1000" dirty="0"/>
              <a:t>, </a:t>
            </a:r>
            <a:r>
              <a:rPr lang="en-US" sz="1000" dirty="0" smtClean="0">
                <a:solidFill>
                  <a:schemeClr val="accent6"/>
                </a:solidFill>
              </a:rPr>
              <a:t>increase </a:t>
            </a:r>
            <a:r>
              <a:rPr lang="en-US" sz="1000" dirty="0">
                <a:solidFill>
                  <a:schemeClr val="accent6"/>
                </a:solidFill>
              </a:rPr>
              <a:t>in 2018</a:t>
            </a:r>
            <a:r>
              <a:rPr lang="en-US" sz="1000" dirty="0"/>
              <a:t>:</a:t>
            </a:r>
          </a:p>
          <a:p>
            <a:pPr marL="228600" indent="-115888">
              <a:spcBef>
                <a:spcPts val="500"/>
              </a:spcBef>
              <a:buFont typeface="Arial" panose="020B0604020202020204" pitchFamily="34" charset="0"/>
              <a:buChar char="•"/>
            </a:pPr>
            <a:r>
              <a:rPr lang="en-US" sz="1000" dirty="0"/>
              <a:t>$90,000 or less in Medicare </a:t>
            </a:r>
            <a:r>
              <a:rPr lang="en-US" sz="1000" dirty="0" smtClean="0"/>
              <a:t>charges</a:t>
            </a:r>
          </a:p>
          <a:p>
            <a:pPr marL="228600">
              <a:spcBef>
                <a:spcPts val="500"/>
              </a:spcBef>
            </a:pPr>
            <a:r>
              <a:rPr lang="en-US" sz="1000" b="1" dirty="0" smtClean="0"/>
              <a:t>OR</a:t>
            </a:r>
            <a:r>
              <a:rPr lang="en-US" sz="1000" dirty="0" smtClean="0"/>
              <a:t> </a:t>
            </a:r>
            <a:endParaRPr lang="en-US" sz="1000" dirty="0"/>
          </a:p>
          <a:p>
            <a:pPr marL="228600" indent="-115888">
              <a:spcBef>
                <a:spcPts val="500"/>
              </a:spcBef>
              <a:buFont typeface="Arial" panose="020B0604020202020204" pitchFamily="34" charset="0"/>
              <a:buChar char="•"/>
            </a:pPr>
            <a:r>
              <a:rPr lang="en-US" sz="1000" dirty="0"/>
              <a:t>200 or fewer Medicare </a:t>
            </a:r>
            <a:r>
              <a:rPr lang="en-US" sz="1000" dirty="0" smtClean="0"/>
              <a:t>patients</a:t>
            </a:r>
          </a:p>
          <a:p>
            <a:pPr>
              <a:spcBef>
                <a:spcPts val="500"/>
              </a:spcBef>
            </a:pPr>
            <a:r>
              <a:rPr lang="en-US" sz="1000" dirty="0"/>
              <a:t>Providers in their first year</a:t>
            </a:r>
            <a:br>
              <a:rPr lang="en-US" sz="1000" dirty="0"/>
            </a:br>
            <a:r>
              <a:rPr lang="en-US" sz="1000" dirty="0"/>
              <a:t>billing </a:t>
            </a:r>
            <a:r>
              <a:rPr lang="en-US" sz="1000" dirty="0" smtClean="0"/>
              <a:t>Medicare</a:t>
            </a:r>
            <a:endParaRPr lang="en-US" sz="1000" dirty="0"/>
          </a:p>
        </p:txBody>
      </p:sp>
      <p:sp>
        <p:nvSpPr>
          <p:cNvPr id="47" name="Multiply 46"/>
          <p:cNvSpPr/>
          <p:nvPr/>
        </p:nvSpPr>
        <p:spPr bwMode="gray">
          <a:xfrm>
            <a:off x="3277764" y="1347238"/>
            <a:ext cx="234928" cy="234928"/>
          </a:xfrm>
          <a:prstGeom prst="mathMultiply">
            <a:avLst>
              <a:gd name="adj1" fmla="val 18036"/>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48" name="Multiply 47"/>
          <p:cNvSpPr/>
          <p:nvPr/>
        </p:nvSpPr>
        <p:spPr bwMode="gray">
          <a:xfrm>
            <a:off x="3277764" y="1716369"/>
            <a:ext cx="234928" cy="234928"/>
          </a:xfrm>
          <a:prstGeom prst="mathMultiply">
            <a:avLst>
              <a:gd name="adj1" fmla="val 18036"/>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51" name="Multiply 50"/>
          <p:cNvSpPr/>
          <p:nvPr/>
        </p:nvSpPr>
        <p:spPr bwMode="gray">
          <a:xfrm>
            <a:off x="3277764" y="2737785"/>
            <a:ext cx="234928" cy="234928"/>
          </a:xfrm>
          <a:prstGeom prst="mathMultiply">
            <a:avLst>
              <a:gd name="adj1" fmla="val 18036"/>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Tree>
    <p:extLst>
      <p:ext uri="{BB962C8B-B14F-4D97-AF65-F5344CB8AC3E}">
        <p14:creationId xmlns:p14="http://schemas.microsoft.com/office/powerpoint/2010/main" val="10178374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2018 MIPS ACI Performance Category</a:t>
            </a:r>
            <a:endParaRPr lang="en-US" dirty="0"/>
          </a:p>
        </p:txBody>
      </p:sp>
      <p:sp>
        <p:nvSpPr>
          <p:cNvPr id="3" name="Text Placeholder 2"/>
          <p:cNvSpPr>
            <a:spLocks noGrp="1"/>
          </p:cNvSpPr>
          <p:nvPr>
            <p:ph type="body" sz="quarter" idx="25"/>
          </p:nvPr>
        </p:nvSpPr>
        <p:spPr/>
        <p:txBody>
          <a:bodyPr/>
          <a:lstStyle/>
          <a:p>
            <a:r>
              <a:rPr lang="en-US" smtClean="0"/>
              <a:t>2015 Edition CEHRT Not Required in 2018; New Bonus Available</a:t>
            </a:r>
            <a:endParaRPr lang="en-US" dirty="0"/>
          </a:p>
        </p:txBody>
      </p:sp>
      <p:sp>
        <p:nvSpPr>
          <p:cNvPr id="6" name="Text Placeholder 5"/>
          <p:cNvSpPr>
            <a:spLocks noGrp="1"/>
          </p:cNvSpPr>
          <p:nvPr>
            <p:ph type="body" sz="quarter" idx="28"/>
          </p:nvPr>
        </p:nvSpPr>
        <p:spPr>
          <a:xfrm>
            <a:off x="0" y="3821686"/>
            <a:ext cx="3937518" cy="833562"/>
          </a:xfrm>
        </p:spPr>
        <p:txBody>
          <a:bodyPr/>
          <a:lstStyle/>
          <a:p>
            <a:r>
              <a:rPr lang="en-US" dirty="0"/>
              <a:t>ACI category reweighted to 0% for hospital-based ECs, non-patient facing ECs, advanced practitioners, and ECs </a:t>
            </a:r>
            <a:r>
              <a:rPr lang="en-US" dirty="0" smtClean="0"/>
              <a:t>who qualify </a:t>
            </a:r>
            <a:r>
              <a:rPr lang="en-US" dirty="0"/>
              <a:t>for significant hardship. Starting 2018, POS 19 (off-campus outpatient hospital) added to hospital-based EC definition. </a:t>
            </a:r>
          </a:p>
          <a:p>
            <a:r>
              <a:rPr lang="en-US" dirty="0"/>
              <a:t>New hardship exceptions finalized for Ambulatory Surgical Center (ASC)-based ECs and/or EHR decertification starting 2017, and for small practices starting 2018. CMS will not apply a 5-year limit to hardship exceptions.</a:t>
            </a:r>
          </a:p>
          <a:p>
            <a:r>
              <a:rPr lang="en-US" dirty="0" smtClean="0"/>
              <a:t>If exclusion is applicable, a value of 1 in the numerator is not required for the Base Score.</a:t>
            </a:r>
          </a:p>
          <a:p>
            <a:r>
              <a:rPr lang="en-US" dirty="0" smtClean="0"/>
              <a:t>Base score requires “Yes” for Security Risk Analysis, and at least 1 in the numerator for all other required measures.</a:t>
            </a:r>
          </a:p>
          <a:p>
            <a:r>
              <a:rPr lang="en-US" dirty="0" smtClean="0"/>
              <a:t>Request/accept Summary of Care is required under Stage 3-equivalent ACI measures. This measure is not included for Modified Stage 2-equivalent ACI Transition measures. </a:t>
            </a:r>
          </a:p>
          <a:p>
            <a:r>
              <a:rPr lang="en-US" dirty="0" smtClean="0"/>
              <a:t>Performance score based on each measure’s performance rate for percentage-based measures. Additional flexibility finalized to reward public health reporting for ECs who do not engage with an Immunization Registry.</a:t>
            </a:r>
            <a:endParaRPr lang="en-US" dirty="0"/>
          </a:p>
        </p:txBody>
      </p:sp>
      <p:sp>
        <p:nvSpPr>
          <p:cNvPr id="45" name="TextBox 44"/>
          <p:cNvSpPr txBox="1"/>
          <p:nvPr/>
        </p:nvSpPr>
        <p:spPr bwMode="gray">
          <a:xfrm>
            <a:off x="2324661" y="2464293"/>
            <a:ext cx="1660102" cy="153888"/>
          </a:xfrm>
          <a:prstGeom prst="rect">
            <a:avLst/>
          </a:prstGeom>
          <a:noFill/>
        </p:spPr>
        <p:txBody>
          <a:bodyPr wrap="square" lIns="0" tIns="0" rIns="0" bIns="0" rtlCol="0">
            <a:spAutoFit/>
          </a:bodyPr>
          <a:lstStyle/>
          <a:p>
            <a:r>
              <a:rPr lang="en-US" sz="1000" b="1" dirty="0" smtClean="0"/>
              <a:t>Scoring Components</a:t>
            </a:r>
            <a:endParaRPr lang="en-US" sz="1000" b="1" dirty="0"/>
          </a:p>
        </p:txBody>
      </p:sp>
      <p:sp>
        <p:nvSpPr>
          <p:cNvPr id="22" name="TextBox 21"/>
          <p:cNvSpPr txBox="1"/>
          <p:nvPr/>
        </p:nvSpPr>
        <p:spPr bwMode="gray">
          <a:xfrm>
            <a:off x="2323397" y="996196"/>
            <a:ext cx="3181609" cy="153888"/>
          </a:xfrm>
          <a:prstGeom prst="rect">
            <a:avLst/>
          </a:prstGeom>
          <a:noFill/>
        </p:spPr>
        <p:txBody>
          <a:bodyPr wrap="square" lIns="0" tIns="0" rIns="0" bIns="0" rtlCol="0">
            <a:spAutoFit/>
          </a:bodyPr>
          <a:lstStyle/>
          <a:p>
            <a:r>
              <a:rPr lang="en-US" sz="1000" b="1" dirty="0" smtClean="0"/>
              <a:t>How Scoring Works: Two Paths to </a:t>
            </a:r>
            <a:r>
              <a:rPr lang="en-US" sz="1000" b="1" dirty="0" smtClean="0">
                <a:solidFill>
                  <a:schemeClr val="accent6"/>
                </a:solidFill>
              </a:rPr>
              <a:t>100</a:t>
            </a:r>
            <a:r>
              <a:rPr lang="en-US" sz="1000" b="1" dirty="0" smtClean="0"/>
              <a:t> Points</a:t>
            </a:r>
            <a:endParaRPr lang="en-US" sz="1000" b="1" dirty="0"/>
          </a:p>
        </p:txBody>
      </p:sp>
      <p:sp>
        <p:nvSpPr>
          <p:cNvPr id="23" name="TextBox 22"/>
          <p:cNvSpPr txBox="1"/>
          <p:nvPr/>
        </p:nvSpPr>
        <p:spPr bwMode="gray">
          <a:xfrm>
            <a:off x="330856" y="996197"/>
            <a:ext cx="1904344" cy="2782053"/>
          </a:xfrm>
          <a:prstGeom prst="rect">
            <a:avLst/>
          </a:prstGeom>
          <a:solidFill>
            <a:schemeClr val="accent1"/>
          </a:solidFill>
          <a:ln w="6350">
            <a:solidFill>
              <a:schemeClr val="bg1"/>
            </a:solidFill>
          </a:ln>
        </p:spPr>
        <p:txBody>
          <a:bodyPr wrap="square" lIns="182880" tIns="274320" rIns="182880" bIns="0" rtlCol="0">
            <a:noAutofit/>
          </a:bodyPr>
          <a:lstStyle/>
          <a:p>
            <a:r>
              <a:rPr lang="en-US" sz="1050" b="1" dirty="0" smtClean="0"/>
              <a:t>Category in Brief: ACI</a:t>
            </a:r>
          </a:p>
        </p:txBody>
      </p:sp>
      <p:sp>
        <p:nvSpPr>
          <p:cNvPr id="37" name="Rectangle 36"/>
          <p:cNvSpPr/>
          <p:nvPr/>
        </p:nvSpPr>
        <p:spPr bwMode="gray">
          <a:xfrm>
            <a:off x="2323397" y="1584603"/>
            <a:ext cx="548640" cy="186310"/>
          </a:xfrm>
          <a:prstGeom prst="rect">
            <a:avLst/>
          </a:prstGeom>
          <a:solidFill>
            <a:schemeClr val="accent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43" name="Left Brace 42"/>
          <p:cNvSpPr/>
          <p:nvPr/>
        </p:nvSpPr>
        <p:spPr bwMode="gray">
          <a:xfrm rot="16200000">
            <a:off x="2543837" y="1898016"/>
            <a:ext cx="133211" cy="548640"/>
          </a:xfrm>
          <a:prstGeom prst="leftBrace">
            <a:avLst>
              <a:gd name="adj1" fmla="val 0"/>
              <a:gd name="adj2" fmla="val 50000"/>
            </a:avLst>
          </a:prstGeom>
          <a:ln w="9525">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333E48"/>
              </a:solidFill>
            </a:endParaRPr>
          </a:p>
        </p:txBody>
      </p:sp>
      <p:sp>
        <p:nvSpPr>
          <p:cNvPr id="56" name="Left Brace 55"/>
          <p:cNvSpPr/>
          <p:nvPr/>
        </p:nvSpPr>
        <p:spPr bwMode="gray">
          <a:xfrm rot="16200000">
            <a:off x="3677383" y="1349375"/>
            <a:ext cx="133212" cy="1645920"/>
          </a:xfrm>
          <a:prstGeom prst="leftBrace">
            <a:avLst>
              <a:gd name="adj1" fmla="val 0"/>
              <a:gd name="adj2" fmla="val 50000"/>
            </a:avLst>
          </a:prstGeom>
          <a:ln w="9525">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7" name="TextBox 56"/>
          <p:cNvSpPr txBox="1"/>
          <p:nvPr/>
        </p:nvSpPr>
        <p:spPr bwMode="gray">
          <a:xfrm>
            <a:off x="2994758" y="2249575"/>
            <a:ext cx="1519999" cy="107722"/>
          </a:xfrm>
          <a:prstGeom prst="rect">
            <a:avLst/>
          </a:prstGeom>
          <a:noFill/>
        </p:spPr>
        <p:txBody>
          <a:bodyPr wrap="square" lIns="0" tIns="0" rIns="0" bIns="0" rtlCol="0">
            <a:spAutoFit/>
          </a:bodyPr>
          <a:lstStyle/>
          <a:p>
            <a:pPr algn="ctr"/>
            <a:r>
              <a:rPr lang="en-US" sz="700" dirty="0" smtClean="0">
                <a:cs typeface="Arial" pitchFamily="34" charset="0"/>
              </a:rPr>
              <a:t>Performance Score</a:t>
            </a:r>
          </a:p>
        </p:txBody>
      </p:sp>
      <p:sp>
        <p:nvSpPr>
          <p:cNvPr id="58" name="TextBox 57"/>
          <p:cNvSpPr txBox="1"/>
          <p:nvPr/>
        </p:nvSpPr>
        <p:spPr bwMode="gray">
          <a:xfrm>
            <a:off x="2345667" y="1618513"/>
            <a:ext cx="510821" cy="123111"/>
          </a:xfrm>
          <a:prstGeom prst="rect">
            <a:avLst/>
          </a:prstGeom>
          <a:noFill/>
        </p:spPr>
        <p:txBody>
          <a:bodyPr wrap="square" lIns="0" tIns="0" rIns="0" bIns="0" rtlCol="0">
            <a:spAutoFit/>
          </a:bodyPr>
          <a:lstStyle/>
          <a:p>
            <a:pPr algn="ctr"/>
            <a:r>
              <a:rPr lang="en-US" sz="800" b="1" dirty="0">
                <a:cs typeface="Arial" pitchFamily="34" charset="0"/>
              </a:rPr>
              <a:t>5</a:t>
            </a:r>
            <a:r>
              <a:rPr lang="en-US" sz="800" b="1" dirty="0" smtClean="0">
                <a:cs typeface="Arial" pitchFamily="34" charset="0"/>
              </a:rPr>
              <a:t>0 Pts</a:t>
            </a:r>
          </a:p>
        </p:txBody>
      </p:sp>
      <p:sp>
        <p:nvSpPr>
          <p:cNvPr id="66" name="TextBox 65"/>
          <p:cNvSpPr txBox="1"/>
          <p:nvPr/>
        </p:nvSpPr>
        <p:spPr bwMode="gray">
          <a:xfrm>
            <a:off x="2302209" y="2251822"/>
            <a:ext cx="640080" cy="107722"/>
          </a:xfrm>
          <a:prstGeom prst="rect">
            <a:avLst/>
          </a:prstGeom>
          <a:noFill/>
        </p:spPr>
        <p:txBody>
          <a:bodyPr wrap="square" lIns="0" tIns="0" rIns="0" bIns="0" rtlCol="0">
            <a:spAutoFit/>
          </a:bodyPr>
          <a:lstStyle/>
          <a:p>
            <a:pPr algn="ctr"/>
            <a:r>
              <a:rPr lang="en-US" sz="700" dirty="0" smtClean="0">
                <a:cs typeface="Arial" pitchFamily="34" charset="0"/>
              </a:rPr>
              <a:t>Base Score</a:t>
            </a:r>
          </a:p>
        </p:txBody>
      </p:sp>
      <p:sp>
        <p:nvSpPr>
          <p:cNvPr id="77" name="Rectangle 76"/>
          <p:cNvSpPr/>
          <p:nvPr/>
        </p:nvSpPr>
        <p:spPr bwMode="gray">
          <a:xfrm>
            <a:off x="2933616" y="1850864"/>
            <a:ext cx="138450" cy="186310"/>
          </a:xfrm>
          <a:prstGeom prst="rect">
            <a:avLst/>
          </a:prstGeom>
          <a:solidFill>
            <a:schemeClr val="tx2"/>
          </a:solidFill>
          <a:ln w="1905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86" name="TextBox 85"/>
          <p:cNvSpPr txBox="1"/>
          <p:nvPr/>
        </p:nvSpPr>
        <p:spPr bwMode="gray">
          <a:xfrm>
            <a:off x="2933614" y="1731560"/>
            <a:ext cx="1554480" cy="107722"/>
          </a:xfrm>
          <a:prstGeom prst="rect">
            <a:avLst/>
          </a:prstGeom>
          <a:noFill/>
        </p:spPr>
        <p:txBody>
          <a:bodyPr wrap="square" lIns="0" tIns="0" rIns="0" bIns="0" rtlCol="0">
            <a:spAutoFit/>
          </a:bodyPr>
          <a:lstStyle/>
          <a:p>
            <a:r>
              <a:rPr lang="en-US" sz="700" b="1" i="1" dirty="0" smtClean="0">
                <a:cs typeface="Arial" pitchFamily="34" charset="0"/>
              </a:rPr>
              <a:t>Stage 3-equivalent ACI Measures</a:t>
            </a:r>
            <a:endParaRPr lang="en-US" sz="900" b="1" i="1" dirty="0" smtClean="0">
              <a:cs typeface="Arial" pitchFamily="34" charset="0"/>
            </a:endParaRPr>
          </a:p>
        </p:txBody>
      </p:sp>
      <p:sp>
        <p:nvSpPr>
          <p:cNvPr id="7" name="TextBox 6"/>
          <p:cNvSpPr txBox="1"/>
          <p:nvPr/>
        </p:nvSpPr>
        <p:spPr bwMode="gray">
          <a:xfrm>
            <a:off x="2325930" y="2804026"/>
            <a:ext cx="1533801" cy="892552"/>
          </a:xfrm>
          <a:prstGeom prst="rect">
            <a:avLst/>
          </a:prstGeom>
          <a:noFill/>
        </p:spPr>
        <p:txBody>
          <a:bodyPr wrap="square" lIns="0" tIns="0" rIns="0" bIns="0" rtlCol="0">
            <a:spAutoFit/>
          </a:bodyPr>
          <a:lstStyle/>
          <a:p>
            <a:pPr marL="118872" indent="-118872">
              <a:spcBef>
                <a:spcPts val="300"/>
              </a:spcBef>
              <a:buFont typeface="Arial" panose="020B0604020202020204" pitchFamily="34" charset="0"/>
              <a:buChar char="•"/>
            </a:pPr>
            <a:r>
              <a:rPr lang="en-US" sz="800" dirty="0" smtClean="0"/>
              <a:t>Security risk analysis</a:t>
            </a:r>
          </a:p>
          <a:p>
            <a:pPr marL="118872" indent="-118872">
              <a:spcBef>
                <a:spcPts val="300"/>
              </a:spcBef>
              <a:buFont typeface="Arial" panose="020B0604020202020204" pitchFamily="34" charset="0"/>
              <a:buChar char="•"/>
            </a:pPr>
            <a:r>
              <a:rPr lang="en-US" sz="800" dirty="0" smtClean="0"/>
              <a:t>Electronic prescribing</a:t>
            </a:r>
            <a:r>
              <a:rPr lang="en-US" sz="800" baseline="30000" dirty="0"/>
              <a:t>3</a:t>
            </a:r>
            <a:endParaRPr lang="en-US" sz="800" baseline="30000" dirty="0" smtClean="0"/>
          </a:p>
          <a:p>
            <a:pPr marL="118872" indent="-118872">
              <a:spcBef>
                <a:spcPts val="300"/>
              </a:spcBef>
              <a:buFont typeface="Arial" panose="020B0604020202020204" pitchFamily="34" charset="0"/>
              <a:buChar char="•"/>
            </a:pPr>
            <a:r>
              <a:rPr lang="en-US" sz="800" dirty="0" smtClean="0"/>
              <a:t>Provide patient access</a:t>
            </a:r>
          </a:p>
          <a:p>
            <a:pPr marL="118872" indent="-118872">
              <a:spcBef>
                <a:spcPts val="300"/>
              </a:spcBef>
              <a:buFont typeface="Arial" panose="020B0604020202020204" pitchFamily="34" charset="0"/>
              <a:buChar char="•"/>
            </a:pPr>
            <a:r>
              <a:rPr lang="en-US" sz="800" dirty="0" smtClean="0"/>
              <a:t>Send a summary of care</a:t>
            </a:r>
            <a:r>
              <a:rPr lang="en-US" sz="800" baseline="30000" dirty="0"/>
              <a:t>3</a:t>
            </a:r>
            <a:endParaRPr lang="en-US" sz="800" baseline="30000" dirty="0" smtClean="0"/>
          </a:p>
          <a:p>
            <a:pPr marL="118872" indent="-118872">
              <a:spcBef>
                <a:spcPts val="300"/>
              </a:spcBef>
              <a:buFont typeface="Arial" panose="020B0604020202020204" pitchFamily="34" charset="0"/>
              <a:buChar char="•"/>
            </a:pPr>
            <a:r>
              <a:rPr lang="en-US" sz="800" i="1" dirty="0" smtClean="0"/>
              <a:t>ACI measure: </a:t>
            </a:r>
            <a:r>
              <a:rPr lang="en-US" sz="800" dirty="0" smtClean="0"/>
              <a:t>Request/accept summary of care</a:t>
            </a:r>
            <a:r>
              <a:rPr lang="en-US" sz="800" baseline="30000" dirty="0"/>
              <a:t>3</a:t>
            </a:r>
            <a:r>
              <a:rPr lang="en-US" sz="800" baseline="30000" dirty="0" smtClean="0"/>
              <a:t>, 5</a:t>
            </a:r>
          </a:p>
        </p:txBody>
      </p:sp>
      <p:sp>
        <p:nvSpPr>
          <p:cNvPr id="61" name="TextBox 60"/>
          <p:cNvSpPr txBox="1"/>
          <p:nvPr/>
        </p:nvSpPr>
        <p:spPr bwMode="gray">
          <a:xfrm>
            <a:off x="2896342" y="1882463"/>
            <a:ext cx="213692" cy="123111"/>
          </a:xfrm>
          <a:prstGeom prst="rect">
            <a:avLst/>
          </a:prstGeom>
          <a:noFill/>
        </p:spPr>
        <p:txBody>
          <a:bodyPr wrap="square" lIns="0" tIns="0" rIns="0" bIns="0" rtlCol="0">
            <a:spAutoFit/>
          </a:bodyPr>
          <a:lstStyle/>
          <a:p>
            <a:pPr algn="ctr"/>
            <a:r>
              <a:rPr lang="en-US" sz="800" b="1" dirty="0" smtClean="0">
                <a:solidFill>
                  <a:schemeClr val="bg1"/>
                </a:solidFill>
                <a:cs typeface="Arial" pitchFamily="34" charset="0"/>
              </a:rPr>
              <a:t>10</a:t>
            </a:r>
          </a:p>
        </p:txBody>
      </p:sp>
      <p:sp>
        <p:nvSpPr>
          <p:cNvPr id="100" name="TextBox 99"/>
          <p:cNvSpPr txBox="1"/>
          <p:nvPr/>
        </p:nvSpPr>
        <p:spPr bwMode="gray">
          <a:xfrm>
            <a:off x="5390544" y="1345107"/>
            <a:ext cx="620936" cy="153888"/>
          </a:xfrm>
          <a:prstGeom prst="rect">
            <a:avLst/>
          </a:prstGeom>
          <a:noFill/>
        </p:spPr>
        <p:txBody>
          <a:bodyPr wrap="square" lIns="0" tIns="0" rIns="0" bIns="0" rtlCol="0">
            <a:spAutoFit/>
          </a:bodyPr>
          <a:lstStyle/>
          <a:p>
            <a:pPr algn="ctr"/>
            <a:r>
              <a:rPr lang="en-US" sz="1000" b="1" dirty="0" smtClean="0">
                <a:cs typeface="Arial" pitchFamily="34" charset="0"/>
              </a:rPr>
              <a:t>= 155 Pts</a:t>
            </a:r>
          </a:p>
        </p:txBody>
      </p:sp>
      <p:sp>
        <p:nvSpPr>
          <p:cNvPr id="102" name="Rectangle 101"/>
          <p:cNvSpPr/>
          <p:nvPr/>
        </p:nvSpPr>
        <p:spPr bwMode="gray">
          <a:xfrm>
            <a:off x="5390544" y="1318553"/>
            <a:ext cx="640080" cy="201168"/>
          </a:xfrm>
          <a:prstGeom prst="rect">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73152" rIns="685800" bIns="73152" numCol="1" spcCol="0" rtlCol="0" fromWordArt="0" anchor="ctr" anchorCtr="0" forceAA="0" compatLnSpc="1">
            <a:prstTxWarp prst="textNoShape">
              <a:avLst/>
            </a:prstTxWarp>
            <a:spAutoFit/>
          </a:bodyPr>
          <a:lstStyle/>
          <a:p>
            <a:endParaRPr lang="en-US" sz="900" dirty="0">
              <a:solidFill>
                <a:schemeClr val="accent6"/>
              </a:solidFill>
            </a:endParaRPr>
          </a:p>
        </p:txBody>
      </p:sp>
      <p:grpSp>
        <p:nvGrpSpPr>
          <p:cNvPr id="105" name="Group 104"/>
          <p:cNvGrpSpPr/>
          <p:nvPr/>
        </p:nvGrpSpPr>
        <p:grpSpPr bwMode="gray">
          <a:xfrm>
            <a:off x="330856" y="997658"/>
            <a:ext cx="319390" cy="218673"/>
            <a:chOff x="1238252" y="1401109"/>
            <a:chExt cx="319390" cy="218673"/>
          </a:xfrm>
        </p:grpSpPr>
        <p:sp>
          <p:nvSpPr>
            <p:cNvPr id="106" name="Freeform 105"/>
            <p:cNvSpPr/>
            <p:nvPr/>
          </p:nvSpPr>
          <p:spPr bwMode="gray">
            <a:xfrm flipH="1">
              <a:off x="1238252" y="1401109"/>
              <a:ext cx="319390" cy="218673"/>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679743 w 682433"/>
                <a:gd name="connsiteY3" fmla="*/ 248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cubicBezTo>
                    <a:pt x="681536" y="335798"/>
                    <a:pt x="680640" y="168023"/>
                    <a:pt x="679743" y="248"/>
                  </a:cubicBezTo>
                  <a:lnTo>
                    <a:pt x="0" y="0"/>
                  </a:lnTo>
                  <a:close/>
                </a:path>
              </a:pathLst>
            </a:custGeom>
            <a:solidFill>
              <a:schemeClr val="accent6"/>
            </a:solidFill>
            <a:ln w="63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07" name="Freeform 106"/>
            <p:cNvSpPr/>
            <p:nvPr/>
          </p:nvSpPr>
          <p:spPr bwMode="gray">
            <a:xfrm rot="5400000">
              <a:off x="1322241" y="1474202"/>
              <a:ext cx="108929" cy="63746"/>
            </a:xfrm>
            <a:custGeom>
              <a:avLst/>
              <a:gdLst>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0 w 6"/>
                <a:gd name="connsiteY6" fmla="*/ 3 h 6"/>
                <a:gd name="connsiteX7" fmla="*/ 1 w 6"/>
                <a:gd name="connsiteY7" fmla="*/ 1 h 6"/>
                <a:gd name="connsiteX8" fmla="*/ 1 w 6"/>
                <a:gd name="connsiteY8"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0 w 6"/>
                <a:gd name="connsiteY6" fmla="*/ 3 h 6"/>
                <a:gd name="connsiteX7" fmla="*/ 1 w 6"/>
                <a:gd name="connsiteY7"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 h="6">
                  <a:moveTo>
                    <a:pt x="1" y="0"/>
                  </a:moveTo>
                  <a:lnTo>
                    <a:pt x="6" y="0"/>
                  </a:lnTo>
                  <a:cubicBezTo>
                    <a:pt x="6" y="0"/>
                    <a:pt x="5" y="1"/>
                    <a:pt x="5" y="3"/>
                  </a:cubicBezTo>
                  <a:cubicBezTo>
                    <a:pt x="5" y="5"/>
                    <a:pt x="6" y="6"/>
                    <a:pt x="6" y="6"/>
                  </a:cubicBezTo>
                  <a:lnTo>
                    <a:pt x="1" y="6"/>
                  </a:lnTo>
                  <a:cubicBezTo>
                    <a:pt x="1" y="6"/>
                    <a:pt x="0" y="5"/>
                    <a:pt x="0" y="3"/>
                  </a:cubicBezTo>
                  <a:cubicBezTo>
                    <a:pt x="0" y="1"/>
                    <a:pt x="1" y="0"/>
                    <a:pt x="1" y="0"/>
                  </a:cubicBezTo>
                  <a:close/>
                </a:path>
              </a:pathLst>
            </a:cu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1000" dirty="0" smtClean="0">
                <a:solidFill>
                  <a:schemeClr val="bg2"/>
                </a:solidFill>
                <a:latin typeface="+mj-lt"/>
              </a:endParaRPr>
            </a:p>
          </p:txBody>
        </p:sp>
        <p:sp>
          <p:nvSpPr>
            <p:cNvPr id="108" name="Freeform 107"/>
            <p:cNvSpPr/>
            <p:nvPr/>
          </p:nvSpPr>
          <p:spPr bwMode="gray">
            <a:xfrm rot="16200000" flipH="1">
              <a:off x="1258497" y="1473653"/>
              <a:ext cx="108929" cy="63746"/>
            </a:xfrm>
            <a:custGeom>
              <a:avLst/>
              <a:gdLst>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0 w 6"/>
                <a:gd name="connsiteY6" fmla="*/ 3 h 6"/>
                <a:gd name="connsiteX7" fmla="*/ 1 w 6"/>
                <a:gd name="connsiteY7" fmla="*/ 1 h 6"/>
                <a:gd name="connsiteX8" fmla="*/ 1 w 6"/>
                <a:gd name="connsiteY8"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0 w 6"/>
                <a:gd name="connsiteY6" fmla="*/ 3 h 6"/>
                <a:gd name="connsiteX7" fmla="*/ 1 w 6"/>
                <a:gd name="connsiteY7"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 h="6">
                  <a:moveTo>
                    <a:pt x="1" y="0"/>
                  </a:moveTo>
                  <a:lnTo>
                    <a:pt x="6" y="0"/>
                  </a:lnTo>
                  <a:cubicBezTo>
                    <a:pt x="6" y="0"/>
                    <a:pt x="5" y="1"/>
                    <a:pt x="5" y="3"/>
                  </a:cubicBezTo>
                  <a:cubicBezTo>
                    <a:pt x="5" y="5"/>
                    <a:pt x="6" y="6"/>
                    <a:pt x="6" y="6"/>
                  </a:cubicBezTo>
                  <a:lnTo>
                    <a:pt x="1" y="6"/>
                  </a:lnTo>
                  <a:cubicBezTo>
                    <a:pt x="1" y="6"/>
                    <a:pt x="0" y="5"/>
                    <a:pt x="0" y="3"/>
                  </a:cubicBezTo>
                  <a:cubicBezTo>
                    <a:pt x="0" y="1"/>
                    <a:pt x="1" y="0"/>
                    <a:pt x="1" y="0"/>
                  </a:cubicBezTo>
                  <a:close/>
                </a:path>
              </a:pathLst>
            </a:cu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1000" dirty="0" smtClean="0">
                <a:solidFill>
                  <a:schemeClr val="bg2"/>
                </a:solidFill>
                <a:latin typeface="+mj-lt"/>
              </a:endParaRPr>
            </a:p>
          </p:txBody>
        </p:sp>
        <p:sp>
          <p:nvSpPr>
            <p:cNvPr id="109" name="Rectangle 108"/>
            <p:cNvSpPr/>
            <p:nvPr/>
          </p:nvSpPr>
          <p:spPr bwMode="gray">
            <a:xfrm rot="3341859">
              <a:off x="1364081" y="1543452"/>
              <a:ext cx="64339" cy="15534"/>
            </a:xfrm>
            <a:prstGeom prst="rect">
              <a:avLst/>
            </a:prstGeom>
            <a:solidFill>
              <a:schemeClr val="bg1"/>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Oval 109"/>
            <p:cNvSpPr/>
            <p:nvPr/>
          </p:nvSpPr>
          <p:spPr bwMode="gray">
            <a:xfrm rot="1119142">
              <a:off x="1340644" y="1481040"/>
              <a:ext cx="58437" cy="59177"/>
            </a:xfrm>
            <a:prstGeom prst="ellipse">
              <a:avLst/>
            </a:prstGeom>
            <a:solidFill>
              <a:schemeClr val="bg1"/>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1" name="TextBox 110"/>
          <p:cNvSpPr txBox="1"/>
          <p:nvPr/>
        </p:nvSpPr>
        <p:spPr bwMode="gray">
          <a:xfrm>
            <a:off x="4052335" y="2804026"/>
            <a:ext cx="1818830" cy="530915"/>
          </a:xfrm>
          <a:prstGeom prst="rect">
            <a:avLst/>
          </a:prstGeom>
          <a:noFill/>
        </p:spPr>
        <p:txBody>
          <a:bodyPr wrap="square" lIns="0" tIns="0" rIns="0" bIns="0" rtlCol="0">
            <a:spAutoFit/>
          </a:bodyPr>
          <a:lstStyle/>
          <a:p>
            <a:pPr marL="118872" indent="-118872">
              <a:spcBef>
                <a:spcPts val="300"/>
              </a:spcBef>
              <a:buFont typeface="Arial" panose="020B0604020202020204" pitchFamily="34" charset="0"/>
              <a:buChar char="•"/>
            </a:pPr>
            <a:r>
              <a:rPr lang="en-US" sz="800" i="1" dirty="0" smtClean="0"/>
              <a:t>ACI measures: </a:t>
            </a:r>
            <a:r>
              <a:rPr lang="en-US" sz="800" dirty="0" smtClean="0"/>
              <a:t/>
            </a:r>
            <a:br>
              <a:rPr lang="en-US" sz="800" dirty="0" smtClean="0"/>
            </a:br>
            <a:r>
              <a:rPr lang="en-US" sz="800" dirty="0" smtClean="0"/>
              <a:t>9 available measures </a:t>
            </a:r>
          </a:p>
          <a:p>
            <a:pPr marL="118872" indent="-118872">
              <a:spcBef>
                <a:spcPts val="300"/>
              </a:spcBef>
              <a:buFont typeface="Arial" panose="020B0604020202020204" pitchFamily="34" charset="0"/>
              <a:buChar char="•"/>
            </a:pPr>
            <a:r>
              <a:rPr lang="en-US" sz="800" i="1" dirty="0" smtClean="0"/>
              <a:t>ACI Transition measures:</a:t>
            </a:r>
            <a:r>
              <a:rPr lang="en-US" sz="800" dirty="0" smtClean="0"/>
              <a:t> </a:t>
            </a:r>
            <a:br>
              <a:rPr lang="en-US" sz="800" dirty="0" smtClean="0"/>
            </a:br>
            <a:r>
              <a:rPr lang="en-US" sz="800" dirty="0" smtClean="0"/>
              <a:t>7 available measures</a:t>
            </a:r>
          </a:p>
        </p:txBody>
      </p:sp>
      <p:sp>
        <p:nvSpPr>
          <p:cNvPr id="118" name="TextBox 117"/>
          <p:cNvSpPr txBox="1"/>
          <p:nvPr/>
        </p:nvSpPr>
        <p:spPr bwMode="gray">
          <a:xfrm>
            <a:off x="2325930" y="2645891"/>
            <a:ext cx="780266" cy="138499"/>
          </a:xfrm>
          <a:prstGeom prst="rect">
            <a:avLst/>
          </a:prstGeom>
          <a:noFill/>
        </p:spPr>
        <p:txBody>
          <a:bodyPr wrap="square" lIns="0" tIns="0" rIns="0" bIns="0" rtlCol="0">
            <a:spAutoFit/>
          </a:bodyPr>
          <a:lstStyle/>
          <a:p>
            <a:r>
              <a:rPr lang="en-US" sz="900" i="1" dirty="0" smtClean="0">
                <a:cs typeface="Arial" pitchFamily="34" charset="0"/>
              </a:rPr>
              <a:t>Base Score</a:t>
            </a:r>
            <a:r>
              <a:rPr lang="en-US" sz="900" i="1" baseline="30000" dirty="0">
                <a:cs typeface="Arial" pitchFamily="34" charset="0"/>
              </a:rPr>
              <a:t>4</a:t>
            </a:r>
            <a:endParaRPr lang="en-US" sz="900" i="1" baseline="30000" dirty="0" smtClean="0">
              <a:cs typeface="Arial" pitchFamily="34" charset="0"/>
            </a:endParaRPr>
          </a:p>
        </p:txBody>
      </p:sp>
      <p:sp>
        <p:nvSpPr>
          <p:cNvPr id="119" name="TextBox 118"/>
          <p:cNvSpPr txBox="1"/>
          <p:nvPr/>
        </p:nvSpPr>
        <p:spPr bwMode="gray">
          <a:xfrm>
            <a:off x="4052334" y="2645891"/>
            <a:ext cx="1280160" cy="138499"/>
          </a:xfrm>
          <a:prstGeom prst="rect">
            <a:avLst/>
          </a:prstGeom>
          <a:noFill/>
        </p:spPr>
        <p:txBody>
          <a:bodyPr wrap="square" lIns="0" tIns="0" rIns="0" bIns="0" rtlCol="0">
            <a:spAutoFit/>
          </a:bodyPr>
          <a:lstStyle/>
          <a:p>
            <a:r>
              <a:rPr lang="en-US" sz="900" i="1" dirty="0" smtClean="0">
                <a:cs typeface="Arial" pitchFamily="34" charset="0"/>
              </a:rPr>
              <a:t>Performance Score</a:t>
            </a:r>
            <a:r>
              <a:rPr lang="en-US" sz="900" i="1" baseline="30000" dirty="0">
                <a:cs typeface="Arial" pitchFamily="34" charset="0"/>
              </a:rPr>
              <a:t>6</a:t>
            </a:r>
            <a:endParaRPr lang="en-US" sz="900" i="1" baseline="30000" dirty="0" smtClean="0">
              <a:cs typeface="Arial" pitchFamily="34" charset="0"/>
            </a:endParaRPr>
          </a:p>
        </p:txBody>
      </p:sp>
      <p:sp>
        <p:nvSpPr>
          <p:cNvPr id="120" name="TextBox 119"/>
          <p:cNvSpPr txBox="1"/>
          <p:nvPr/>
        </p:nvSpPr>
        <p:spPr bwMode="gray">
          <a:xfrm>
            <a:off x="4052335" y="3670726"/>
            <a:ext cx="1983820" cy="977191"/>
          </a:xfrm>
          <a:prstGeom prst="rect">
            <a:avLst/>
          </a:prstGeom>
          <a:noFill/>
        </p:spPr>
        <p:txBody>
          <a:bodyPr wrap="square" lIns="0" tIns="0" rIns="0" bIns="0" rtlCol="0">
            <a:spAutoFit/>
          </a:bodyPr>
          <a:lstStyle/>
          <a:p>
            <a:pPr marL="118872" indent="-118872">
              <a:spcBef>
                <a:spcPts val="300"/>
              </a:spcBef>
              <a:buFont typeface="Arial" panose="020B0604020202020204" pitchFamily="34" charset="0"/>
              <a:buChar char="•"/>
            </a:pPr>
            <a:r>
              <a:rPr lang="en-US" sz="800" dirty="0" smtClean="0">
                <a:cs typeface="Arial" pitchFamily="34" charset="0"/>
              </a:rPr>
              <a:t>10 points for using CEHRT in IA</a:t>
            </a:r>
          </a:p>
          <a:p>
            <a:pPr marL="118872" indent="-118872">
              <a:spcBef>
                <a:spcPts val="300"/>
              </a:spcBef>
              <a:buFont typeface="Arial" panose="020B0604020202020204" pitchFamily="34" charset="0"/>
              <a:buChar char="•"/>
            </a:pPr>
            <a:r>
              <a:rPr lang="en-US" sz="800" dirty="0" smtClean="0">
                <a:cs typeface="Arial" pitchFamily="34" charset="0"/>
              </a:rPr>
              <a:t>5 points for additional public health reporting beyond performance score</a:t>
            </a:r>
          </a:p>
          <a:p>
            <a:pPr marL="118872" indent="-118872">
              <a:spcBef>
                <a:spcPts val="300"/>
              </a:spcBef>
              <a:buClr>
                <a:schemeClr val="tx1"/>
              </a:buClr>
              <a:buFont typeface="Arial" panose="020B0604020202020204" pitchFamily="34" charset="0"/>
              <a:buChar char="•"/>
            </a:pPr>
            <a:r>
              <a:rPr lang="en-US" sz="800" b="1" dirty="0" smtClean="0">
                <a:solidFill>
                  <a:schemeClr val="accent6"/>
                </a:solidFill>
                <a:cs typeface="Arial" pitchFamily="34" charset="0"/>
              </a:rPr>
              <a:t>New! </a:t>
            </a:r>
            <a:r>
              <a:rPr lang="en-US" sz="800" dirty="0" smtClean="0">
                <a:cs typeface="Arial" pitchFamily="34" charset="0"/>
              </a:rPr>
              <a:t>10 points if only 2015 Edition CEHRT used to report Stage-3 equivalent </a:t>
            </a:r>
            <a:r>
              <a:rPr lang="en-US" sz="800" dirty="0">
                <a:cs typeface="Arial" pitchFamily="34" charset="0"/>
              </a:rPr>
              <a:t>ACI measures </a:t>
            </a:r>
            <a:r>
              <a:rPr lang="en-US" sz="800" dirty="0" smtClean="0">
                <a:cs typeface="Arial" pitchFamily="34" charset="0"/>
              </a:rPr>
              <a:t>in 2018</a:t>
            </a:r>
          </a:p>
          <a:p>
            <a:pPr marL="118872" indent="-118872">
              <a:spcBef>
                <a:spcPts val="300"/>
              </a:spcBef>
              <a:buFont typeface="Arial" panose="020B0604020202020204" pitchFamily="34" charset="0"/>
              <a:buChar char="•"/>
            </a:pPr>
            <a:endParaRPr lang="en-US" sz="800" dirty="0" smtClean="0">
              <a:cs typeface="Arial" pitchFamily="34" charset="0"/>
            </a:endParaRPr>
          </a:p>
        </p:txBody>
      </p:sp>
      <p:sp>
        <p:nvSpPr>
          <p:cNvPr id="74" name="Rectangle 73"/>
          <p:cNvSpPr/>
          <p:nvPr/>
        </p:nvSpPr>
        <p:spPr bwMode="gray">
          <a:xfrm>
            <a:off x="3117276" y="1850864"/>
            <a:ext cx="138450" cy="186310"/>
          </a:xfrm>
          <a:prstGeom prst="rect">
            <a:avLst/>
          </a:prstGeom>
          <a:solidFill>
            <a:schemeClr val="tx2"/>
          </a:solidFill>
          <a:ln w="1905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75" name="Rectangle 74"/>
          <p:cNvSpPr/>
          <p:nvPr/>
        </p:nvSpPr>
        <p:spPr bwMode="gray">
          <a:xfrm>
            <a:off x="3300936" y="1850864"/>
            <a:ext cx="138450" cy="186310"/>
          </a:xfrm>
          <a:prstGeom prst="rect">
            <a:avLst/>
          </a:prstGeom>
          <a:solidFill>
            <a:schemeClr val="tx2"/>
          </a:solidFill>
          <a:ln w="1905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76" name="Rectangle 75"/>
          <p:cNvSpPr/>
          <p:nvPr/>
        </p:nvSpPr>
        <p:spPr bwMode="gray">
          <a:xfrm>
            <a:off x="3492411" y="1850864"/>
            <a:ext cx="138450" cy="186310"/>
          </a:xfrm>
          <a:prstGeom prst="rect">
            <a:avLst/>
          </a:prstGeom>
          <a:solidFill>
            <a:schemeClr val="tx2"/>
          </a:solidFill>
          <a:ln w="1905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104" name="Rectangle 103"/>
          <p:cNvSpPr/>
          <p:nvPr/>
        </p:nvSpPr>
        <p:spPr bwMode="gray">
          <a:xfrm>
            <a:off x="3676071" y="1850864"/>
            <a:ext cx="138450" cy="186310"/>
          </a:xfrm>
          <a:prstGeom prst="rect">
            <a:avLst/>
          </a:prstGeom>
          <a:solidFill>
            <a:schemeClr val="tx2"/>
          </a:solidFill>
          <a:ln w="1905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112" name="Rectangle 111"/>
          <p:cNvSpPr/>
          <p:nvPr/>
        </p:nvSpPr>
        <p:spPr bwMode="gray">
          <a:xfrm>
            <a:off x="3859731" y="1850864"/>
            <a:ext cx="138450" cy="186310"/>
          </a:xfrm>
          <a:prstGeom prst="rect">
            <a:avLst/>
          </a:prstGeom>
          <a:solidFill>
            <a:schemeClr val="tx2"/>
          </a:solidFill>
          <a:ln w="1905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113" name="Rectangle 112"/>
          <p:cNvSpPr/>
          <p:nvPr/>
        </p:nvSpPr>
        <p:spPr bwMode="gray">
          <a:xfrm>
            <a:off x="4043391" y="1850864"/>
            <a:ext cx="138450" cy="186310"/>
          </a:xfrm>
          <a:prstGeom prst="rect">
            <a:avLst/>
          </a:prstGeom>
          <a:solidFill>
            <a:schemeClr val="tx2"/>
          </a:solidFill>
          <a:ln w="1905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114" name="Rectangle 113"/>
          <p:cNvSpPr/>
          <p:nvPr/>
        </p:nvSpPr>
        <p:spPr bwMode="gray">
          <a:xfrm>
            <a:off x="4227051" y="1850864"/>
            <a:ext cx="138450" cy="186310"/>
          </a:xfrm>
          <a:prstGeom prst="rect">
            <a:avLst/>
          </a:prstGeom>
          <a:solidFill>
            <a:schemeClr val="tx2"/>
          </a:solidFill>
          <a:ln w="1905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115" name="Rectangle 114"/>
          <p:cNvSpPr/>
          <p:nvPr/>
        </p:nvSpPr>
        <p:spPr bwMode="gray">
          <a:xfrm>
            <a:off x="4413815" y="1850864"/>
            <a:ext cx="138450" cy="186310"/>
          </a:xfrm>
          <a:prstGeom prst="rect">
            <a:avLst/>
          </a:prstGeom>
          <a:solidFill>
            <a:schemeClr val="tx2"/>
          </a:solidFill>
          <a:ln w="1905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116" name="TextBox 115"/>
          <p:cNvSpPr txBox="1"/>
          <p:nvPr/>
        </p:nvSpPr>
        <p:spPr bwMode="gray">
          <a:xfrm>
            <a:off x="3072187" y="1882463"/>
            <a:ext cx="213692" cy="123111"/>
          </a:xfrm>
          <a:prstGeom prst="rect">
            <a:avLst/>
          </a:prstGeom>
          <a:noFill/>
        </p:spPr>
        <p:txBody>
          <a:bodyPr wrap="square" lIns="0" tIns="0" rIns="0" bIns="0" rtlCol="0">
            <a:spAutoFit/>
          </a:bodyPr>
          <a:lstStyle/>
          <a:p>
            <a:pPr algn="ctr"/>
            <a:r>
              <a:rPr lang="en-US" sz="800" b="1" dirty="0" smtClean="0">
                <a:solidFill>
                  <a:schemeClr val="bg1"/>
                </a:solidFill>
                <a:cs typeface="Arial" pitchFamily="34" charset="0"/>
              </a:rPr>
              <a:t>10</a:t>
            </a:r>
          </a:p>
        </p:txBody>
      </p:sp>
      <p:sp>
        <p:nvSpPr>
          <p:cNvPr id="117" name="TextBox 116"/>
          <p:cNvSpPr txBox="1"/>
          <p:nvPr/>
        </p:nvSpPr>
        <p:spPr bwMode="gray">
          <a:xfrm>
            <a:off x="3263662" y="1882463"/>
            <a:ext cx="213692" cy="123111"/>
          </a:xfrm>
          <a:prstGeom prst="rect">
            <a:avLst/>
          </a:prstGeom>
          <a:noFill/>
        </p:spPr>
        <p:txBody>
          <a:bodyPr wrap="square" lIns="0" tIns="0" rIns="0" bIns="0" rtlCol="0">
            <a:spAutoFit/>
          </a:bodyPr>
          <a:lstStyle/>
          <a:p>
            <a:pPr algn="ctr"/>
            <a:r>
              <a:rPr lang="en-US" sz="800" b="1" dirty="0" smtClean="0">
                <a:solidFill>
                  <a:schemeClr val="bg1"/>
                </a:solidFill>
                <a:cs typeface="Arial" pitchFamily="34" charset="0"/>
              </a:rPr>
              <a:t>10</a:t>
            </a:r>
          </a:p>
        </p:txBody>
      </p:sp>
      <p:sp>
        <p:nvSpPr>
          <p:cNvPr id="121" name="TextBox 120"/>
          <p:cNvSpPr txBox="1"/>
          <p:nvPr/>
        </p:nvSpPr>
        <p:spPr bwMode="gray">
          <a:xfrm>
            <a:off x="3447322" y="1882463"/>
            <a:ext cx="213692" cy="123111"/>
          </a:xfrm>
          <a:prstGeom prst="rect">
            <a:avLst/>
          </a:prstGeom>
          <a:noFill/>
        </p:spPr>
        <p:txBody>
          <a:bodyPr wrap="square" lIns="0" tIns="0" rIns="0" bIns="0" rtlCol="0">
            <a:spAutoFit/>
          </a:bodyPr>
          <a:lstStyle/>
          <a:p>
            <a:pPr algn="ctr"/>
            <a:r>
              <a:rPr lang="en-US" sz="800" b="1" dirty="0" smtClean="0">
                <a:solidFill>
                  <a:schemeClr val="bg1"/>
                </a:solidFill>
                <a:cs typeface="Arial" pitchFamily="34" charset="0"/>
              </a:rPr>
              <a:t>10</a:t>
            </a:r>
          </a:p>
        </p:txBody>
      </p:sp>
      <p:sp>
        <p:nvSpPr>
          <p:cNvPr id="122" name="TextBox 121"/>
          <p:cNvSpPr txBox="1"/>
          <p:nvPr/>
        </p:nvSpPr>
        <p:spPr bwMode="gray">
          <a:xfrm>
            <a:off x="3638797" y="1882463"/>
            <a:ext cx="213692" cy="123111"/>
          </a:xfrm>
          <a:prstGeom prst="rect">
            <a:avLst/>
          </a:prstGeom>
          <a:noFill/>
        </p:spPr>
        <p:txBody>
          <a:bodyPr wrap="square" lIns="0" tIns="0" rIns="0" bIns="0" rtlCol="0">
            <a:spAutoFit/>
          </a:bodyPr>
          <a:lstStyle/>
          <a:p>
            <a:pPr algn="ctr"/>
            <a:r>
              <a:rPr lang="en-US" sz="800" b="1" dirty="0" smtClean="0">
                <a:solidFill>
                  <a:schemeClr val="bg1"/>
                </a:solidFill>
                <a:cs typeface="Arial" pitchFamily="34" charset="0"/>
              </a:rPr>
              <a:t>10</a:t>
            </a:r>
          </a:p>
        </p:txBody>
      </p:sp>
      <p:sp>
        <p:nvSpPr>
          <p:cNvPr id="124" name="TextBox 123"/>
          <p:cNvSpPr txBox="1"/>
          <p:nvPr/>
        </p:nvSpPr>
        <p:spPr bwMode="gray">
          <a:xfrm>
            <a:off x="4010017" y="1882463"/>
            <a:ext cx="213692" cy="123111"/>
          </a:xfrm>
          <a:prstGeom prst="rect">
            <a:avLst/>
          </a:prstGeom>
          <a:noFill/>
        </p:spPr>
        <p:txBody>
          <a:bodyPr wrap="square" lIns="0" tIns="0" rIns="0" bIns="0" rtlCol="0">
            <a:spAutoFit/>
          </a:bodyPr>
          <a:lstStyle/>
          <a:p>
            <a:pPr algn="ctr"/>
            <a:r>
              <a:rPr lang="en-US" sz="800" b="1" dirty="0" smtClean="0">
                <a:solidFill>
                  <a:schemeClr val="bg1"/>
                </a:solidFill>
                <a:cs typeface="Arial" pitchFamily="34" charset="0"/>
              </a:rPr>
              <a:t>10</a:t>
            </a:r>
          </a:p>
        </p:txBody>
      </p:sp>
      <p:sp>
        <p:nvSpPr>
          <p:cNvPr id="125" name="TextBox 124"/>
          <p:cNvSpPr txBox="1"/>
          <p:nvPr/>
        </p:nvSpPr>
        <p:spPr bwMode="gray">
          <a:xfrm>
            <a:off x="3822110" y="1882463"/>
            <a:ext cx="213692" cy="123111"/>
          </a:xfrm>
          <a:prstGeom prst="rect">
            <a:avLst/>
          </a:prstGeom>
          <a:noFill/>
        </p:spPr>
        <p:txBody>
          <a:bodyPr wrap="square" lIns="0" tIns="0" rIns="0" bIns="0" rtlCol="0">
            <a:spAutoFit/>
          </a:bodyPr>
          <a:lstStyle/>
          <a:p>
            <a:pPr algn="ctr"/>
            <a:r>
              <a:rPr lang="en-US" sz="800" b="1" dirty="0" smtClean="0">
                <a:solidFill>
                  <a:schemeClr val="bg1"/>
                </a:solidFill>
                <a:cs typeface="Arial" pitchFamily="34" charset="0"/>
              </a:rPr>
              <a:t>10</a:t>
            </a:r>
          </a:p>
        </p:txBody>
      </p:sp>
      <p:sp>
        <p:nvSpPr>
          <p:cNvPr id="126" name="TextBox 125"/>
          <p:cNvSpPr txBox="1"/>
          <p:nvPr/>
        </p:nvSpPr>
        <p:spPr bwMode="gray">
          <a:xfrm>
            <a:off x="4182147" y="1882463"/>
            <a:ext cx="213692" cy="123111"/>
          </a:xfrm>
          <a:prstGeom prst="rect">
            <a:avLst/>
          </a:prstGeom>
          <a:noFill/>
        </p:spPr>
        <p:txBody>
          <a:bodyPr wrap="square" lIns="0" tIns="0" rIns="0" bIns="0" rtlCol="0">
            <a:spAutoFit/>
          </a:bodyPr>
          <a:lstStyle/>
          <a:p>
            <a:pPr algn="ctr"/>
            <a:r>
              <a:rPr lang="en-US" sz="800" b="1" dirty="0" smtClean="0">
                <a:solidFill>
                  <a:schemeClr val="bg1"/>
                </a:solidFill>
                <a:cs typeface="Arial" pitchFamily="34" charset="0"/>
              </a:rPr>
              <a:t>10</a:t>
            </a:r>
          </a:p>
        </p:txBody>
      </p:sp>
      <p:sp>
        <p:nvSpPr>
          <p:cNvPr id="127" name="TextBox 126"/>
          <p:cNvSpPr txBox="1"/>
          <p:nvPr/>
        </p:nvSpPr>
        <p:spPr bwMode="gray">
          <a:xfrm>
            <a:off x="4369833" y="1882463"/>
            <a:ext cx="213692" cy="123111"/>
          </a:xfrm>
          <a:prstGeom prst="rect">
            <a:avLst/>
          </a:prstGeom>
          <a:noFill/>
        </p:spPr>
        <p:txBody>
          <a:bodyPr wrap="square" lIns="0" tIns="0" rIns="0" bIns="0" rtlCol="0">
            <a:spAutoFit/>
          </a:bodyPr>
          <a:lstStyle/>
          <a:p>
            <a:pPr algn="ctr"/>
            <a:r>
              <a:rPr lang="en-US" sz="800" b="1" dirty="0" smtClean="0">
                <a:solidFill>
                  <a:schemeClr val="bg1"/>
                </a:solidFill>
                <a:cs typeface="Arial" pitchFamily="34" charset="0"/>
              </a:rPr>
              <a:t>10</a:t>
            </a:r>
          </a:p>
        </p:txBody>
      </p:sp>
      <p:grpSp>
        <p:nvGrpSpPr>
          <p:cNvPr id="8" name="Group 7"/>
          <p:cNvGrpSpPr/>
          <p:nvPr/>
        </p:nvGrpSpPr>
        <p:grpSpPr>
          <a:xfrm>
            <a:off x="2913762" y="1205905"/>
            <a:ext cx="2401793" cy="310784"/>
            <a:chOff x="3395204" y="1336675"/>
            <a:chExt cx="2401793" cy="310784"/>
          </a:xfrm>
        </p:grpSpPr>
        <p:sp>
          <p:nvSpPr>
            <p:cNvPr id="79" name="Rectangle 78"/>
            <p:cNvSpPr/>
            <p:nvPr/>
          </p:nvSpPr>
          <p:spPr bwMode="gray">
            <a:xfrm>
              <a:off x="3399048" y="1461149"/>
              <a:ext cx="207679" cy="186310"/>
            </a:xfrm>
            <a:prstGeom prst="rect">
              <a:avLst/>
            </a:prstGeom>
            <a:solidFill>
              <a:schemeClr val="accent2"/>
            </a:solidFill>
            <a:ln w="1905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80" name="Rectangle 79"/>
            <p:cNvSpPr/>
            <p:nvPr/>
          </p:nvSpPr>
          <p:spPr bwMode="gray">
            <a:xfrm>
              <a:off x="3641306" y="1461149"/>
              <a:ext cx="207679" cy="186310"/>
            </a:xfrm>
            <a:prstGeom prst="rect">
              <a:avLst/>
            </a:prstGeom>
            <a:solidFill>
              <a:schemeClr val="accent2"/>
            </a:solidFill>
            <a:ln w="1905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81" name="Rectangle 80"/>
            <p:cNvSpPr/>
            <p:nvPr/>
          </p:nvSpPr>
          <p:spPr bwMode="gray">
            <a:xfrm>
              <a:off x="3882559" y="1461149"/>
              <a:ext cx="207679" cy="186310"/>
            </a:xfrm>
            <a:prstGeom prst="rect">
              <a:avLst/>
            </a:prstGeom>
            <a:solidFill>
              <a:schemeClr val="accent2"/>
            </a:solidFill>
            <a:ln w="1905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82" name="Rectangle 81"/>
            <p:cNvSpPr/>
            <p:nvPr/>
          </p:nvSpPr>
          <p:spPr bwMode="gray">
            <a:xfrm>
              <a:off x="4127203" y="1461149"/>
              <a:ext cx="207679" cy="186310"/>
            </a:xfrm>
            <a:prstGeom prst="rect">
              <a:avLst/>
            </a:prstGeom>
            <a:solidFill>
              <a:schemeClr val="accent2"/>
            </a:solidFill>
            <a:ln w="1905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83" name="Rectangle 82"/>
            <p:cNvSpPr/>
            <p:nvPr/>
          </p:nvSpPr>
          <p:spPr bwMode="gray">
            <a:xfrm>
              <a:off x="4366414" y="1461149"/>
              <a:ext cx="207679" cy="186310"/>
            </a:xfrm>
            <a:prstGeom prst="rect">
              <a:avLst/>
            </a:prstGeom>
            <a:solidFill>
              <a:schemeClr val="accent2"/>
            </a:solidFill>
            <a:ln w="1905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85" name="TextBox 84"/>
            <p:cNvSpPr txBox="1"/>
            <p:nvPr/>
          </p:nvSpPr>
          <p:spPr bwMode="gray">
            <a:xfrm>
              <a:off x="3405885" y="1336675"/>
              <a:ext cx="2391112" cy="107722"/>
            </a:xfrm>
            <a:prstGeom prst="rect">
              <a:avLst/>
            </a:prstGeom>
            <a:noFill/>
          </p:spPr>
          <p:txBody>
            <a:bodyPr wrap="square" lIns="0" tIns="0" rIns="0" bIns="0" rtlCol="0">
              <a:spAutoFit/>
            </a:bodyPr>
            <a:lstStyle/>
            <a:p>
              <a:r>
                <a:rPr lang="en-US" sz="700" b="1" i="1" dirty="0" smtClean="0">
                  <a:cs typeface="Arial" pitchFamily="34" charset="0"/>
                </a:rPr>
                <a:t>Modified Stage 2-equivalent ACI Transition Measures</a:t>
              </a:r>
              <a:endParaRPr lang="en-US" sz="900" b="1" i="1" dirty="0" smtClean="0">
                <a:cs typeface="Arial" pitchFamily="34" charset="0"/>
              </a:endParaRPr>
            </a:p>
          </p:txBody>
        </p:sp>
        <p:sp>
          <p:nvSpPr>
            <p:cNvPr id="88" name="TextBox 87"/>
            <p:cNvSpPr txBox="1"/>
            <p:nvPr/>
          </p:nvSpPr>
          <p:spPr bwMode="gray">
            <a:xfrm>
              <a:off x="3643933" y="1492748"/>
              <a:ext cx="213692" cy="123111"/>
            </a:xfrm>
            <a:prstGeom prst="rect">
              <a:avLst/>
            </a:prstGeom>
            <a:noFill/>
          </p:spPr>
          <p:txBody>
            <a:bodyPr wrap="square" lIns="0" tIns="0" rIns="0" bIns="0" rtlCol="0">
              <a:spAutoFit/>
            </a:bodyPr>
            <a:lstStyle/>
            <a:p>
              <a:pPr algn="ctr"/>
              <a:r>
                <a:rPr lang="en-US" sz="800" b="1" dirty="0" smtClean="0">
                  <a:solidFill>
                    <a:schemeClr val="bg1"/>
                  </a:solidFill>
                  <a:cs typeface="Arial" pitchFamily="34" charset="0"/>
                </a:rPr>
                <a:t>10</a:t>
              </a:r>
            </a:p>
          </p:txBody>
        </p:sp>
        <p:sp>
          <p:nvSpPr>
            <p:cNvPr id="89" name="TextBox 88"/>
            <p:cNvSpPr txBox="1"/>
            <p:nvPr/>
          </p:nvSpPr>
          <p:spPr bwMode="gray">
            <a:xfrm>
              <a:off x="3395204" y="1492748"/>
              <a:ext cx="213692" cy="123111"/>
            </a:xfrm>
            <a:prstGeom prst="rect">
              <a:avLst/>
            </a:prstGeom>
            <a:noFill/>
          </p:spPr>
          <p:txBody>
            <a:bodyPr wrap="square" lIns="0" tIns="0" rIns="0" bIns="0" rtlCol="0">
              <a:spAutoFit/>
            </a:bodyPr>
            <a:lstStyle/>
            <a:p>
              <a:pPr algn="ctr"/>
              <a:r>
                <a:rPr lang="en-US" sz="800" b="1" dirty="0" smtClean="0">
                  <a:solidFill>
                    <a:schemeClr val="bg1"/>
                  </a:solidFill>
                  <a:cs typeface="Arial" pitchFamily="34" charset="0"/>
                </a:rPr>
                <a:t>10</a:t>
              </a:r>
            </a:p>
          </p:txBody>
        </p:sp>
        <p:sp>
          <p:nvSpPr>
            <p:cNvPr id="90" name="TextBox 89"/>
            <p:cNvSpPr txBox="1"/>
            <p:nvPr/>
          </p:nvSpPr>
          <p:spPr bwMode="gray">
            <a:xfrm>
              <a:off x="3875849" y="1492748"/>
              <a:ext cx="213692" cy="123111"/>
            </a:xfrm>
            <a:prstGeom prst="rect">
              <a:avLst/>
            </a:prstGeom>
            <a:noFill/>
          </p:spPr>
          <p:txBody>
            <a:bodyPr wrap="square" lIns="0" tIns="0" rIns="0" bIns="0" rtlCol="0">
              <a:spAutoFit/>
            </a:bodyPr>
            <a:lstStyle/>
            <a:p>
              <a:pPr algn="ctr"/>
              <a:r>
                <a:rPr lang="en-US" sz="800" b="1" dirty="0" smtClean="0">
                  <a:solidFill>
                    <a:schemeClr val="bg1"/>
                  </a:solidFill>
                  <a:cs typeface="Arial" pitchFamily="34" charset="0"/>
                </a:rPr>
                <a:t>10</a:t>
              </a:r>
            </a:p>
          </p:txBody>
        </p:sp>
        <p:sp>
          <p:nvSpPr>
            <p:cNvPr id="91" name="TextBox 90"/>
            <p:cNvSpPr txBox="1"/>
            <p:nvPr/>
          </p:nvSpPr>
          <p:spPr bwMode="gray">
            <a:xfrm>
              <a:off x="4120259" y="1492748"/>
              <a:ext cx="213692" cy="123111"/>
            </a:xfrm>
            <a:prstGeom prst="rect">
              <a:avLst/>
            </a:prstGeom>
            <a:noFill/>
          </p:spPr>
          <p:txBody>
            <a:bodyPr wrap="square" lIns="0" tIns="0" rIns="0" bIns="0" rtlCol="0">
              <a:spAutoFit/>
            </a:bodyPr>
            <a:lstStyle/>
            <a:p>
              <a:pPr algn="ctr"/>
              <a:r>
                <a:rPr lang="en-US" sz="800" b="1" dirty="0" smtClean="0">
                  <a:solidFill>
                    <a:schemeClr val="bg1"/>
                  </a:solidFill>
                  <a:cs typeface="Arial" pitchFamily="34" charset="0"/>
                </a:rPr>
                <a:t>10</a:t>
              </a:r>
            </a:p>
          </p:txBody>
        </p:sp>
        <p:sp>
          <p:nvSpPr>
            <p:cNvPr id="92" name="TextBox 91"/>
            <p:cNvSpPr txBox="1"/>
            <p:nvPr/>
          </p:nvSpPr>
          <p:spPr bwMode="gray">
            <a:xfrm>
              <a:off x="4357845" y="1492748"/>
              <a:ext cx="213692" cy="123111"/>
            </a:xfrm>
            <a:prstGeom prst="rect">
              <a:avLst/>
            </a:prstGeom>
            <a:noFill/>
          </p:spPr>
          <p:txBody>
            <a:bodyPr wrap="square" lIns="0" tIns="0" rIns="0" bIns="0" rtlCol="0">
              <a:spAutoFit/>
            </a:bodyPr>
            <a:lstStyle/>
            <a:p>
              <a:pPr algn="ctr"/>
              <a:r>
                <a:rPr lang="en-US" sz="800" b="1" dirty="0" smtClean="0">
                  <a:solidFill>
                    <a:schemeClr val="bg1"/>
                  </a:solidFill>
                  <a:cs typeface="Arial" pitchFamily="34" charset="0"/>
                </a:rPr>
                <a:t>10</a:t>
              </a:r>
            </a:p>
          </p:txBody>
        </p:sp>
        <p:sp>
          <p:nvSpPr>
            <p:cNvPr id="128" name="Rectangle 127"/>
            <p:cNvSpPr/>
            <p:nvPr/>
          </p:nvSpPr>
          <p:spPr bwMode="gray">
            <a:xfrm>
              <a:off x="4605329" y="1461149"/>
              <a:ext cx="207679" cy="186310"/>
            </a:xfrm>
            <a:prstGeom prst="rect">
              <a:avLst/>
            </a:prstGeom>
            <a:solidFill>
              <a:schemeClr val="accent2"/>
            </a:solidFill>
            <a:ln w="1905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129" name="Rectangle 128"/>
            <p:cNvSpPr/>
            <p:nvPr/>
          </p:nvSpPr>
          <p:spPr bwMode="gray">
            <a:xfrm>
              <a:off x="4846500" y="1461149"/>
              <a:ext cx="207679" cy="186310"/>
            </a:xfrm>
            <a:prstGeom prst="rect">
              <a:avLst/>
            </a:prstGeom>
            <a:solidFill>
              <a:schemeClr val="accent2"/>
            </a:solidFill>
            <a:ln w="1905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99" name="TextBox 98"/>
            <p:cNvSpPr txBox="1"/>
            <p:nvPr/>
          </p:nvSpPr>
          <p:spPr bwMode="gray">
            <a:xfrm>
              <a:off x="4612612" y="1492748"/>
              <a:ext cx="213692" cy="123111"/>
            </a:xfrm>
            <a:prstGeom prst="rect">
              <a:avLst/>
            </a:prstGeom>
            <a:noFill/>
          </p:spPr>
          <p:txBody>
            <a:bodyPr wrap="square" lIns="0" tIns="0" rIns="0" bIns="0" rtlCol="0">
              <a:spAutoFit/>
            </a:bodyPr>
            <a:lstStyle/>
            <a:p>
              <a:pPr algn="ctr"/>
              <a:r>
                <a:rPr lang="en-US" sz="800" b="1" dirty="0" smtClean="0">
                  <a:solidFill>
                    <a:schemeClr val="bg1"/>
                  </a:solidFill>
                  <a:cs typeface="Arial" pitchFamily="34" charset="0"/>
                </a:rPr>
                <a:t>20</a:t>
              </a:r>
            </a:p>
          </p:txBody>
        </p:sp>
        <p:sp>
          <p:nvSpPr>
            <p:cNvPr id="73" name="TextBox 72"/>
            <p:cNvSpPr txBox="1"/>
            <p:nvPr/>
          </p:nvSpPr>
          <p:spPr bwMode="gray">
            <a:xfrm>
              <a:off x="4856965" y="1492748"/>
              <a:ext cx="213692" cy="123111"/>
            </a:xfrm>
            <a:prstGeom prst="rect">
              <a:avLst/>
            </a:prstGeom>
            <a:noFill/>
          </p:spPr>
          <p:txBody>
            <a:bodyPr wrap="square" lIns="0" tIns="0" rIns="0" bIns="0" rtlCol="0">
              <a:spAutoFit/>
            </a:bodyPr>
            <a:lstStyle/>
            <a:p>
              <a:pPr algn="ctr"/>
              <a:r>
                <a:rPr lang="en-US" sz="800" b="1" dirty="0" smtClean="0">
                  <a:solidFill>
                    <a:schemeClr val="bg1"/>
                  </a:solidFill>
                  <a:cs typeface="Arial" pitchFamily="34" charset="0"/>
                </a:rPr>
                <a:t>20</a:t>
              </a:r>
            </a:p>
          </p:txBody>
        </p:sp>
      </p:grpSp>
      <p:sp>
        <p:nvSpPr>
          <p:cNvPr id="130" name="Left Brace 129"/>
          <p:cNvSpPr/>
          <p:nvPr/>
        </p:nvSpPr>
        <p:spPr bwMode="gray">
          <a:xfrm rot="16200000">
            <a:off x="4921630" y="1812928"/>
            <a:ext cx="114022" cy="722376"/>
          </a:xfrm>
          <a:prstGeom prst="leftBrace">
            <a:avLst>
              <a:gd name="adj1" fmla="val 0"/>
              <a:gd name="adj2" fmla="val 50000"/>
            </a:avLst>
          </a:prstGeom>
          <a:ln w="9525">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333E48"/>
              </a:solidFill>
            </a:endParaRPr>
          </a:p>
        </p:txBody>
      </p:sp>
      <p:sp>
        <p:nvSpPr>
          <p:cNvPr id="131" name="TextBox 130"/>
          <p:cNvSpPr txBox="1"/>
          <p:nvPr/>
        </p:nvSpPr>
        <p:spPr bwMode="gray">
          <a:xfrm>
            <a:off x="4598225" y="2249610"/>
            <a:ext cx="780266" cy="107722"/>
          </a:xfrm>
          <a:prstGeom prst="rect">
            <a:avLst/>
          </a:prstGeom>
          <a:noFill/>
        </p:spPr>
        <p:txBody>
          <a:bodyPr wrap="square" lIns="0" tIns="0" rIns="0" bIns="0" rtlCol="0">
            <a:spAutoFit/>
          </a:bodyPr>
          <a:lstStyle/>
          <a:p>
            <a:pPr algn="ctr"/>
            <a:r>
              <a:rPr lang="en-US" sz="700" dirty="0" smtClean="0">
                <a:cs typeface="Arial" pitchFamily="34" charset="0"/>
              </a:rPr>
              <a:t>Bonus Score</a:t>
            </a:r>
          </a:p>
        </p:txBody>
      </p:sp>
      <p:sp>
        <p:nvSpPr>
          <p:cNvPr id="132" name="Rectangle 131"/>
          <p:cNvSpPr/>
          <p:nvPr/>
        </p:nvSpPr>
        <p:spPr bwMode="gray">
          <a:xfrm>
            <a:off x="4615705" y="1327104"/>
            <a:ext cx="240285" cy="190272"/>
          </a:xfrm>
          <a:prstGeom prst="rect">
            <a:avLst/>
          </a:prstGeom>
          <a:solidFill>
            <a:schemeClr val="accent4"/>
          </a:solidFill>
          <a:ln w="19050">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133" name="Rectangle 132"/>
          <p:cNvSpPr/>
          <p:nvPr/>
        </p:nvSpPr>
        <p:spPr bwMode="gray">
          <a:xfrm>
            <a:off x="4891413" y="1327104"/>
            <a:ext cx="138450" cy="186310"/>
          </a:xfrm>
          <a:prstGeom prst="rect">
            <a:avLst/>
          </a:prstGeom>
          <a:solidFill>
            <a:schemeClr val="accent4"/>
          </a:solidFill>
          <a:ln w="19050">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134" name="TextBox 133"/>
          <p:cNvSpPr txBox="1"/>
          <p:nvPr/>
        </p:nvSpPr>
        <p:spPr bwMode="gray">
          <a:xfrm>
            <a:off x="4631335" y="1356167"/>
            <a:ext cx="213692" cy="123111"/>
          </a:xfrm>
          <a:prstGeom prst="rect">
            <a:avLst/>
          </a:prstGeom>
          <a:noFill/>
        </p:spPr>
        <p:txBody>
          <a:bodyPr wrap="square" lIns="0" tIns="0" rIns="0" bIns="0" rtlCol="0">
            <a:spAutoFit/>
          </a:bodyPr>
          <a:lstStyle/>
          <a:p>
            <a:pPr algn="ctr"/>
            <a:r>
              <a:rPr lang="en-US" sz="800" b="1" dirty="0" smtClean="0">
                <a:solidFill>
                  <a:schemeClr val="bg1"/>
                </a:solidFill>
                <a:cs typeface="Arial" pitchFamily="34" charset="0"/>
              </a:rPr>
              <a:t>10</a:t>
            </a:r>
          </a:p>
        </p:txBody>
      </p:sp>
      <p:sp>
        <p:nvSpPr>
          <p:cNvPr id="135" name="TextBox 134"/>
          <p:cNvSpPr txBox="1"/>
          <p:nvPr/>
        </p:nvSpPr>
        <p:spPr bwMode="gray">
          <a:xfrm>
            <a:off x="4854121" y="1356167"/>
            <a:ext cx="213692" cy="123111"/>
          </a:xfrm>
          <a:prstGeom prst="rect">
            <a:avLst/>
          </a:prstGeom>
          <a:noFill/>
        </p:spPr>
        <p:txBody>
          <a:bodyPr wrap="square" lIns="0" tIns="0" rIns="0" bIns="0" rtlCol="0">
            <a:spAutoFit/>
          </a:bodyPr>
          <a:lstStyle/>
          <a:p>
            <a:pPr algn="ctr"/>
            <a:r>
              <a:rPr lang="en-US" sz="800" b="1" dirty="0" smtClean="0">
                <a:solidFill>
                  <a:schemeClr val="bg1"/>
                </a:solidFill>
                <a:cs typeface="Arial" pitchFamily="34" charset="0"/>
              </a:rPr>
              <a:t>5</a:t>
            </a:r>
          </a:p>
        </p:txBody>
      </p:sp>
      <p:sp>
        <p:nvSpPr>
          <p:cNvPr id="137" name="TextBox 136"/>
          <p:cNvSpPr txBox="1"/>
          <p:nvPr/>
        </p:nvSpPr>
        <p:spPr bwMode="gray">
          <a:xfrm>
            <a:off x="4052335" y="3509471"/>
            <a:ext cx="1055651" cy="138499"/>
          </a:xfrm>
          <a:prstGeom prst="rect">
            <a:avLst/>
          </a:prstGeom>
          <a:noFill/>
        </p:spPr>
        <p:txBody>
          <a:bodyPr wrap="square" lIns="0" tIns="0" rIns="0" bIns="0" rtlCol="0">
            <a:spAutoFit/>
          </a:bodyPr>
          <a:lstStyle/>
          <a:p>
            <a:r>
              <a:rPr lang="en-US" sz="900" i="1" dirty="0" smtClean="0">
                <a:cs typeface="Arial" pitchFamily="34" charset="0"/>
              </a:rPr>
              <a:t>Bonus Score</a:t>
            </a:r>
          </a:p>
        </p:txBody>
      </p:sp>
      <p:sp>
        <p:nvSpPr>
          <p:cNvPr id="9" name="TextBox 8"/>
          <p:cNvSpPr txBox="1"/>
          <p:nvPr/>
        </p:nvSpPr>
        <p:spPr bwMode="gray">
          <a:xfrm>
            <a:off x="4214076" y="1603662"/>
            <a:ext cx="367320" cy="123111"/>
          </a:xfrm>
          <a:prstGeom prst="rect">
            <a:avLst/>
          </a:prstGeom>
          <a:noFill/>
        </p:spPr>
        <p:txBody>
          <a:bodyPr wrap="square" lIns="0" tIns="0" rIns="0" bIns="0" rtlCol="0">
            <a:spAutoFit/>
          </a:bodyPr>
          <a:lstStyle/>
          <a:p>
            <a:pPr>
              <a:spcBef>
                <a:spcPts val="500"/>
              </a:spcBef>
            </a:pPr>
            <a:r>
              <a:rPr lang="en-US" sz="800" b="1" dirty="0" smtClean="0">
                <a:solidFill>
                  <a:schemeClr val="accent6"/>
                </a:solidFill>
              </a:rPr>
              <a:t>- OR -</a:t>
            </a:r>
          </a:p>
        </p:txBody>
      </p:sp>
      <p:sp>
        <p:nvSpPr>
          <p:cNvPr id="78" name="Text Placeholder 1"/>
          <p:cNvSpPr txBox="1">
            <a:spLocks/>
          </p:cNvSpPr>
          <p:nvPr/>
        </p:nvSpPr>
        <p:spPr bwMode="gray">
          <a:xfrm>
            <a:off x="283355" y="1395483"/>
            <a:ext cx="2085772" cy="2318583"/>
          </a:xfrm>
          <a:prstGeom prst="rect">
            <a:avLst/>
          </a:prstGeom>
        </p:spPr>
        <p:txBody>
          <a:bodyPr vert="horz" wrap="square" lIns="182880" tIns="91440" rIns="18288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a:spcBef>
                <a:spcPts val="400"/>
              </a:spcBef>
            </a:pPr>
            <a:r>
              <a:rPr lang="en-US" sz="800" dirty="0" smtClean="0"/>
              <a:t>No change to 90-day reporting period</a:t>
            </a:r>
          </a:p>
          <a:p>
            <a:pPr>
              <a:spcBef>
                <a:spcPts val="400"/>
              </a:spcBef>
            </a:pPr>
            <a:r>
              <a:rPr lang="en-US" sz="800" dirty="0" smtClean="0"/>
              <a:t>2014 </a:t>
            </a:r>
            <a:r>
              <a:rPr lang="en-US" sz="800" dirty="0"/>
              <a:t>Edition CEHRT </a:t>
            </a:r>
            <a:r>
              <a:rPr lang="en-US" sz="800" dirty="0" smtClean="0"/>
              <a:t>and ACI Transition measures still allowed</a:t>
            </a:r>
            <a:endParaRPr lang="en-US" sz="800" dirty="0"/>
          </a:p>
          <a:p>
            <a:pPr>
              <a:spcBef>
                <a:spcPts val="400"/>
              </a:spcBef>
            </a:pPr>
            <a:r>
              <a:rPr lang="en-US" sz="800" dirty="0" smtClean="0"/>
              <a:t>10% bonus for exclusive use of 2015 </a:t>
            </a:r>
            <a:r>
              <a:rPr lang="en-US" sz="800" dirty="0"/>
              <a:t>Edition CEHRT </a:t>
            </a:r>
            <a:r>
              <a:rPr lang="en-US" sz="800" dirty="0" smtClean="0"/>
              <a:t>to report ACI measures</a:t>
            </a:r>
            <a:endParaRPr lang="en-US" sz="800" dirty="0"/>
          </a:p>
          <a:p>
            <a:pPr>
              <a:spcBef>
                <a:spcPts val="400"/>
              </a:spcBef>
            </a:pPr>
            <a:r>
              <a:rPr lang="en-US" sz="800" dirty="0"/>
              <a:t>Public health reporting flexibility for ECs who do not engage with Immunization Registries</a:t>
            </a:r>
          </a:p>
          <a:p>
            <a:pPr>
              <a:spcBef>
                <a:spcPts val="400"/>
              </a:spcBef>
            </a:pPr>
            <a:r>
              <a:rPr lang="en-US" sz="800" dirty="0" smtClean="0"/>
              <a:t>More ECs may qualify for 0% reweighting</a:t>
            </a:r>
            <a:r>
              <a:rPr lang="en-US" sz="800" baseline="30000" dirty="0"/>
              <a:t>1</a:t>
            </a:r>
            <a:r>
              <a:rPr lang="en-US" sz="800" dirty="0" smtClean="0"/>
              <a:t> or hardship exceptions</a:t>
            </a:r>
            <a:r>
              <a:rPr lang="en-US" sz="800" baseline="30000" dirty="0"/>
              <a:t>2</a:t>
            </a:r>
            <a:endParaRPr lang="en-US" sz="800" dirty="0" smtClean="0"/>
          </a:p>
          <a:p>
            <a:pPr>
              <a:spcBef>
                <a:spcPts val="400"/>
              </a:spcBef>
            </a:pPr>
            <a:r>
              <a:rPr lang="en-US" sz="800" dirty="0" smtClean="0"/>
              <a:t>Effective </a:t>
            </a:r>
            <a:r>
              <a:rPr lang="en-US" sz="800" dirty="0"/>
              <a:t>2017 and beyond, </a:t>
            </a:r>
            <a:r>
              <a:rPr lang="en-US" sz="800" dirty="0" smtClean="0"/>
              <a:t>prior MU exclusions available for </a:t>
            </a:r>
            <a:r>
              <a:rPr lang="en-US" sz="800" dirty="0"/>
              <a:t>certain Base </a:t>
            </a:r>
            <a:r>
              <a:rPr lang="en-US" sz="800" dirty="0" smtClean="0"/>
              <a:t>Score measures</a:t>
            </a:r>
            <a:r>
              <a:rPr lang="en-US" sz="800" baseline="30000" dirty="0"/>
              <a:t>3</a:t>
            </a:r>
            <a:endParaRPr lang="en-US" sz="800" dirty="0" smtClean="0"/>
          </a:p>
        </p:txBody>
      </p:sp>
      <p:sp>
        <p:nvSpPr>
          <p:cNvPr id="84" name="Rectangle 83"/>
          <p:cNvSpPr/>
          <p:nvPr/>
        </p:nvSpPr>
        <p:spPr bwMode="gray">
          <a:xfrm>
            <a:off x="4626668" y="1853399"/>
            <a:ext cx="240285" cy="190272"/>
          </a:xfrm>
          <a:prstGeom prst="rect">
            <a:avLst/>
          </a:prstGeom>
          <a:solidFill>
            <a:schemeClr val="accent4"/>
          </a:solidFill>
          <a:ln w="19050">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87" name="Rectangle 86"/>
          <p:cNvSpPr/>
          <p:nvPr/>
        </p:nvSpPr>
        <p:spPr bwMode="gray">
          <a:xfrm>
            <a:off x="4902376" y="1853399"/>
            <a:ext cx="138450" cy="186310"/>
          </a:xfrm>
          <a:prstGeom prst="rect">
            <a:avLst/>
          </a:prstGeom>
          <a:solidFill>
            <a:schemeClr val="accent4"/>
          </a:solidFill>
          <a:ln w="19050">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93" name="TextBox 92"/>
          <p:cNvSpPr txBox="1"/>
          <p:nvPr/>
        </p:nvSpPr>
        <p:spPr bwMode="gray">
          <a:xfrm>
            <a:off x="4642298" y="1882462"/>
            <a:ext cx="213692" cy="123111"/>
          </a:xfrm>
          <a:prstGeom prst="rect">
            <a:avLst/>
          </a:prstGeom>
          <a:noFill/>
        </p:spPr>
        <p:txBody>
          <a:bodyPr wrap="square" lIns="0" tIns="0" rIns="0" bIns="0" rtlCol="0">
            <a:spAutoFit/>
          </a:bodyPr>
          <a:lstStyle/>
          <a:p>
            <a:pPr algn="ctr"/>
            <a:r>
              <a:rPr lang="en-US" sz="800" b="1" dirty="0" smtClean="0">
                <a:solidFill>
                  <a:schemeClr val="bg1"/>
                </a:solidFill>
                <a:cs typeface="Arial" pitchFamily="34" charset="0"/>
              </a:rPr>
              <a:t>10</a:t>
            </a:r>
          </a:p>
        </p:txBody>
      </p:sp>
      <p:sp>
        <p:nvSpPr>
          <p:cNvPr id="94" name="TextBox 93"/>
          <p:cNvSpPr txBox="1"/>
          <p:nvPr/>
        </p:nvSpPr>
        <p:spPr bwMode="gray">
          <a:xfrm>
            <a:off x="4865084" y="1882462"/>
            <a:ext cx="213692" cy="123111"/>
          </a:xfrm>
          <a:prstGeom prst="rect">
            <a:avLst/>
          </a:prstGeom>
          <a:noFill/>
        </p:spPr>
        <p:txBody>
          <a:bodyPr wrap="square" lIns="0" tIns="0" rIns="0" bIns="0" rtlCol="0">
            <a:spAutoFit/>
          </a:bodyPr>
          <a:lstStyle/>
          <a:p>
            <a:pPr algn="ctr"/>
            <a:r>
              <a:rPr lang="en-US" sz="800" b="1" dirty="0" smtClean="0">
                <a:solidFill>
                  <a:schemeClr val="bg1"/>
                </a:solidFill>
                <a:cs typeface="Arial" pitchFamily="34" charset="0"/>
              </a:rPr>
              <a:t>5</a:t>
            </a:r>
          </a:p>
        </p:txBody>
      </p:sp>
      <p:sp>
        <p:nvSpPr>
          <p:cNvPr id="95" name="Rectangle 94"/>
          <p:cNvSpPr/>
          <p:nvPr/>
        </p:nvSpPr>
        <p:spPr bwMode="gray">
          <a:xfrm>
            <a:off x="5075270" y="1854037"/>
            <a:ext cx="240285" cy="190272"/>
          </a:xfrm>
          <a:prstGeom prst="rect">
            <a:avLst/>
          </a:prstGeom>
          <a:solidFill>
            <a:schemeClr val="accent4"/>
          </a:solidFill>
          <a:ln w="19050">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sz="1100" dirty="0"/>
          </a:p>
        </p:txBody>
      </p:sp>
      <p:sp>
        <p:nvSpPr>
          <p:cNvPr id="96" name="TextBox 95"/>
          <p:cNvSpPr txBox="1"/>
          <p:nvPr/>
        </p:nvSpPr>
        <p:spPr bwMode="gray">
          <a:xfrm>
            <a:off x="5090900" y="1883100"/>
            <a:ext cx="213692" cy="123111"/>
          </a:xfrm>
          <a:prstGeom prst="rect">
            <a:avLst/>
          </a:prstGeom>
          <a:noFill/>
        </p:spPr>
        <p:txBody>
          <a:bodyPr wrap="square" lIns="0" tIns="0" rIns="0" bIns="0" rtlCol="0">
            <a:spAutoFit/>
          </a:bodyPr>
          <a:lstStyle/>
          <a:p>
            <a:pPr algn="ctr"/>
            <a:r>
              <a:rPr lang="en-US" sz="800" b="1" dirty="0" smtClean="0">
                <a:solidFill>
                  <a:schemeClr val="bg1"/>
                </a:solidFill>
                <a:cs typeface="Arial" pitchFamily="34" charset="0"/>
              </a:rPr>
              <a:t>10</a:t>
            </a:r>
          </a:p>
        </p:txBody>
      </p:sp>
      <p:sp>
        <p:nvSpPr>
          <p:cNvPr id="98" name="TextBox 97"/>
          <p:cNvSpPr txBox="1"/>
          <p:nvPr/>
        </p:nvSpPr>
        <p:spPr bwMode="gray">
          <a:xfrm>
            <a:off x="5390544" y="1876200"/>
            <a:ext cx="620936" cy="153888"/>
          </a:xfrm>
          <a:prstGeom prst="rect">
            <a:avLst/>
          </a:prstGeom>
          <a:noFill/>
        </p:spPr>
        <p:txBody>
          <a:bodyPr wrap="square" lIns="0" tIns="0" rIns="0" bIns="0" rtlCol="0">
            <a:spAutoFit/>
          </a:bodyPr>
          <a:lstStyle/>
          <a:p>
            <a:pPr algn="ctr"/>
            <a:r>
              <a:rPr lang="en-US" sz="1000" b="1" dirty="0" smtClean="0">
                <a:cs typeface="Arial" pitchFamily="34" charset="0"/>
              </a:rPr>
              <a:t>= 165 Pts</a:t>
            </a:r>
          </a:p>
        </p:txBody>
      </p:sp>
      <p:sp>
        <p:nvSpPr>
          <p:cNvPr id="101" name="Rectangle 100"/>
          <p:cNvSpPr/>
          <p:nvPr/>
        </p:nvSpPr>
        <p:spPr bwMode="gray">
          <a:xfrm>
            <a:off x="5390544" y="1844036"/>
            <a:ext cx="640080" cy="201168"/>
          </a:xfrm>
          <a:prstGeom prst="rect">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73152" rIns="685800" bIns="73152" numCol="1" spcCol="0" rtlCol="0" fromWordArt="0" anchor="ctr" anchorCtr="0" forceAA="0" compatLnSpc="1">
            <a:prstTxWarp prst="textNoShape">
              <a:avLst/>
            </a:prstTxWarp>
            <a:spAutoFit/>
          </a:bodyPr>
          <a:lstStyle/>
          <a:p>
            <a:endParaRPr lang="en-US" sz="900" dirty="0">
              <a:solidFill>
                <a:schemeClr val="accent6"/>
              </a:solidFill>
            </a:endParaRPr>
          </a:p>
        </p:txBody>
      </p:sp>
      <p:sp>
        <p:nvSpPr>
          <p:cNvPr id="123" name="TextBox 122"/>
          <p:cNvSpPr txBox="1"/>
          <p:nvPr/>
        </p:nvSpPr>
        <p:spPr bwMode="gray">
          <a:xfrm>
            <a:off x="5386392" y="1624749"/>
            <a:ext cx="685800" cy="109728"/>
          </a:xfrm>
          <a:prstGeom prst="rect">
            <a:avLst/>
          </a:prstGeom>
          <a:noFill/>
        </p:spPr>
        <p:txBody>
          <a:bodyPr wrap="square" lIns="0" tIns="0" rIns="0" bIns="0" rtlCol="0">
            <a:spAutoFit/>
          </a:bodyPr>
          <a:lstStyle>
            <a:defPPr>
              <a:defRPr lang="en-US"/>
            </a:defPPr>
            <a:lvl1pPr algn="ctr">
              <a:defRPr sz="700">
                <a:cs typeface="Arial" pitchFamily="34" charset="0"/>
              </a:defRPr>
            </a:lvl1pPr>
          </a:lstStyle>
          <a:p>
            <a:r>
              <a:rPr lang="en-US" b="1" dirty="0"/>
              <a:t>Possible Points</a:t>
            </a:r>
          </a:p>
        </p:txBody>
      </p:sp>
      <p:sp>
        <p:nvSpPr>
          <p:cNvPr id="20" name="Text Placeholder 19"/>
          <p:cNvSpPr>
            <a:spLocks noGrp="1"/>
          </p:cNvSpPr>
          <p:nvPr>
            <p:ph type="body" sz="quarter" idx="27"/>
          </p:nvPr>
        </p:nvSpPr>
        <p:spPr>
          <a:xfrm>
            <a:off x="4865084" y="4670749"/>
            <a:ext cx="1535716" cy="129851"/>
          </a:xfrm>
        </p:spPr>
        <p:txBody>
          <a:bodyPr/>
          <a:lstStyle/>
          <a:p>
            <a:r>
              <a:rPr lang="en-US" dirty="0"/>
              <a:t>Source: CMS; Advisory Board research and analysis</a:t>
            </a:r>
            <a:r>
              <a:rPr lang="en-US" dirty="0" smtClean="0"/>
              <a:t>.</a:t>
            </a:r>
            <a:endParaRPr lang="en-US" dirty="0"/>
          </a:p>
        </p:txBody>
      </p:sp>
      <p:sp>
        <p:nvSpPr>
          <p:cNvPr id="10" name="Text Placeholder 9"/>
          <p:cNvSpPr>
            <a:spLocks noGrp="1"/>
          </p:cNvSpPr>
          <p:nvPr>
            <p:ph type="body" sz="quarter" idx="26"/>
          </p:nvPr>
        </p:nvSpPr>
        <p:spPr/>
        <p:txBody>
          <a:bodyPr/>
          <a:lstStyle/>
          <a:p>
            <a:endParaRPr lang="en-US"/>
          </a:p>
        </p:txBody>
      </p:sp>
    </p:spTree>
    <p:extLst>
      <p:ext uri="{BB962C8B-B14F-4D97-AF65-F5344CB8AC3E}">
        <p14:creationId xmlns:p14="http://schemas.microsoft.com/office/powerpoint/2010/main" val="347840654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gray">
          <a:xfrm>
            <a:off x="220362" y="1118317"/>
            <a:ext cx="1097280" cy="1306394"/>
          </a:xfrm>
          <a:prstGeom prst="rect">
            <a:avLst/>
          </a:prstGeom>
          <a:noFill/>
          <a:ln w="952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 name="Title 1"/>
          <p:cNvSpPr>
            <a:spLocks noGrp="1"/>
          </p:cNvSpPr>
          <p:nvPr>
            <p:ph type="title"/>
          </p:nvPr>
        </p:nvSpPr>
        <p:spPr/>
        <p:txBody>
          <a:bodyPr/>
          <a:lstStyle/>
          <a:p>
            <a:r>
              <a:rPr lang="en-US" smtClean="0"/>
              <a:t>Updated 2017 ACI Transition Measures Pocket Guide</a:t>
            </a:r>
            <a:endParaRPr lang="en-US" dirty="0"/>
          </a:p>
        </p:txBody>
      </p:sp>
      <p:sp>
        <p:nvSpPr>
          <p:cNvPr id="73" name="Text Placeholder 2"/>
          <p:cNvSpPr>
            <a:spLocks noGrp="1"/>
          </p:cNvSpPr>
          <p:nvPr>
            <p:ph type="body" sz="quarter" idx="25"/>
          </p:nvPr>
        </p:nvSpPr>
        <p:spPr>
          <a:xfrm>
            <a:off x="320675" y="718356"/>
            <a:ext cx="5852430" cy="215444"/>
          </a:xfrm>
        </p:spPr>
        <p:txBody>
          <a:bodyPr/>
          <a:lstStyle/>
          <a:p>
            <a:r>
              <a:rPr lang="en-US" dirty="0" smtClean="0"/>
              <a:t>Aligned with Modified Stage 2 MU Measures; New Base Score Exclusions</a:t>
            </a:r>
            <a:endParaRPr lang="en-US" dirty="0"/>
          </a:p>
        </p:txBody>
      </p:sp>
      <p:sp>
        <p:nvSpPr>
          <p:cNvPr id="13" name="Text Placeholder 12"/>
          <p:cNvSpPr>
            <a:spLocks noGrp="1"/>
          </p:cNvSpPr>
          <p:nvPr>
            <p:ph type="body" sz="quarter" idx="26"/>
          </p:nvPr>
        </p:nvSpPr>
        <p:spPr/>
        <p:txBody>
          <a:bodyPr/>
          <a:lstStyle/>
          <a:p>
            <a:endParaRPr lang="en-US"/>
          </a:p>
        </p:txBody>
      </p:sp>
      <p:sp>
        <p:nvSpPr>
          <p:cNvPr id="16" name="Text Placeholder 15"/>
          <p:cNvSpPr>
            <a:spLocks noGrp="1"/>
          </p:cNvSpPr>
          <p:nvPr>
            <p:ph type="body" sz="quarter" idx="28"/>
          </p:nvPr>
        </p:nvSpPr>
        <p:spPr>
          <a:xfrm>
            <a:off x="-1" y="3813042"/>
            <a:ext cx="3667568" cy="807913"/>
          </a:xfrm>
        </p:spPr>
        <p:txBody>
          <a:bodyPr/>
          <a:lstStyle/>
          <a:p>
            <a:r>
              <a:rPr lang="en-US" dirty="0"/>
              <a:t>Legacy MU exclusion allowed; if applicable, numerator of 1 is not required to earn Base score.</a:t>
            </a:r>
          </a:p>
          <a:p>
            <a:r>
              <a:rPr lang="en-US" dirty="0"/>
              <a:t>All three functionalities (view, download, and transmit - VDT) must be present and accessible to meet the measure. </a:t>
            </a:r>
          </a:p>
          <a:p>
            <a:r>
              <a:rPr lang="en-US" dirty="0"/>
              <a:t>Providers can earn a 5% bonus if they report any of these public health measures. </a:t>
            </a:r>
          </a:p>
          <a:p>
            <a:r>
              <a:rPr lang="en-US" dirty="0"/>
              <a:t>A 10% bonus is awarded in ACI if CEHRT is used to carry out any activity reported in the Improvement Activities category.</a:t>
            </a:r>
          </a:p>
        </p:txBody>
      </p:sp>
      <p:sp>
        <p:nvSpPr>
          <p:cNvPr id="8" name="Rectangle 7"/>
          <p:cNvSpPr/>
          <p:nvPr/>
        </p:nvSpPr>
        <p:spPr bwMode="gray">
          <a:xfrm>
            <a:off x="1422798" y="1118317"/>
            <a:ext cx="1097280" cy="1306394"/>
          </a:xfrm>
          <a:prstGeom prst="rect">
            <a:avLst/>
          </a:prstGeom>
          <a:pattFill prst="wdUpDiag">
            <a:fgClr>
              <a:schemeClr val="bg2"/>
            </a:fgClr>
            <a:bgClr>
              <a:schemeClr val="bg1"/>
            </a:bgClr>
          </a:pattFill>
          <a:ln w="952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9" name="Rectangle 8"/>
          <p:cNvSpPr/>
          <p:nvPr/>
        </p:nvSpPr>
        <p:spPr bwMode="gray">
          <a:xfrm>
            <a:off x="2639560" y="1118317"/>
            <a:ext cx="1097280" cy="1306394"/>
          </a:xfrm>
          <a:prstGeom prst="rect">
            <a:avLst/>
          </a:prstGeom>
          <a:noFill/>
          <a:ln w="952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10" name="Rectangle 9"/>
          <p:cNvSpPr/>
          <p:nvPr/>
        </p:nvSpPr>
        <p:spPr bwMode="gray">
          <a:xfrm>
            <a:off x="3845349" y="1118317"/>
            <a:ext cx="1097280" cy="1306394"/>
          </a:xfrm>
          <a:prstGeom prst="rect">
            <a:avLst/>
          </a:prstGeom>
          <a:pattFill prst="wdUpDiag">
            <a:fgClr>
              <a:schemeClr val="bg2"/>
            </a:fgClr>
            <a:bgClr>
              <a:schemeClr val="bg1"/>
            </a:bgClr>
          </a:pattFill>
          <a:ln w="952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14" name="Rectangle 13"/>
          <p:cNvSpPr/>
          <p:nvPr/>
        </p:nvSpPr>
        <p:spPr bwMode="gray">
          <a:xfrm>
            <a:off x="220362" y="2588245"/>
            <a:ext cx="1097280" cy="1371600"/>
          </a:xfrm>
          <a:prstGeom prst="rect">
            <a:avLst/>
          </a:prstGeom>
          <a:noFill/>
          <a:ln w="952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15" name="Rectangle 14"/>
          <p:cNvSpPr/>
          <p:nvPr/>
        </p:nvSpPr>
        <p:spPr bwMode="gray">
          <a:xfrm>
            <a:off x="1426151" y="2588245"/>
            <a:ext cx="1097280" cy="1371600"/>
          </a:xfrm>
          <a:prstGeom prst="rect">
            <a:avLst/>
          </a:prstGeom>
          <a:noFill/>
          <a:ln w="952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17" name="Rectangle 16"/>
          <p:cNvSpPr/>
          <p:nvPr/>
        </p:nvSpPr>
        <p:spPr bwMode="gray">
          <a:xfrm>
            <a:off x="2639560" y="2588245"/>
            <a:ext cx="1097280" cy="1371600"/>
          </a:xfrm>
          <a:prstGeom prst="rect">
            <a:avLst/>
          </a:prstGeom>
          <a:noFill/>
          <a:ln w="952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18" name="Rectangle 17"/>
          <p:cNvSpPr/>
          <p:nvPr/>
        </p:nvSpPr>
        <p:spPr bwMode="gray">
          <a:xfrm>
            <a:off x="3845349" y="2588245"/>
            <a:ext cx="1097280" cy="1371600"/>
          </a:xfrm>
          <a:prstGeom prst="rect">
            <a:avLst/>
          </a:prstGeom>
          <a:noFill/>
          <a:ln w="952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1" name="TextBox 20"/>
          <p:cNvSpPr txBox="1"/>
          <p:nvPr/>
        </p:nvSpPr>
        <p:spPr bwMode="gray">
          <a:xfrm>
            <a:off x="220362" y="1709478"/>
            <a:ext cx="1097280" cy="276999"/>
          </a:xfrm>
          <a:prstGeom prst="rect">
            <a:avLst/>
          </a:prstGeom>
          <a:noFill/>
        </p:spPr>
        <p:txBody>
          <a:bodyPr wrap="square" lIns="0" tIns="0" rIns="0" bIns="0" rtlCol="0">
            <a:spAutoFit/>
          </a:bodyPr>
          <a:lstStyle/>
          <a:p>
            <a:pPr algn="ctr">
              <a:lnSpc>
                <a:spcPct val="100000"/>
              </a:lnSpc>
            </a:pPr>
            <a:r>
              <a:rPr lang="en-US" sz="900" b="1" dirty="0" smtClean="0"/>
              <a:t>Security </a:t>
            </a:r>
            <a:r>
              <a:rPr lang="en-US" sz="900" b="1" dirty="0"/>
              <a:t>R</a:t>
            </a:r>
            <a:r>
              <a:rPr lang="en-US" sz="900" b="1" dirty="0" smtClean="0"/>
              <a:t>isk </a:t>
            </a:r>
            <a:r>
              <a:rPr lang="en-US" sz="900" b="1" dirty="0"/>
              <a:t/>
            </a:r>
            <a:br>
              <a:rPr lang="en-US" sz="900" b="1" dirty="0"/>
            </a:br>
            <a:r>
              <a:rPr lang="en-US" sz="900" b="1" dirty="0" smtClean="0"/>
              <a:t>Analysis</a:t>
            </a:r>
            <a:endParaRPr lang="en-US" sz="900" b="1" dirty="0"/>
          </a:p>
        </p:txBody>
      </p:sp>
      <p:sp>
        <p:nvSpPr>
          <p:cNvPr id="32" name="TextBox 31"/>
          <p:cNvSpPr txBox="1"/>
          <p:nvPr/>
        </p:nvSpPr>
        <p:spPr bwMode="gray">
          <a:xfrm>
            <a:off x="1426151" y="1709478"/>
            <a:ext cx="1097280" cy="276999"/>
          </a:xfrm>
          <a:prstGeom prst="rect">
            <a:avLst/>
          </a:prstGeom>
          <a:noFill/>
        </p:spPr>
        <p:txBody>
          <a:bodyPr wrap="square" lIns="0" tIns="0" rIns="0" bIns="0" rtlCol="0">
            <a:spAutoFit/>
          </a:bodyPr>
          <a:lstStyle/>
          <a:p>
            <a:pPr algn="ctr">
              <a:lnSpc>
                <a:spcPct val="100000"/>
              </a:lnSpc>
            </a:pPr>
            <a:r>
              <a:rPr lang="en-US" sz="900" b="1" dirty="0" smtClean="0"/>
              <a:t>Electronic </a:t>
            </a:r>
            <a:br>
              <a:rPr lang="en-US" sz="900" b="1" dirty="0" smtClean="0"/>
            </a:br>
            <a:r>
              <a:rPr lang="en-US" sz="900" b="1" dirty="0" smtClean="0"/>
              <a:t>Prescribing</a:t>
            </a:r>
            <a:r>
              <a:rPr lang="en-US" sz="900" b="1" baseline="30000" dirty="0" smtClean="0"/>
              <a:t>1</a:t>
            </a:r>
            <a:endParaRPr lang="en-US" sz="900" baseline="30000" dirty="0"/>
          </a:p>
        </p:txBody>
      </p:sp>
      <p:sp>
        <p:nvSpPr>
          <p:cNvPr id="33" name="TextBox 32"/>
          <p:cNvSpPr txBox="1"/>
          <p:nvPr/>
        </p:nvSpPr>
        <p:spPr bwMode="gray">
          <a:xfrm>
            <a:off x="2639560" y="1709478"/>
            <a:ext cx="1097280" cy="415498"/>
          </a:xfrm>
          <a:prstGeom prst="rect">
            <a:avLst/>
          </a:prstGeom>
          <a:noFill/>
        </p:spPr>
        <p:txBody>
          <a:bodyPr wrap="square" lIns="0" tIns="0" rIns="0" bIns="0" rtlCol="0">
            <a:spAutoFit/>
          </a:bodyPr>
          <a:lstStyle/>
          <a:p>
            <a:pPr algn="ctr">
              <a:lnSpc>
                <a:spcPct val="100000"/>
              </a:lnSpc>
            </a:pPr>
            <a:r>
              <a:rPr lang="en-US" sz="900" b="1" dirty="0" smtClean="0"/>
              <a:t>Provide </a:t>
            </a:r>
            <a:br>
              <a:rPr lang="en-US" sz="900" b="1" dirty="0" smtClean="0"/>
            </a:br>
            <a:r>
              <a:rPr lang="en-US" sz="900" b="1" dirty="0" smtClean="0"/>
              <a:t>Patient </a:t>
            </a:r>
            <a:br>
              <a:rPr lang="en-US" sz="900" b="1" dirty="0" smtClean="0"/>
            </a:br>
            <a:r>
              <a:rPr lang="en-US" sz="900" b="1" dirty="0" smtClean="0"/>
              <a:t>Access</a:t>
            </a:r>
            <a:r>
              <a:rPr lang="en-US" sz="900" b="1" baseline="30000" dirty="0"/>
              <a:t>2</a:t>
            </a:r>
            <a:r>
              <a:rPr lang="en-US" sz="900" b="1" dirty="0" smtClean="0"/>
              <a:t> </a:t>
            </a:r>
            <a:endParaRPr lang="en-US" sz="900" b="1" dirty="0"/>
          </a:p>
        </p:txBody>
      </p:sp>
      <p:sp>
        <p:nvSpPr>
          <p:cNvPr id="34" name="TextBox 33"/>
          <p:cNvSpPr txBox="1"/>
          <p:nvPr/>
        </p:nvSpPr>
        <p:spPr bwMode="gray">
          <a:xfrm>
            <a:off x="3852969" y="1709478"/>
            <a:ext cx="1097280" cy="415498"/>
          </a:xfrm>
          <a:prstGeom prst="rect">
            <a:avLst/>
          </a:prstGeom>
          <a:noFill/>
        </p:spPr>
        <p:txBody>
          <a:bodyPr wrap="square" lIns="0" tIns="0" rIns="0" bIns="0" rtlCol="0">
            <a:spAutoFit/>
          </a:bodyPr>
          <a:lstStyle/>
          <a:p>
            <a:pPr algn="ctr">
              <a:lnSpc>
                <a:spcPct val="100000"/>
              </a:lnSpc>
            </a:pPr>
            <a:r>
              <a:rPr lang="en-US" sz="900" b="1" dirty="0"/>
              <a:t>Health </a:t>
            </a:r>
            <a:r>
              <a:rPr lang="en-US" sz="900" b="1" dirty="0" smtClean="0"/>
              <a:t/>
            </a:r>
            <a:br>
              <a:rPr lang="en-US" sz="900" b="1" dirty="0" smtClean="0"/>
            </a:br>
            <a:r>
              <a:rPr lang="en-US" sz="900" b="1" dirty="0" smtClean="0"/>
              <a:t>Information Exchange</a:t>
            </a:r>
            <a:r>
              <a:rPr lang="en-US" sz="900" b="1" baseline="30000" dirty="0" smtClean="0"/>
              <a:t>1</a:t>
            </a:r>
            <a:endParaRPr lang="en-US" sz="900" baseline="30000" dirty="0"/>
          </a:p>
        </p:txBody>
      </p:sp>
      <p:sp>
        <p:nvSpPr>
          <p:cNvPr id="36" name="Rectangle 35"/>
          <p:cNvSpPr/>
          <p:nvPr/>
        </p:nvSpPr>
        <p:spPr bwMode="gray">
          <a:xfrm>
            <a:off x="3845349" y="1281711"/>
            <a:ext cx="1097280" cy="228600"/>
          </a:xfrm>
          <a:prstGeom prst="rect">
            <a:avLst/>
          </a:prstGeom>
          <a:solidFill>
            <a:schemeClr val="tx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r>
              <a:rPr lang="en-US" sz="900" dirty="0" smtClean="0">
                <a:solidFill>
                  <a:schemeClr val="bg1"/>
                </a:solidFill>
              </a:rPr>
              <a:t>Up to 20%</a:t>
            </a:r>
          </a:p>
        </p:txBody>
      </p:sp>
      <p:sp>
        <p:nvSpPr>
          <p:cNvPr id="40" name="Rectangle 39"/>
          <p:cNvSpPr/>
          <p:nvPr/>
        </p:nvSpPr>
        <p:spPr bwMode="gray">
          <a:xfrm>
            <a:off x="2639560" y="1281711"/>
            <a:ext cx="1097280" cy="228600"/>
          </a:xfrm>
          <a:prstGeom prst="rect">
            <a:avLst/>
          </a:prstGeom>
          <a:solidFill>
            <a:schemeClr val="tx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r>
              <a:rPr lang="en-US" sz="900" dirty="0" smtClean="0">
                <a:solidFill>
                  <a:schemeClr val="bg1"/>
                </a:solidFill>
              </a:rPr>
              <a:t>Up to 20%</a:t>
            </a:r>
          </a:p>
        </p:txBody>
      </p:sp>
      <p:sp>
        <p:nvSpPr>
          <p:cNvPr id="48" name="TextBox 47"/>
          <p:cNvSpPr txBox="1"/>
          <p:nvPr/>
        </p:nvSpPr>
        <p:spPr bwMode="gray">
          <a:xfrm>
            <a:off x="220362" y="3231050"/>
            <a:ext cx="1097280" cy="276999"/>
          </a:xfrm>
          <a:prstGeom prst="rect">
            <a:avLst/>
          </a:prstGeom>
          <a:noFill/>
        </p:spPr>
        <p:txBody>
          <a:bodyPr wrap="square" lIns="0" tIns="0" rIns="0" bIns="0" rtlCol="0">
            <a:spAutoFit/>
          </a:bodyPr>
          <a:lstStyle/>
          <a:p>
            <a:pPr algn="ctr">
              <a:lnSpc>
                <a:spcPct val="100000"/>
              </a:lnSpc>
            </a:pPr>
            <a:r>
              <a:rPr lang="en-US" sz="900" b="1" dirty="0" smtClean="0"/>
              <a:t>Patient-Specific </a:t>
            </a:r>
            <a:r>
              <a:rPr lang="en-US" sz="900" b="1" dirty="0"/>
              <a:t>E</a:t>
            </a:r>
            <a:r>
              <a:rPr lang="en-US" sz="900" b="1" dirty="0" smtClean="0"/>
              <a:t>ducation</a:t>
            </a:r>
            <a:endParaRPr lang="en-US" sz="900" dirty="0"/>
          </a:p>
        </p:txBody>
      </p:sp>
      <p:sp>
        <p:nvSpPr>
          <p:cNvPr id="49" name="TextBox 48"/>
          <p:cNvSpPr txBox="1"/>
          <p:nvPr/>
        </p:nvSpPr>
        <p:spPr bwMode="gray">
          <a:xfrm>
            <a:off x="1426151" y="3231050"/>
            <a:ext cx="1097280" cy="276999"/>
          </a:xfrm>
          <a:prstGeom prst="rect">
            <a:avLst/>
          </a:prstGeom>
          <a:noFill/>
        </p:spPr>
        <p:txBody>
          <a:bodyPr wrap="square" lIns="0" tIns="0" rIns="0" bIns="0" rtlCol="0">
            <a:spAutoFit/>
          </a:bodyPr>
          <a:lstStyle/>
          <a:p>
            <a:pPr algn="ctr">
              <a:lnSpc>
                <a:spcPct val="100000"/>
              </a:lnSpc>
            </a:pPr>
            <a:r>
              <a:rPr lang="en-US" sz="900" b="1" dirty="0" smtClean="0"/>
              <a:t>Secure </a:t>
            </a:r>
            <a:br>
              <a:rPr lang="en-US" sz="900" b="1" dirty="0" smtClean="0"/>
            </a:br>
            <a:r>
              <a:rPr lang="en-US" sz="900" b="1" dirty="0" smtClean="0"/>
              <a:t>Messaging</a:t>
            </a:r>
            <a:endParaRPr lang="en-US" sz="900" dirty="0"/>
          </a:p>
        </p:txBody>
      </p:sp>
      <p:sp>
        <p:nvSpPr>
          <p:cNvPr id="51" name="TextBox 50"/>
          <p:cNvSpPr txBox="1"/>
          <p:nvPr/>
        </p:nvSpPr>
        <p:spPr bwMode="gray">
          <a:xfrm>
            <a:off x="2639560" y="3231050"/>
            <a:ext cx="1097280" cy="276999"/>
          </a:xfrm>
          <a:prstGeom prst="rect">
            <a:avLst/>
          </a:prstGeom>
          <a:noFill/>
        </p:spPr>
        <p:txBody>
          <a:bodyPr wrap="square" lIns="0" tIns="0" rIns="0" bIns="0" rtlCol="0">
            <a:spAutoFit/>
          </a:bodyPr>
          <a:lstStyle/>
          <a:p>
            <a:pPr algn="ctr">
              <a:lnSpc>
                <a:spcPct val="100000"/>
              </a:lnSpc>
            </a:pPr>
            <a:r>
              <a:rPr lang="en-US" sz="900" b="1" dirty="0" smtClean="0"/>
              <a:t>View</a:t>
            </a:r>
            <a:r>
              <a:rPr lang="en-US" sz="900" b="1" dirty="0"/>
              <a:t>, </a:t>
            </a:r>
            <a:r>
              <a:rPr lang="en-US" sz="900" b="1" dirty="0" smtClean="0"/>
              <a:t>Download</a:t>
            </a:r>
            <a:r>
              <a:rPr lang="en-US" sz="900" b="1" dirty="0"/>
              <a:t>, </a:t>
            </a:r>
            <a:r>
              <a:rPr lang="en-US" sz="900" b="1" dirty="0" smtClean="0"/>
              <a:t/>
            </a:r>
            <a:br>
              <a:rPr lang="en-US" sz="900" b="1" dirty="0" smtClean="0"/>
            </a:br>
            <a:r>
              <a:rPr lang="en-US" sz="900" b="1" dirty="0" smtClean="0"/>
              <a:t>or Transmit</a:t>
            </a:r>
            <a:endParaRPr lang="en-US" sz="900" b="1" dirty="0"/>
          </a:p>
        </p:txBody>
      </p:sp>
      <p:sp>
        <p:nvSpPr>
          <p:cNvPr id="52" name="TextBox 51"/>
          <p:cNvSpPr txBox="1"/>
          <p:nvPr/>
        </p:nvSpPr>
        <p:spPr bwMode="gray">
          <a:xfrm>
            <a:off x="3845349" y="3231050"/>
            <a:ext cx="1097280" cy="276999"/>
          </a:xfrm>
          <a:prstGeom prst="rect">
            <a:avLst/>
          </a:prstGeom>
          <a:noFill/>
        </p:spPr>
        <p:txBody>
          <a:bodyPr wrap="square" lIns="0" tIns="0" rIns="0" bIns="0" rtlCol="0">
            <a:spAutoFit/>
          </a:bodyPr>
          <a:lstStyle>
            <a:defPPr>
              <a:defRPr lang="en-US"/>
            </a:defPPr>
            <a:lvl1pPr algn="ctr">
              <a:lnSpc>
                <a:spcPct val="100000"/>
              </a:lnSpc>
              <a:defRPr sz="800" b="1"/>
            </a:lvl1pPr>
          </a:lstStyle>
          <a:p>
            <a:r>
              <a:rPr lang="en-US" sz="900" dirty="0" smtClean="0"/>
              <a:t>Medication Reconciliation</a:t>
            </a:r>
            <a:endParaRPr lang="en-US" sz="900" dirty="0"/>
          </a:p>
        </p:txBody>
      </p:sp>
      <p:sp>
        <p:nvSpPr>
          <p:cNvPr id="53" name="Rectangle 52"/>
          <p:cNvSpPr/>
          <p:nvPr/>
        </p:nvSpPr>
        <p:spPr bwMode="gray">
          <a:xfrm>
            <a:off x="2639560" y="2588244"/>
            <a:ext cx="1097280" cy="228600"/>
          </a:xfrm>
          <a:prstGeom prst="rect">
            <a:avLst/>
          </a:prstGeom>
          <a:solidFill>
            <a:schemeClr val="tx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r>
              <a:rPr lang="en-US" sz="900" dirty="0" smtClean="0">
                <a:solidFill>
                  <a:schemeClr val="bg1"/>
                </a:solidFill>
              </a:rPr>
              <a:t>Up to 10%</a:t>
            </a:r>
          </a:p>
        </p:txBody>
      </p:sp>
      <p:sp>
        <p:nvSpPr>
          <p:cNvPr id="54" name="Rectangle 53"/>
          <p:cNvSpPr/>
          <p:nvPr/>
        </p:nvSpPr>
        <p:spPr bwMode="gray">
          <a:xfrm>
            <a:off x="3845349" y="2588244"/>
            <a:ext cx="1097280" cy="228600"/>
          </a:xfrm>
          <a:prstGeom prst="rect">
            <a:avLst/>
          </a:prstGeom>
          <a:solidFill>
            <a:schemeClr val="tx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r>
              <a:rPr lang="en-US" sz="900" dirty="0" smtClean="0">
                <a:solidFill>
                  <a:schemeClr val="bg1"/>
                </a:solidFill>
              </a:rPr>
              <a:t>Up to 10%</a:t>
            </a:r>
          </a:p>
        </p:txBody>
      </p:sp>
      <p:sp>
        <p:nvSpPr>
          <p:cNvPr id="56" name="Rectangle 55"/>
          <p:cNvSpPr/>
          <p:nvPr/>
        </p:nvSpPr>
        <p:spPr bwMode="gray">
          <a:xfrm>
            <a:off x="1426151" y="2588244"/>
            <a:ext cx="1097280" cy="228600"/>
          </a:xfrm>
          <a:prstGeom prst="rect">
            <a:avLst/>
          </a:prstGeom>
          <a:solidFill>
            <a:schemeClr val="tx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r>
              <a:rPr lang="en-US" sz="900" dirty="0" smtClean="0">
                <a:solidFill>
                  <a:schemeClr val="bg1"/>
                </a:solidFill>
              </a:rPr>
              <a:t>Up to 10%</a:t>
            </a:r>
          </a:p>
        </p:txBody>
      </p:sp>
      <p:sp>
        <p:nvSpPr>
          <p:cNvPr id="57" name="Rectangle 56"/>
          <p:cNvSpPr/>
          <p:nvPr/>
        </p:nvSpPr>
        <p:spPr bwMode="gray">
          <a:xfrm>
            <a:off x="220362" y="2588244"/>
            <a:ext cx="1097280" cy="228600"/>
          </a:xfrm>
          <a:prstGeom prst="rect">
            <a:avLst/>
          </a:prstGeom>
          <a:solidFill>
            <a:schemeClr val="tx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r>
              <a:rPr lang="en-US" sz="900" dirty="0" smtClean="0">
                <a:solidFill>
                  <a:schemeClr val="bg1"/>
                </a:solidFill>
              </a:rPr>
              <a:t>Up to 10%</a:t>
            </a:r>
          </a:p>
        </p:txBody>
      </p:sp>
      <p:sp>
        <p:nvSpPr>
          <p:cNvPr id="22" name="Rectangle 21"/>
          <p:cNvSpPr/>
          <p:nvPr/>
        </p:nvSpPr>
        <p:spPr bwMode="gray">
          <a:xfrm>
            <a:off x="220362" y="1053111"/>
            <a:ext cx="4722268" cy="228600"/>
          </a:xfrm>
          <a:prstGeom prst="rect">
            <a:avLst/>
          </a:prstGeom>
          <a:solidFill>
            <a:schemeClr val="accent6"/>
          </a:solidFill>
          <a:ln w="1270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r>
              <a:rPr lang="en-US" sz="900" dirty="0" smtClean="0">
                <a:solidFill>
                  <a:schemeClr val="bg1"/>
                </a:solidFill>
              </a:rPr>
              <a:t>Required for Base Score</a:t>
            </a:r>
          </a:p>
        </p:txBody>
      </p:sp>
      <p:sp>
        <p:nvSpPr>
          <p:cNvPr id="90" name="Rectangle 89"/>
          <p:cNvSpPr/>
          <p:nvPr/>
        </p:nvSpPr>
        <p:spPr bwMode="gray">
          <a:xfrm>
            <a:off x="5058759" y="1053112"/>
            <a:ext cx="1097280" cy="1792708"/>
          </a:xfrm>
          <a:prstGeom prst="rect">
            <a:avLst/>
          </a:prstGeom>
          <a:noFill/>
          <a:ln w="952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91" name="Rectangle 90"/>
          <p:cNvSpPr/>
          <p:nvPr/>
        </p:nvSpPr>
        <p:spPr bwMode="gray">
          <a:xfrm>
            <a:off x="5058759" y="3009871"/>
            <a:ext cx="1097280" cy="947673"/>
          </a:xfrm>
          <a:prstGeom prst="rect">
            <a:avLst/>
          </a:prstGeom>
          <a:noFill/>
          <a:ln w="952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92" name="Rectangle 91"/>
          <p:cNvSpPr/>
          <p:nvPr/>
        </p:nvSpPr>
        <p:spPr bwMode="gray">
          <a:xfrm>
            <a:off x="5058759" y="1053111"/>
            <a:ext cx="1097280" cy="228600"/>
          </a:xfrm>
          <a:prstGeom prst="rect">
            <a:avLst/>
          </a:prstGeom>
          <a:solidFill>
            <a:schemeClr val="tx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r>
              <a:rPr lang="en-US" sz="900" dirty="0" smtClean="0">
                <a:solidFill>
                  <a:schemeClr val="bg1"/>
                </a:solidFill>
              </a:rPr>
              <a:t>0% or 10%</a:t>
            </a:r>
          </a:p>
        </p:txBody>
      </p:sp>
      <p:sp>
        <p:nvSpPr>
          <p:cNvPr id="93" name="TextBox 92"/>
          <p:cNvSpPr txBox="1"/>
          <p:nvPr/>
        </p:nvSpPr>
        <p:spPr bwMode="gray">
          <a:xfrm>
            <a:off x="5058759" y="1354780"/>
            <a:ext cx="1097280" cy="276999"/>
          </a:xfrm>
          <a:prstGeom prst="rect">
            <a:avLst/>
          </a:prstGeom>
          <a:noFill/>
        </p:spPr>
        <p:txBody>
          <a:bodyPr wrap="square" lIns="0" tIns="0" rIns="0" bIns="0" rtlCol="0">
            <a:spAutoFit/>
          </a:bodyPr>
          <a:lstStyle/>
          <a:p>
            <a:pPr algn="ctr">
              <a:lnSpc>
                <a:spcPct val="100000"/>
              </a:lnSpc>
            </a:pPr>
            <a:r>
              <a:rPr lang="en-US" sz="900" b="1" dirty="0" smtClean="0"/>
              <a:t>Immunization </a:t>
            </a:r>
            <a:br>
              <a:rPr lang="en-US" sz="900" b="1" dirty="0" smtClean="0"/>
            </a:br>
            <a:r>
              <a:rPr lang="en-US" sz="900" b="1" dirty="0" smtClean="0"/>
              <a:t>Registry</a:t>
            </a:r>
            <a:endParaRPr lang="en-US" sz="900" baseline="30000" dirty="0"/>
          </a:p>
        </p:txBody>
      </p:sp>
      <p:sp>
        <p:nvSpPr>
          <p:cNvPr id="94" name="Rectangle 93"/>
          <p:cNvSpPr/>
          <p:nvPr/>
        </p:nvSpPr>
        <p:spPr bwMode="gray">
          <a:xfrm>
            <a:off x="5058759" y="1716961"/>
            <a:ext cx="1097280" cy="228600"/>
          </a:xfrm>
          <a:prstGeom prst="rect">
            <a:avLst/>
          </a:prstGeom>
          <a:solidFill>
            <a:schemeClr val="tx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r>
              <a:rPr lang="en-US" sz="900" dirty="0" smtClean="0">
                <a:solidFill>
                  <a:schemeClr val="bg1"/>
                </a:solidFill>
              </a:rPr>
              <a:t>5% Bonus</a:t>
            </a:r>
            <a:r>
              <a:rPr lang="en-US" sz="900" baseline="30000" dirty="0">
                <a:solidFill>
                  <a:schemeClr val="bg1"/>
                </a:solidFill>
              </a:rPr>
              <a:t>3</a:t>
            </a:r>
            <a:endParaRPr lang="en-US" sz="900" baseline="30000" dirty="0" smtClean="0">
              <a:solidFill>
                <a:schemeClr val="bg1"/>
              </a:solidFill>
            </a:endParaRPr>
          </a:p>
        </p:txBody>
      </p:sp>
      <p:sp>
        <p:nvSpPr>
          <p:cNvPr id="95" name="Rectangle 94"/>
          <p:cNvSpPr/>
          <p:nvPr/>
        </p:nvSpPr>
        <p:spPr bwMode="gray">
          <a:xfrm>
            <a:off x="5058759" y="3009871"/>
            <a:ext cx="1097280" cy="228600"/>
          </a:xfrm>
          <a:prstGeom prst="rect">
            <a:avLst/>
          </a:prstGeom>
          <a:solidFill>
            <a:schemeClr val="tx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r>
              <a:rPr lang="en-US" sz="900" dirty="0" smtClean="0">
                <a:solidFill>
                  <a:schemeClr val="bg1"/>
                </a:solidFill>
              </a:rPr>
              <a:t>10% Bonus</a:t>
            </a:r>
            <a:r>
              <a:rPr lang="en-US" sz="900" baseline="30000" dirty="0">
                <a:solidFill>
                  <a:schemeClr val="bg1"/>
                </a:solidFill>
              </a:rPr>
              <a:t>4</a:t>
            </a:r>
            <a:endParaRPr lang="en-US" sz="900" baseline="30000" dirty="0" smtClean="0">
              <a:solidFill>
                <a:schemeClr val="bg1"/>
              </a:solidFill>
            </a:endParaRPr>
          </a:p>
        </p:txBody>
      </p:sp>
      <p:sp>
        <p:nvSpPr>
          <p:cNvPr id="96" name="TextBox 95"/>
          <p:cNvSpPr txBox="1"/>
          <p:nvPr/>
        </p:nvSpPr>
        <p:spPr bwMode="gray">
          <a:xfrm>
            <a:off x="5058759" y="3398184"/>
            <a:ext cx="1097280" cy="415498"/>
          </a:xfrm>
          <a:prstGeom prst="rect">
            <a:avLst/>
          </a:prstGeom>
          <a:noFill/>
        </p:spPr>
        <p:txBody>
          <a:bodyPr wrap="square" lIns="0" tIns="0" rIns="0" bIns="0" rtlCol="0">
            <a:spAutoFit/>
          </a:bodyPr>
          <a:lstStyle/>
          <a:p>
            <a:pPr algn="ctr">
              <a:lnSpc>
                <a:spcPct val="100000"/>
              </a:lnSpc>
            </a:pPr>
            <a:r>
              <a:rPr lang="en-US" sz="900" b="1" dirty="0"/>
              <a:t>Use CEHRT for</a:t>
            </a:r>
            <a:br>
              <a:rPr lang="en-US" sz="900" b="1" dirty="0"/>
            </a:br>
            <a:r>
              <a:rPr lang="en-US" sz="900" b="1" dirty="0"/>
              <a:t>Improvement Activities</a:t>
            </a:r>
            <a:endParaRPr lang="en-US" sz="900" dirty="0"/>
          </a:p>
        </p:txBody>
      </p:sp>
      <p:sp>
        <p:nvSpPr>
          <p:cNvPr id="97" name="TextBox 96"/>
          <p:cNvSpPr txBox="1"/>
          <p:nvPr/>
        </p:nvSpPr>
        <p:spPr bwMode="gray">
          <a:xfrm>
            <a:off x="5058759" y="2024599"/>
            <a:ext cx="1097280" cy="276999"/>
          </a:xfrm>
          <a:prstGeom prst="rect">
            <a:avLst/>
          </a:prstGeom>
          <a:noFill/>
          <a:ln w="3175">
            <a:noFill/>
          </a:ln>
        </p:spPr>
        <p:txBody>
          <a:bodyPr wrap="square" lIns="0" tIns="0" rIns="0" bIns="0" rtlCol="0" anchor="ctr">
            <a:spAutoFit/>
          </a:bodyPr>
          <a:lstStyle/>
          <a:p>
            <a:pPr algn="ctr">
              <a:lnSpc>
                <a:spcPct val="100000"/>
              </a:lnSpc>
            </a:pPr>
            <a:r>
              <a:rPr lang="en-US" sz="900" b="1" dirty="0" smtClean="0"/>
              <a:t>Syndromic Surveillance</a:t>
            </a:r>
            <a:endParaRPr lang="en-US" sz="900" dirty="0"/>
          </a:p>
        </p:txBody>
      </p:sp>
      <p:sp>
        <p:nvSpPr>
          <p:cNvPr id="98" name="TextBox 97"/>
          <p:cNvSpPr txBox="1"/>
          <p:nvPr/>
        </p:nvSpPr>
        <p:spPr bwMode="gray">
          <a:xfrm>
            <a:off x="5058759" y="2469450"/>
            <a:ext cx="1097280" cy="276999"/>
          </a:xfrm>
          <a:prstGeom prst="rect">
            <a:avLst/>
          </a:prstGeom>
          <a:noFill/>
          <a:ln w="3175">
            <a:noFill/>
          </a:ln>
        </p:spPr>
        <p:txBody>
          <a:bodyPr wrap="square" lIns="0" tIns="0" rIns="0" bIns="0" rtlCol="0" anchor="ctr">
            <a:spAutoFit/>
          </a:bodyPr>
          <a:lstStyle/>
          <a:p>
            <a:pPr algn="ctr">
              <a:lnSpc>
                <a:spcPct val="100000"/>
              </a:lnSpc>
            </a:pPr>
            <a:r>
              <a:rPr lang="en-US" sz="900" b="1" dirty="0" smtClean="0"/>
              <a:t>Specialized </a:t>
            </a:r>
            <a:br>
              <a:rPr lang="en-US" sz="900" b="1" dirty="0" smtClean="0"/>
            </a:br>
            <a:r>
              <a:rPr lang="en-US" sz="900" b="1" dirty="0" smtClean="0"/>
              <a:t>Registry</a:t>
            </a:r>
            <a:endParaRPr lang="en-US" sz="900" dirty="0"/>
          </a:p>
        </p:txBody>
      </p:sp>
      <p:cxnSp>
        <p:nvCxnSpPr>
          <p:cNvPr id="99" name="Straight Arrow Connector 98"/>
          <p:cNvCxnSpPr/>
          <p:nvPr/>
        </p:nvCxnSpPr>
        <p:spPr bwMode="gray">
          <a:xfrm>
            <a:off x="5058759" y="2414044"/>
            <a:ext cx="1097280" cy="0"/>
          </a:xfrm>
          <a:prstGeom prst="straightConnector1">
            <a:avLst/>
          </a:prstGeom>
          <a:solidFill>
            <a:schemeClr val="accent1"/>
          </a:solidFill>
          <a:ln w="9525" cap="flat" cmpd="sng" algn="ctr">
            <a:solidFill>
              <a:schemeClr val="accent2"/>
            </a:solidFill>
            <a:prstDash val="solid"/>
            <a:miter lim="800000"/>
            <a:headEnd type="none" w="med" len="med"/>
            <a:tailEnd type="none"/>
          </a:ln>
          <a:effectLst/>
        </p:spPr>
      </p:cxnSp>
      <p:sp>
        <p:nvSpPr>
          <p:cNvPr id="81" name="Text Placeholder 4"/>
          <p:cNvSpPr>
            <a:spLocks noGrp="1"/>
          </p:cNvSpPr>
          <p:nvPr>
            <p:ph type="body" sz="quarter" idx="27"/>
          </p:nvPr>
        </p:nvSpPr>
        <p:spPr>
          <a:xfrm>
            <a:off x="3670041" y="4695956"/>
            <a:ext cx="2730759" cy="104644"/>
          </a:xfrm>
        </p:spPr>
        <p:txBody>
          <a:bodyPr/>
          <a:lstStyle/>
          <a:p>
            <a:r>
              <a:rPr lang="en-US" dirty="0" smtClean="0"/>
              <a:t>Source: CMS; Advisory Board research and analysis; Pocket Guide dated December 12, 2017.</a:t>
            </a:r>
            <a:endParaRPr lang="en-US" dirty="0"/>
          </a:p>
        </p:txBody>
      </p:sp>
      <p:grpSp>
        <p:nvGrpSpPr>
          <p:cNvPr id="82" name="Group 81"/>
          <p:cNvGrpSpPr/>
          <p:nvPr/>
        </p:nvGrpSpPr>
        <p:grpSpPr>
          <a:xfrm>
            <a:off x="4006603" y="4326408"/>
            <a:ext cx="1212909" cy="76944"/>
            <a:chOff x="3809510" y="2986380"/>
            <a:chExt cx="1212909" cy="76944"/>
          </a:xfrm>
        </p:grpSpPr>
        <p:sp>
          <p:nvSpPr>
            <p:cNvPr id="83" name="Rectangle 82"/>
            <p:cNvSpPr/>
            <p:nvPr/>
          </p:nvSpPr>
          <p:spPr bwMode="gray">
            <a:xfrm>
              <a:off x="3809510" y="2992369"/>
              <a:ext cx="69011" cy="69011"/>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84" name="TextBox 83"/>
            <p:cNvSpPr txBox="1"/>
            <p:nvPr/>
          </p:nvSpPr>
          <p:spPr bwMode="gray">
            <a:xfrm>
              <a:off x="3925139" y="2986380"/>
              <a:ext cx="1097280" cy="76944"/>
            </a:xfrm>
            <a:prstGeom prst="rect">
              <a:avLst/>
            </a:prstGeom>
            <a:noFill/>
          </p:spPr>
          <p:txBody>
            <a:bodyPr wrap="square" lIns="0" tIns="0" rIns="0" bIns="0" rtlCol="0">
              <a:spAutoFit/>
            </a:bodyPr>
            <a:lstStyle/>
            <a:p>
              <a:pPr>
                <a:spcBef>
                  <a:spcPts val="500"/>
                </a:spcBef>
              </a:pPr>
              <a:r>
                <a:rPr lang="en-US" sz="500" dirty="0" smtClean="0"/>
                <a:t>Required for the Base score (50%)</a:t>
              </a:r>
            </a:p>
          </p:txBody>
        </p:sp>
      </p:grpSp>
      <p:grpSp>
        <p:nvGrpSpPr>
          <p:cNvPr id="85" name="Group 84"/>
          <p:cNvGrpSpPr/>
          <p:nvPr/>
        </p:nvGrpSpPr>
        <p:grpSpPr>
          <a:xfrm>
            <a:off x="4006603" y="4490572"/>
            <a:ext cx="1121470" cy="76944"/>
            <a:chOff x="3809510" y="3150544"/>
            <a:chExt cx="1121470" cy="76944"/>
          </a:xfrm>
        </p:grpSpPr>
        <p:sp>
          <p:nvSpPr>
            <p:cNvPr id="86" name="Rectangle 85"/>
            <p:cNvSpPr/>
            <p:nvPr/>
          </p:nvSpPr>
          <p:spPr bwMode="gray">
            <a:xfrm>
              <a:off x="3809510" y="3156533"/>
              <a:ext cx="69011" cy="69011"/>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87" name="TextBox 86"/>
            <p:cNvSpPr txBox="1"/>
            <p:nvPr/>
          </p:nvSpPr>
          <p:spPr bwMode="gray">
            <a:xfrm>
              <a:off x="3925140" y="3150544"/>
              <a:ext cx="1005840" cy="76944"/>
            </a:xfrm>
            <a:prstGeom prst="rect">
              <a:avLst/>
            </a:prstGeom>
            <a:noFill/>
          </p:spPr>
          <p:txBody>
            <a:bodyPr wrap="square" lIns="0" tIns="0" rIns="0" bIns="0" rtlCol="0">
              <a:spAutoFit/>
            </a:bodyPr>
            <a:lstStyle/>
            <a:p>
              <a:pPr>
                <a:spcBef>
                  <a:spcPts val="500"/>
                </a:spcBef>
              </a:pPr>
              <a:r>
                <a:rPr lang="en-US" sz="500" dirty="0" smtClean="0"/>
                <a:t>Contributes toward Performance</a:t>
              </a:r>
            </a:p>
          </p:txBody>
        </p:sp>
      </p:grpSp>
      <p:grpSp>
        <p:nvGrpSpPr>
          <p:cNvPr id="88" name="Group 87"/>
          <p:cNvGrpSpPr/>
          <p:nvPr/>
        </p:nvGrpSpPr>
        <p:grpSpPr>
          <a:xfrm>
            <a:off x="5263273" y="4496561"/>
            <a:ext cx="938588" cy="76944"/>
            <a:chOff x="3809511" y="3314708"/>
            <a:chExt cx="938588" cy="76944"/>
          </a:xfrm>
        </p:grpSpPr>
        <p:sp>
          <p:nvSpPr>
            <p:cNvPr id="89" name="Rectangle 88"/>
            <p:cNvSpPr/>
            <p:nvPr/>
          </p:nvSpPr>
          <p:spPr bwMode="gray">
            <a:xfrm>
              <a:off x="3809511" y="3320697"/>
              <a:ext cx="69011" cy="69011"/>
            </a:xfrm>
            <a:prstGeom prst="rect">
              <a:avLst/>
            </a:prstGeom>
            <a:solidFill>
              <a:schemeClr val="tx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100" name="TextBox 99"/>
            <p:cNvSpPr txBox="1"/>
            <p:nvPr/>
          </p:nvSpPr>
          <p:spPr bwMode="gray">
            <a:xfrm>
              <a:off x="3925139" y="3314708"/>
              <a:ext cx="822960" cy="76944"/>
            </a:xfrm>
            <a:prstGeom prst="rect">
              <a:avLst/>
            </a:prstGeom>
            <a:noFill/>
          </p:spPr>
          <p:txBody>
            <a:bodyPr wrap="square" lIns="0" tIns="0" rIns="0" bIns="0" rtlCol="0">
              <a:spAutoFit/>
            </a:bodyPr>
            <a:lstStyle/>
            <a:p>
              <a:pPr>
                <a:spcBef>
                  <a:spcPts val="500"/>
                </a:spcBef>
              </a:pPr>
              <a:r>
                <a:rPr lang="en-US" sz="500" dirty="0" smtClean="0"/>
                <a:t>Contributes toward Bonus</a:t>
              </a:r>
              <a:endParaRPr lang="en-US" sz="500" baseline="30000" dirty="0" smtClean="0"/>
            </a:p>
          </p:txBody>
        </p:sp>
      </p:grpSp>
      <p:grpSp>
        <p:nvGrpSpPr>
          <p:cNvPr id="101" name="Group 100"/>
          <p:cNvGrpSpPr/>
          <p:nvPr/>
        </p:nvGrpSpPr>
        <p:grpSpPr>
          <a:xfrm>
            <a:off x="5263273" y="4332397"/>
            <a:ext cx="847149" cy="76944"/>
            <a:chOff x="3809510" y="3478873"/>
            <a:chExt cx="847149" cy="76944"/>
          </a:xfrm>
        </p:grpSpPr>
        <p:sp>
          <p:nvSpPr>
            <p:cNvPr id="102" name="Rectangle 101"/>
            <p:cNvSpPr/>
            <p:nvPr/>
          </p:nvSpPr>
          <p:spPr bwMode="gray">
            <a:xfrm>
              <a:off x="3809510" y="3484862"/>
              <a:ext cx="69011" cy="69011"/>
            </a:xfrm>
            <a:prstGeom prst="rect">
              <a:avLst/>
            </a:prstGeom>
            <a:pattFill prst="dkUpDiag">
              <a:fgClr>
                <a:schemeClr val="accent1"/>
              </a:fgClr>
              <a:bgClr>
                <a:schemeClr val="bg1"/>
              </a:bgClr>
            </a:pattFill>
            <a:ln w="31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03" name="TextBox 102"/>
            <p:cNvSpPr txBox="1"/>
            <p:nvPr/>
          </p:nvSpPr>
          <p:spPr bwMode="gray">
            <a:xfrm>
              <a:off x="3925139" y="3478873"/>
              <a:ext cx="731520" cy="76944"/>
            </a:xfrm>
            <a:prstGeom prst="rect">
              <a:avLst/>
            </a:prstGeom>
            <a:noFill/>
          </p:spPr>
          <p:txBody>
            <a:bodyPr wrap="square" lIns="0" tIns="0" rIns="0" bIns="0" rtlCol="0">
              <a:spAutoFit/>
            </a:bodyPr>
            <a:lstStyle/>
            <a:p>
              <a:pPr>
                <a:spcBef>
                  <a:spcPts val="500"/>
                </a:spcBef>
              </a:pPr>
              <a:r>
                <a:rPr lang="en-US" sz="500" dirty="0" smtClean="0"/>
                <a:t>Base exclusion allowed</a:t>
              </a:r>
            </a:p>
          </p:txBody>
        </p:sp>
      </p:grpSp>
      <p:sp>
        <p:nvSpPr>
          <p:cNvPr id="104" name="Rectangle 103"/>
          <p:cNvSpPr/>
          <p:nvPr/>
        </p:nvSpPr>
        <p:spPr bwMode="gray">
          <a:xfrm>
            <a:off x="3898978" y="4140681"/>
            <a:ext cx="2320135" cy="511834"/>
          </a:xfrm>
          <a:prstGeom prst="rect">
            <a:avLst/>
          </a:prstGeom>
          <a:noFill/>
          <a:ln w="9525" cap="flat" cmpd="sng" algn="ctr">
            <a:solidFill>
              <a:schemeClr val="accent1"/>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noAutofit/>
          </a:bodyPr>
          <a:lstStyle/>
          <a:p>
            <a:pPr algn="l"/>
            <a:endParaRPr lang="en-US" sz="900" dirty="0" smtClean="0"/>
          </a:p>
        </p:txBody>
      </p:sp>
      <p:sp>
        <p:nvSpPr>
          <p:cNvPr id="105" name="TextBox 104"/>
          <p:cNvSpPr txBox="1"/>
          <p:nvPr/>
        </p:nvSpPr>
        <p:spPr bwMode="gray">
          <a:xfrm>
            <a:off x="4008408" y="4186689"/>
            <a:ext cx="845389" cy="76944"/>
          </a:xfrm>
          <a:prstGeom prst="rect">
            <a:avLst/>
          </a:prstGeom>
          <a:noFill/>
        </p:spPr>
        <p:txBody>
          <a:bodyPr wrap="square" lIns="0" tIns="0" rIns="0" bIns="0" rtlCol="0">
            <a:spAutoFit/>
          </a:bodyPr>
          <a:lstStyle/>
          <a:p>
            <a:pPr>
              <a:spcBef>
                <a:spcPts val="500"/>
              </a:spcBef>
            </a:pPr>
            <a:r>
              <a:rPr lang="en-US" sz="500" b="1" dirty="0" smtClean="0"/>
              <a:t>Pocket Guide Legend</a:t>
            </a:r>
          </a:p>
        </p:txBody>
      </p:sp>
    </p:spTree>
    <p:extLst>
      <p:ext uri="{BB962C8B-B14F-4D97-AF65-F5344CB8AC3E}">
        <p14:creationId xmlns:p14="http://schemas.microsoft.com/office/powerpoint/2010/main" val="913711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gray">
          <a:xfrm>
            <a:off x="220946" y="984126"/>
            <a:ext cx="914400" cy="1463040"/>
          </a:xfrm>
          <a:prstGeom prst="rect">
            <a:avLst/>
          </a:prstGeom>
          <a:noFill/>
          <a:ln w="952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 name="Title 1"/>
          <p:cNvSpPr>
            <a:spLocks noGrp="1"/>
          </p:cNvSpPr>
          <p:nvPr>
            <p:ph type="title"/>
          </p:nvPr>
        </p:nvSpPr>
        <p:spPr/>
        <p:txBody>
          <a:bodyPr/>
          <a:lstStyle/>
          <a:p>
            <a:r>
              <a:rPr lang="en-US" smtClean="0"/>
              <a:t>Updated 2017 ACI Measures Pocket Guide</a:t>
            </a:r>
            <a:endParaRPr lang="en-US" dirty="0"/>
          </a:p>
        </p:txBody>
      </p:sp>
      <p:sp>
        <p:nvSpPr>
          <p:cNvPr id="96" name="Text Placeholder 2"/>
          <p:cNvSpPr>
            <a:spLocks noGrp="1"/>
          </p:cNvSpPr>
          <p:nvPr>
            <p:ph type="body" sz="quarter" idx="25"/>
          </p:nvPr>
        </p:nvSpPr>
        <p:spPr/>
        <p:txBody>
          <a:bodyPr/>
          <a:lstStyle/>
          <a:p>
            <a:r>
              <a:rPr lang="en-US" smtClean="0"/>
              <a:t>Aligned with Stage 3 MU Measures; New Base Score Exclusions</a:t>
            </a:r>
            <a:endParaRPr lang="en-US" dirty="0"/>
          </a:p>
        </p:txBody>
      </p:sp>
      <p:sp>
        <p:nvSpPr>
          <p:cNvPr id="12" name="Text Placeholder 11"/>
          <p:cNvSpPr>
            <a:spLocks noGrp="1"/>
          </p:cNvSpPr>
          <p:nvPr>
            <p:ph type="body" sz="quarter" idx="26"/>
          </p:nvPr>
        </p:nvSpPr>
        <p:spPr/>
        <p:txBody>
          <a:bodyPr/>
          <a:lstStyle/>
          <a:p>
            <a:endParaRPr lang="en-US"/>
          </a:p>
        </p:txBody>
      </p:sp>
      <p:sp>
        <p:nvSpPr>
          <p:cNvPr id="13" name="Text Placeholder 12"/>
          <p:cNvSpPr>
            <a:spLocks noGrp="1"/>
          </p:cNvSpPr>
          <p:nvPr>
            <p:ph type="body" sz="quarter" idx="28"/>
          </p:nvPr>
        </p:nvSpPr>
        <p:spPr>
          <a:xfrm>
            <a:off x="1" y="4197762"/>
            <a:ext cx="3558540" cy="423193"/>
          </a:xfrm>
        </p:spPr>
        <p:txBody>
          <a:bodyPr/>
          <a:lstStyle/>
          <a:p>
            <a:r>
              <a:rPr lang="en-US" dirty="0"/>
              <a:t>Legacy MU exclusion allowed; if applicable, numerator of 1 is not required to earn Base score.</a:t>
            </a:r>
          </a:p>
          <a:p>
            <a:r>
              <a:rPr lang="en-US" dirty="0"/>
              <a:t>All three functionalities (view, download, and transmit - VDT) and an application programming interface </a:t>
            </a:r>
            <a:r>
              <a:rPr lang="en-US" dirty="0" smtClean="0"/>
              <a:t>(API) </a:t>
            </a:r>
            <a:r>
              <a:rPr lang="en-US" dirty="0"/>
              <a:t>must be present and accessible to meet the measure. </a:t>
            </a:r>
          </a:p>
          <a:p>
            <a:r>
              <a:rPr lang="en-US" dirty="0"/>
              <a:t>Providers can earn a 5% bonus if they report any of these public health measures.</a:t>
            </a:r>
          </a:p>
          <a:p>
            <a:r>
              <a:rPr lang="en-US" dirty="0"/>
              <a:t>A 10% bonus is awarded in ACI if CEHRT is used to carry out any activity reported in the Improvement Activities category.</a:t>
            </a:r>
          </a:p>
        </p:txBody>
      </p:sp>
      <p:sp>
        <p:nvSpPr>
          <p:cNvPr id="8" name="Rectangle 7"/>
          <p:cNvSpPr/>
          <p:nvPr/>
        </p:nvSpPr>
        <p:spPr bwMode="gray">
          <a:xfrm>
            <a:off x="1208151" y="984126"/>
            <a:ext cx="914400" cy="1463040"/>
          </a:xfrm>
          <a:prstGeom prst="rect">
            <a:avLst/>
          </a:prstGeom>
          <a:pattFill prst="wdUpDiag">
            <a:fgClr>
              <a:schemeClr val="bg2"/>
            </a:fgClr>
            <a:bgClr>
              <a:schemeClr val="bg1"/>
            </a:bgClr>
          </a:pattFill>
          <a:ln w="952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r>
              <a:rPr lang="en-US" sz="1000" smtClean="0">
                <a:solidFill>
                  <a:schemeClr val="bg1"/>
                </a:solidFill>
              </a:rPr>
              <a:t>R</a:t>
            </a:r>
            <a:endParaRPr lang="en-US" sz="1000" dirty="0">
              <a:solidFill>
                <a:schemeClr val="bg1"/>
              </a:solidFill>
            </a:endParaRPr>
          </a:p>
        </p:txBody>
      </p:sp>
      <p:sp>
        <p:nvSpPr>
          <p:cNvPr id="9" name="Rectangle 8"/>
          <p:cNvSpPr/>
          <p:nvPr/>
        </p:nvSpPr>
        <p:spPr bwMode="gray">
          <a:xfrm>
            <a:off x="2195356" y="984126"/>
            <a:ext cx="914400" cy="1463040"/>
          </a:xfrm>
          <a:prstGeom prst="rect">
            <a:avLst/>
          </a:prstGeom>
          <a:noFill/>
          <a:ln w="952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10" name="Rectangle 9"/>
          <p:cNvSpPr/>
          <p:nvPr/>
        </p:nvSpPr>
        <p:spPr bwMode="gray">
          <a:xfrm>
            <a:off x="3182561" y="984126"/>
            <a:ext cx="914400" cy="1463040"/>
          </a:xfrm>
          <a:prstGeom prst="rect">
            <a:avLst/>
          </a:prstGeom>
          <a:pattFill prst="wdUpDiag">
            <a:fgClr>
              <a:schemeClr val="bg2"/>
            </a:fgClr>
            <a:bgClr>
              <a:schemeClr val="bg1"/>
            </a:bgClr>
          </a:pattFill>
          <a:ln w="952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11" name="Rectangle 10"/>
          <p:cNvSpPr/>
          <p:nvPr/>
        </p:nvSpPr>
        <p:spPr bwMode="gray">
          <a:xfrm>
            <a:off x="4169766" y="984125"/>
            <a:ext cx="914400" cy="1463040"/>
          </a:xfrm>
          <a:prstGeom prst="rect">
            <a:avLst/>
          </a:prstGeom>
          <a:pattFill prst="wdUpDiag">
            <a:fgClr>
              <a:schemeClr val="bg2"/>
            </a:fgClr>
            <a:bgClr>
              <a:schemeClr val="bg1"/>
            </a:bgClr>
          </a:pattFill>
          <a:ln w="952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14" name="Rectangle 13"/>
          <p:cNvSpPr/>
          <p:nvPr/>
        </p:nvSpPr>
        <p:spPr bwMode="gray">
          <a:xfrm>
            <a:off x="220946" y="2583686"/>
            <a:ext cx="914400" cy="1469168"/>
          </a:xfrm>
          <a:prstGeom prst="rect">
            <a:avLst/>
          </a:prstGeom>
          <a:noFill/>
          <a:ln w="952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15" name="Rectangle 14"/>
          <p:cNvSpPr/>
          <p:nvPr/>
        </p:nvSpPr>
        <p:spPr bwMode="gray">
          <a:xfrm>
            <a:off x="1208151" y="2583686"/>
            <a:ext cx="914400" cy="1469168"/>
          </a:xfrm>
          <a:prstGeom prst="rect">
            <a:avLst/>
          </a:prstGeom>
          <a:noFill/>
          <a:ln w="952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16" name="Rectangle 15"/>
          <p:cNvSpPr/>
          <p:nvPr/>
        </p:nvSpPr>
        <p:spPr bwMode="gray">
          <a:xfrm>
            <a:off x="2195356" y="2583685"/>
            <a:ext cx="914400" cy="1469169"/>
          </a:xfrm>
          <a:prstGeom prst="rect">
            <a:avLst/>
          </a:prstGeom>
          <a:noFill/>
          <a:ln w="952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17" name="Rectangle 16"/>
          <p:cNvSpPr/>
          <p:nvPr/>
        </p:nvSpPr>
        <p:spPr bwMode="gray">
          <a:xfrm>
            <a:off x="3182561" y="2583685"/>
            <a:ext cx="914400" cy="1472385"/>
          </a:xfrm>
          <a:prstGeom prst="rect">
            <a:avLst/>
          </a:prstGeom>
          <a:noFill/>
          <a:ln w="952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18" name="Rectangle 17"/>
          <p:cNvSpPr/>
          <p:nvPr/>
        </p:nvSpPr>
        <p:spPr bwMode="gray">
          <a:xfrm>
            <a:off x="4169766" y="2583686"/>
            <a:ext cx="914400" cy="1477773"/>
          </a:xfrm>
          <a:prstGeom prst="rect">
            <a:avLst/>
          </a:prstGeom>
          <a:noFill/>
          <a:ln w="952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1" name="TextBox 20"/>
          <p:cNvSpPr txBox="1"/>
          <p:nvPr/>
        </p:nvSpPr>
        <p:spPr bwMode="gray">
          <a:xfrm>
            <a:off x="220946" y="1737053"/>
            <a:ext cx="914400" cy="276999"/>
          </a:xfrm>
          <a:prstGeom prst="rect">
            <a:avLst/>
          </a:prstGeom>
          <a:noFill/>
        </p:spPr>
        <p:txBody>
          <a:bodyPr wrap="square" lIns="0" tIns="0" rIns="0" bIns="0" rtlCol="0">
            <a:spAutoFit/>
          </a:bodyPr>
          <a:lstStyle/>
          <a:p>
            <a:pPr algn="ctr">
              <a:lnSpc>
                <a:spcPct val="100000"/>
              </a:lnSpc>
            </a:pPr>
            <a:r>
              <a:rPr lang="en-US" sz="900" b="1" dirty="0" smtClean="0"/>
              <a:t>Security </a:t>
            </a:r>
            <a:r>
              <a:rPr lang="en-US" sz="900" b="1" dirty="0"/>
              <a:t>R</a:t>
            </a:r>
            <a:r>
              <a:rPr lang="en-US" sz="900" b="1" dirty="0" smtClean="0"/>
              <a:t>isk </a:t>
            </a:r>
            <a:r>
              <a:rPr lang="en-US" sz="900" b="1" dirty="0"/>
              <a:t/>
            </a:r>
            <a:br>
              <a:rPr lang="en-US" sz="900" b="1" dirty="0"/>
            </a:br>
            <a:r>
              <a:rPr lang="en-US" sz="900" b="1" dirty="0" smtClean="0"/>
              <a:t>Analysis</a:t>
            </a:r>
            <a:endParaRPr lang="en-US" sz="900" b="1" dirty="0"/>
          </a:p>
        </p:txBody>
      </p:sp>
      <p:sp>
        <p:nvSpPr>
          <p:cNvPr id="33" name="TextBox 32"/>
          <p:cNvSpPr txBox="1"/>
          <p:nvPr/>
        </p:nvSpPr>
        <p:spPr bwMode="gray">
          <a:xfrm>
            <a:off x="2195356" y="1737053"/>
            <a:ext cx="914400" cy="365760"/>
          </a:xfrm>
          <a:prstGeom prst="rect">
            <a:avLst/>
          </a:prstGeom>
          <a:noFill/>
        </p:spPr>
        <p:txBody>
          <a:bodyPr wrap="square" lIns="0" tIns="0" rIns="0" bIns="0" rtlCol="0">
            <a:spAutoFit/>
          </a:bodyPr>
          <a:lstStyle/>
          <a:p>
            <a:pPr algn="ctr">
              <a:lnSpc>
                <a:spcPct val="100000"/>
              </a:lnSpc>
            </a:pPr>
            <a:r>
              <a:rPr lang="en-US" sz="900" b="1" dirty="0" smtClean="0"/>
              <a:t>Provide </a:t>
            </a:r>
            <a:br>
              <a:rPr lang="en-US" sz="900" b="1" dirty="0" smtClean="0"/>
            </a:br>
            <a:r>
              <a:rPr lang="en-US" sz="900" b="1" dirty="0" smtClean="0"/>
              <a:t>Patient </a:t>
            </a:r>
            <a:br>
              <a:rPr lang="en-US" sz="900" b="1" dirty="0" smtClean="0"/>
            </a:br>
            <a:r>
              <a:rPr lang="en-US" sz="900" b="1" dirty="0" smtClean="0"/>
              <a:t>Access</a:t>
            </a:r>
            <a:r>
              <a:rPr lang="en-US" sz="900" b="1" baseline="30000" dirty="0"/>
              <a:t>2</a:t>
            </a:r>
            <a:r>
              <a:rPr lang="en-US" sz="900" b="1" dirty="0" smtClean="0"/>
              <a:t> </a:t>
            </a:r>
            <a:endParaRPr lang="en-US" sz="900" b="1" dirty="0"/>
          </a:p>
        </p:txBody>
      </p:sp>
      <p:sp>
        <p:nvSpPr>
          <p:cNvPr id="34" name="TextBox 33"/>
          <p:cNvSpPr txBox="1"/>
          <p:nvPr/>
        </p:nvSpPr>
        <p:spPr bwMode="gray">
          <a:xfrm>
            <a:off x="3182561" y="1737053"/>
            <a:ext cx="914400" cy="415498"/>
          </a:xfrm>
          <a:prstGeom prst="rect">
            <a:avLst/>
          </a:prstGeom>
          <a:noFill/>
        </p:spPr>
        <p:txBody>
          <a:bodyPr wrap="square" lIns="0" tIns="0" rIns="0" bIns="0" rtlCol="0">
            <a:spAutoFit/>
          </a:bodyPr>
          <a:lstStyle/>
          <a:p>
            <a:pPr algn="ctr">
              <a:lnSpc>
                <a:spcPct val="100000"/>
              </a:lnSpc>
            </a:pPr>
            <a:r>
              <a:rPr lang="en-US" sz="900" b="1" dirty="0" smtClean="0"/>
              <a:t>Send </a:t>
            </a:r>
            <a:r>
              <a:rPr lang="en-US" sz="900" b="1" dirty="0"/>
              <a:t>a</a:t>
            </a:r>
            <a:r>
              <a:rPr lang="en-US" sz="900" b="1" dirty="0" smtClean="0"/>
              <a:t/>
            </a:r>
            <a:br>
              <a:rPr lang="en-US" sz="900" b="1" dirty="0" smtClean="0"/>
            </a:br>
            <a:r>
              <a:rPr lang="en-US" sz="900" b="1" dirty="0" smtClean="0"/>
              <a:t>Summary of Care</a:t>
            </a:r>
            <a:r>
              <a:rPr lang="en-US" sz="900" b="1" baseline="30000" dirty="0" smtClean="0"/>
              <a:t>1</a:t>
            </a:r>
            <a:endParaRPr lang="en-US" sz="900" baseline="30000" dirty="0"/>
          </a:p>
        </p:txBody>
      </p:sp>
      <p:sp>
        <p:nvSpPr>
          <p:cNvPr id="35" name="TextBox 34"/>
          <p:cNvSpPr txBox="1"/>
          <p:nvPr/>
        </p:nvSpPr>
        <p:spPr bwMode="gray">
          <a:xfrm>
            <a:off x="4169766" y="1737053"/>
            <a:ext cx="914400" cy="415498"/>
          </a:xfrm>
          <a:prstGeom prst="rect">
            <a:avLst/>
          </a:prstGeom>
          <a:noFill/>
        </p:spPr>
        <p:txBody>
          <a:bodyPr wrap="square" lIns="0" tIns="0" rIns="0" bIns="0" rtlCol="0">
            <a:spAutoFit/>
          </a:bodyPr>
          <a:lstStyle/>
          <a:p>
            <a:pPr algn="ctr">
              <a:lnSpc>
                <a:spcPct val="100000"/>
              </a:lnSpc>
            </a:pPr>
            <a:r>
              <a:rPr lang="en-US" sz="900" b="1" dirty="0" smtClean="0"/>
              <a:t>Request/Accept</a:t>
            </a:r>
            <a:r>
              <a:rPr lang="en-US" sz="900" b="1" dirty="0"/>
              <a:t/>
            </a:r>
            <a:br>
              <a:rPr lang="en-US" sz="900" b="1" dirty="0"/>
            </a:br>
            <a:r>
              <a:rPr lang="en-US" sz="900" b="1" dirty="0"/>
              <a:t>S</a:t>
            </a:r>
            <a:r>
              <a:rPr lang="en-US" sz="900" b="1" dirty="0" smtClean="0"/>
              <a:t>ummary </a:t>
            </a:r>
            <a:r>
              <a:rPr lang="en-US" sz="900" b="1" dirty="0"/>
              <a:t>of </a:t>
            </a:r>
            <a:r>
              <a:rPr lang="en-US" sz="900" b="1" dirty="0" smtClean="0"/>
              <a:t>Care</a:t>
            </a:r>
            <a:r>
              <a:rPr lang="en-US" sz="900" b="1" baseline="30000" dirty="0" smtClean="0"/>
              <a:t>1</a:t>
            </a:r>
            <a:endParaRPr lang="en-US" sz="900" baseline="30000" dirty="0"/>
          </a:p>
        </p:txBody>
      </p:sp>
      <p:sp>
        <p:nvSpPr>
          <p:cNvPr id="36" name="Rectangle 35"/>
          <p:cNvSpPr/>
          <p:nvPr/>
        </p:nvSpPr>
        <p:spPr bwMode="gray">
          <a:xfrm>
            <a:off x="3182561" y="1212726"/>
            <a:ext cx="914400" cy="228600"/>
          </a:xfrm>
          <a:prstGeom prst="rect">
            <a:avLst/>
          </a:prstGeom>
          <a:solidFill>
            <a:schemeClr val="tx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r>
              <a:rPr lang="en-US" sz="900" dirty="0" smtClean="0">
                <a:solidFill>
                  <a:schemeClr val="bg1"/>
                </a:solidFill>
              </a:rPr>
              <a:t>Up to 10%</a:t>
            </a:r>
          </a:p>
        </p:txBody>
      </p:sp>
      <p:sp>
        <p:nvSpPr>
          <p:cNvPr id="37" name="Rectangle 36"/>
          <p:cNvSpPr/>
          <p:nvPr/>
        </p:nvSpPr>
        <p:spPr bwMode="gray">
          <a:xfrm>
            <a:off x="4169766" y="1212726"/>
            <a:ext cx="914400" cy="228600"/>
          </a:xfrm>
          <a:prstGeom prst="rect">
            <a:avLst/>
          </a:prstGeom>
          <a:solidFill>
            <a:schemeClr val="tx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r>
              <a:rPr lang="en-US" sz="900" dirty="0" smtClean="0">
                <a:solidFill>
                  <a:schemeClr val="bg1"/>
                </a:solidFill>
              </a:rPr>
              <a:t>Up to 10%</a:t>
            </a:r>
          </a:p>
        </p:txBody>
      </p:sp>
      <p:sp>
        <p:nvSpPr>
          <p:cNvPr id="40" name="Rectangle 39"/>
          <p:cNvSpPr/>
          <p:nvPr/>
        </p:nvSpPr>
        <p:spPr bwMode="gray">
          <a:xfrm>
            <a:off x="2195356" y="1212726"/>
            <a:ext cx="914400" cy="228600"/>
          </a:xfrm>
          <a:prstGeom prst="rect">
            <a:avLst/>
          </a:prstGeom>
          <a:solidFill>
            <a:schemeClr val="tx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r>
              <a:rPr lang="en-US" sz="900" dirty="0" smtClean="0">
                <a:solidFill>
                  <a:schemeClr val="bg1"/>
                </a:solidFill>
              </a:rPr>
              <a:t>Up to 10%</a:t>
            </a:r>
          </a:p>
        </p:txBody>
      </p:sp>
      <p:sp>
        <p:nvSpPr>
          <p:cNvPr id="48" name="TextBox 47"/>
          <p:cNvSpPr txBox="1"/>
          <p:nvPr/>
        </p:nvSpPr>
        <p:spPr bwMode="gray">
          <a:xfrm>
            <a:off x="220946" y="3181158"/>
            <a:ext cx="914400" cy="415498"/>
          </a:xfrm>
          <a:prstGeom prst="rect">
            <a:avLst/>
          </a:prstGeom>
          <a:noFill/>
        </p:spPr>
        <p:txBody>
          <a:bodyPr wrap="square" lIns="0" tIns="0" rIns="0" bIns="0" rtlCol="0">
            <a:spAutoFit/>
          </a:bodyPr>
          <a:lstStyle/>
          <a:p>
            <a:pPr algn="ctr">
              <a:lnSpc>
                <a:spcPct val="100000"/>
              </a:lnSpc>
            </a:pPr>
            <a:r>
              <a:rPr lang="en-US" sz="900" b="1" dirty="0" smtClean="0"/>
              <a:t>View, </a:t>
            </a:r>
            <a:br>
              <a:rPr lang="en-US" sz="900" b="1" dirty="0" smtClean="0"/>
            </a:br>
            <a:r>
              <a:rPr lang="en-US" sz="900" b="1" dirty="0" smtClean="0"/>
              <a:t>Download, or Transmit</a:t>
            </a:r>
            <a:endParaRPr lang="en-US" sz="900" b="1" dirty="0"/>
          </a:p>
        </p:txBody>
      </p:sp>
      <p:sp>
        <p:nvSpPr>
          <p:cNvPr id="49" name="TextBox 48"/>
          <p:cNvSpPr txBox="1"/>
          <p:nvPr/>
        </p:nvSpPr>
        <p:spPr bwMode="gray">
          <a:xfrm>
            <a:off x="1208151" y="3242714"/>
            <a:ext cx="914400" cy="276999"/>
          </a:xfrm>
          <a:prstGeom prst="rect">
            <a:avLst/>
          </a:prstGeom>
          <a:noFill/>
        </p:spPr>
        <p:txBody>
          <a:bodyPr wrap="square" lIns="0" tIns="0" rIns="0" bIns="0" rtlCol="0">
            <a:spAutoFit/>
          </a:bodyPr>
          <a:lstStyle/>
          <a:p>
            <a:pPr algn="ctr">
              <a:lnSpc>
                <a:spcPct val="100000"/>
              </a:lnSpc>
            </a:pPr>
            <a:r>
              <a:rPr lang="en-US" sz="900" b="1" dirty="0" smtClean="0"/>
              <a:t>Secure </a:t>
            </a:r>
            <a:br>
              <a:rPr lang="en-US" sz="900" b="1" dirty="0" smtClean="0"/>
            </a:br>
            <a:r>
              <a:rPr lang="en-US" sz="900" b="1" dirty="0" smtClean="0"/>
              <a:t>Messaging</a:t>
            </a:r>
            <a:endParaRPr lang="en-US" sz="900" dirty="0"/>
          </a:p>
        </p:txBody>
      </p:sp>
      <p:sp>
        <p:nvSpPr>
          <p:cNvPr id="50" name="TextBox 49"/>
          <p:cNvSpPr txBox="1"/>
          <p:nvPr/>
        </p:nvSpPr>
        <p:spPr bwMode="gray">
          <a:xfrm>
            <a:off x="2195356" y="3181158"/>
            <a:ext cx="914400" cy="415498"/>
          </a:xfrm>
          <a:prstGeom prst="rect">
            <a:avLst/>
          </a:prstGeom>
          <a:noFill/>
        </p:spPr>
        <p:txBody>
          <a:bodyPr wrap="square" lIns="0" tIns="0" rIns="0" bIns="0" rtlCol="0">
            <a:spAutoFit/>
          </a:bodyPr>
          <a:lstStyle/>
          <a:p>
            <a:pPr algn="ctr">
              <a:lnSpc>
                <a:spcPct val="100000"/>
              </a:lnSpc>
            </a:pPr>
            <a:r>
              <a:rPr lang="en-US" sz="900" b="1" dirty="0" smtClean="0"/>
              <a:t>Patient-</a:t>
            </a:r>
            <a:br>
              <a:rPr lang="en-US" sz="900" b="1" dirty="0" smtClean="0"/>
            </a:br>
            <a:r>
              <a:rPr lang="en-US" sz="900" b="1" dirty="0" smtClean="0"/>
              <a:t>Generated </a:t>
            </a:r>
            <a:r>
              <a:rPr lang="en-US" sz="900" b="1" dirty="0"/>
              <a:t>H</a:t>
            </a:r>
            <a:r>
              <a:rPr lang="en-US" sz="900" b="1" dirty="0" smtClean="0"/>
              <a:t>ealth </a:t>
            </a:r>
            <a:r>
              <a:rPr lang="en-US" sz="900" b="1" dirty="0"/>
              <a:t>D</a:t>
            </a:r>
            <a:r>
              <a:rPr lang="en-US" sz="900" b="1" dirty="0" smtClean="0"/>
              <a:t>ata</a:t>
            </a:r>
            <a:endParaRPr lang="en-US" sz="900" b="1" dirty="0"/>
          </a:p>
        </p:txBody>
      </p:sp>
      <p:sp>
        <p:nvSpPr>
          <p:cNvPr id="51" name="TextBox 50"/>
          <p:cNvSpPr txBox="1"/>
          <p:nvPr/>
        </p:nvSpPr>
        <p:spPr bwMode="gray">
          <a:xfrm>
            <a:off x="3182561" y="3181158"/>
            <a:ext cx="914400" cy="415498"/>
          </a:xfrm>
          <a:prstGeom prst="rect">
            <a:avLst/>
          </a:prstGeom>
          <a:noFill/>
        </p:spPr>
        <p:txBody>
          <a:bodyPr wrap="square" lIns="0" tIns="0" rIns="0" bIns="0" rtlCol="0">
            <a:spAutoFit/>
          </a:bodyPr>
          <a:lstStyle/>
          <a:p>
            <a:pPr algn="ctr">
              <a:lnSpc>
                <a:spcPct val="100000"/>
              </a:lnSpc>
            </a:pPr>
            <a:r>
              <a:rPr lang="en-US" sz="900" b="1" dirty="0" smtClean="0"/>
              <a:t>Patient-</a:t>
            </a:r>
            <a:br>
              <a:rPr lang="en-US" sz="900" b="1" dirty="0" smtClean="0"/>
            </a:br>
            <a:r>
              <a:rPr lang="en-US" sz="900" b="1" dirty="0" smtClean="0"/>
              <a:t>Specific </a:t>
            </a:r>
            <a:r>
              <a:rPr lang="en-US" sz="900" b="1" dirty="0"/>
              <a:t>E</a:t>
            </a:r>
            <a:r>
              <a:rPr lang="en-US" sz="900" b="1" dirty="0" smtClean="0"/>
              <a:t>ducation</a:t>
            </a:r>
            <a:endParaRPr lang="en-US" sz="900" dirty="0"/>
          </a:p>
        </p:txBody>
      </p:sp>
      <p:sp>
        <p:nvSpPr>
          <p:cNvPr id="52" name="TextBox 51"/>
          <p:cNvSpPr txBox="1"/>
          <p:nvPr/>
        </p:nvSpPr>
        <p:spPr bwMode="gray">
          <a:xfrm>
            <a:off x="4169766" y="3181158"/>
            <a:ext cx="914400" cy="415498"/>
          </a:xfrm>
          <a:prstGeom prst="rect">
            <a:avLst/>
          </a:prstGeom>
          <a:noFill/>
        </p:spPr>
        <p:txBody>
          <a:bodyPr wrap="square" lIns="0" tIns="0" rIns="0" bIns="0" rtlCol="0">
            <a:spAutoFit/>
          </a:bodyPr>
          <a:lstStyle/>
          <a:p>
            <a:pPr algn="ctr">
              <a:lnSpc>
                <a:spcPct val="100000"/>
              </a:lnSpc>
            </a:pPr>
            <a:r>
              <a:rPr lang="en-US" sz="900" b="1" dirty="0"/>
              <a:t>Clinical </a:t>
            </a:r>
            <a:r>
              <a:rPr lang="en-US" sz="900" b="1" dirty="0" smtClean="0"/>
              <a:t>Information </a:t>
            </a:r>
            <a:r>
              <a:rPr lang="en-US" sz="900" b="1" dirty="0"/>
              <a:t>R</a:t>
            </a:r>
            <a:r>
              <a:rPr lang="en-US" sz="900" b="1" dirty="0" smtClean="0"/>
              <a:t>econciliation</a:t>
            </a:r>
            <a:endParaRPr lang="en-US" sz="900" dirty="0"/>
          </a:p>
        </p:txBody>
      </p:sp>
      <p:sp>
        <p:nvSpPr>
          <p:cNvPr id="53" name="Rectangle 52"/>
          <p:cNvSpPr/>
          <p:nvPr/>
        </p:nvSpPr>
        <p:spPr bwMode="gray">
          <a:xfrm>
            <a:off x="3182561" y="2583685"/>
            <a:ext cx="914400" cy="228600"/>
          </a:xfrm>
          <a:prstGeom prst="rect">
            <a:avLst/>
          </a:prstGeom>
          <a:solidFill>
            <a:schemeClr val="tx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r>
              <a:rPr lang="en-US" sz="900" dirty="0" smtClean="0">
                <a:solidFill>
                  <a:schemeClr val="bg1"/>
                </a:solidFill>
              </a:rPr>
              <a:t>Up to 10%</a:t>
            </a:r>
          </a:p>
        </p:txBody>
      </p:sp>
      <p:sp>
        <p:nvSpPr>
          <p:cNvPr id="54" name="Rectangle 53"/>
          <p:cNvSpPr/>
          <p:nvPr/>
        </p:nvSpPr>
        <p:spPr bwMode="gray">
          <a:xfrm>
            <a:off x="4169766" y="2583685"/>
            <a:ext cx="914400" cy="228600"/>
          </a:xfrm>
          <a:prstGeom prst="rect">
            <a:avLst/>
          </a:prstGeom>
          <a:solidFill>
            <a:schemeClr val="tx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r>
              <a:rPr lang="en-US" sz="900" dirty="0" smtClean="0">
                <a:solidFill>
                  <a:schemeClr val="bg1"/>
                </a:solidFill>
              </a:rPr>
              <a:t>Up to 10%</a:t>
            </a:r>
          </a:p>
        </p:txBody>
      </p:sp>
      <p:sp>
        <p:nvSpPr>
          <p:cNvPr id="55" name="Rectangle 54"/>
          <p:cNvSpPr/>
          <p:nvPr/>
        </p:nvSpPr>
        <p:spPr bwMode="gray">
          <a:xfrm>
            <a:off x="2195356" y="2583685"/>
            <a:ext cx="914400" cy="228600"/>
          </a:xfrm>
          <a:prstGeom prst="rect">
            <a:avLst/>
          </a:prstGeom>
          <a:solidFill>
            <a:schemeClr val="tx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r>
              <a:rPr lang="en-US" sz="900" dirty="0" smtClean="0">
                <a:solidFill>
                  <a:schemeClr val="bg1"/>
                </a:solidFill>
              </a:rPr>
              <a:t>Up to 10%</a:t>
            </a:r>
          </a:p>
        </p:txBody>
      </p:sp>
      <p:sp>
        <p:nvSpPr>
          <p:cNvPr id="56" name="Rectangle 55"/>
          <p:cNvSpPr/>
          <p:nvPr/>
        </p:nvSpPr>
        <p:spPr bwMode="gray">
          <a:xfrm>
            <a:off x="1208151" y="2583685"/>
            <a:ext cx="914400" cy="228600"/>
          </a:xfrm>
          <a:prstGeom prst="rect">
            <a:avLst/>
          </a:prstGeom>
          <a:solidFill>
            <a:schemeClr val="tx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r>
              <a:rPr lang="en-US" sz="900" dirty="0" smtClean="0">
                <a:solidFill>
                  <a:schemeClr val="bg1"/>
                </a:solidFill>
              </a:rPr>
              <a:t>Up to 10%</a:t>
            </a:r>
          </a:p>
        </p:txBody>
      </p:sp>
      <p:sp>
        <p:nvSpPr>
          <p:cNvPr id="57" name="Rectangle 56"/>
          <p:cNvSpPr/>
          <p:nvPr/>
        </p:nvSpPr>
        <p:spPr bwMode="gray">
          <a:xfrm>
            <a:off x="220946" y="2583685"/>
            <a:ext cx="914400" cy="228600"/>
          </a:xfrm>
          <a:prstGeom prst="rect">
            <a:avLst/>
          </a:prstGeom>
          <a:solidFill>
            <a:schemeClr val="tx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r>
              <a:rPr lang="en-US" sz="900" dirty="0" smtClean="0">
                <a:solidFill>
                  <a:schemeClr val="bg1"/>
                </a:solidFill>
              </a:rPr>
              <a:t>Up to 10%</a:t>
            </a:r>
          </a:p>
        </p:txBody>
      </p:sp>
      <p:sp>
        <p:nvSpPr>
          <p:cNvPr id="22" name="Rectangle 21"/>
          <p:cNvSpPr/>
          <p:nvPr/>
        </p:nvSpPr>
        <p:spPr bwMode="gray">
          <a:xfrm>
            <a:off x="220946" y="984126"/>
            <a:ext cx="4863220" cy="228600"/>
          </a:xfrm>
          <a:prstGeom prst="rect">
            <a:avLst/>
          </a:prstGeom>
          <a:solidFill>
            <a:schemeClr val="accent6"/>
          </a:solidFill>
          <a:ln w="1270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r>
              <a:rPr lang="en-US" sz="900" dirty="0">
                <a:solidFill>
                  <a:schemeClr val="bg1"/>
                </a:solidFill>
              </a:rPr>
              <a:t>Required for Base Score</a:t>
            </a:r>
          </a:p>
          <a:p>
            <a:pPr algn="ctr">
              <a:spcBef>
                <a:spcPts val="500"/>
              </a:spcBef>
            </a:pPr>
            <a:endParaRPr lang="en-US" sz="900" dirty="0" smtClean="0">
              <a:solidFill>
                <a:schemeClr val="bg1"/>
              </a:solidFill>
            </a:endParaRPr>
          </a:p>
        </p:txBody>
      </p:sp>
      <p:sp>
        <p:nvSpPr>
          <p:cNvPr id="32" name="TextBox 31"/>
          <p:cNvSpPr txBox="1"/>
          <p:nvPr/>
        </p:nvSpPr>
        <p:spPr bwMode="gray">
          <a:xfrm>
            <a:off x="1208151" y="1737053"/>
            <a:ext cx="914400" cy="276999"/>
          </a:xfrm>
          <a:prstGeom prst="rect">
            <a:avLst/>
          </a:prstGeom>
          <a:noFill/>
        </p:spPr>
        <p:txBody>
          <a:bodyPr wrap="square" lIns="0" tIns="0" rIns="0" bIns="0" rtlCol="0">
            <a:spAutoFit/>
          </a:bodyPr>
          <a:lstStyle/>
          <a:p>
            <a:pPr algn="ctr">
              <a:lnSpc>
                <a:spcPct val="100000"/>
              </a:lnSpc>
            </a:pPr>
            <a:r>
              <a:rPr lang="en-US" sz="900" b="1" dirty="0" smtClean="0"/>
              <a:t>Electronic Prescribing</a:t>
            </a:r>
            <a:r>
              <a:rPr lang="en-US" sz="900" b="1" baseline="30000" dirty="0" smtClean="0"/>
              <a:t>1</a:t>
            </a:r>
            <a:endParaRPr lang="en-US" sz="900" baseline="30000" dirty="0"/>
          </a:p>
        </p:txBody>
      </p:sp>
      <p:sp>
        <p:nvSpPr>
          <p:cNvPr id="71" name="Rectangle 70"/>
          <p:cNvSpPr/>
          <p:nvPr/>
        </p:nvSpPr>
        <p:spPr bwMode="gray">
          <a:xfrm>
            <a:off x="5156971" y="984127"/>
            <a:ext cx="1005840" cy="2229087"/>
          </a:xfrm>
          <a:prstGeom prst="rect">
            <a:avLst/>
          </a:prstGeom>
          <a:noFill/>
          <a:ln w="952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85" name="Rectangle 84"/>
          <p:cNvSpPr/>
          <p:nvPr/>
        </p:nvSpPr>
        <p:spPr bwMode="gray">
          <a:xfrm>
            <a:off x="5156971" y="3317769"/>
            <a:ext cx="1005840" cy="743690"/>
          </a:xfrm>
          <a:prstGeom prst="rect">
            <a:avLst/>
          </a:prstGeom>
          <a:noFill/>
          <a:ln w="952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86" name="Rectangle 85"/>
          <p:cNvSpPr/>
          <p:nvPr/>
        </p:nvSpPr>
        <p:spPr bwMode="gray">
          <a:xfrm>
            <a:off x="5156971" y="984126"/>
            <a:ext cx="1005840" cy="228600"/>
          </a:xfrm>
          <a:prstGeom prst="rect">
            <a:avLst/>
          </a:prstGeom>
          <a:solidFill>
            <a:schemeClr val="tx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r>
              <a:rPr lang="en-US" sz="900" dirty="0" smtClean="0">
                <a:solidFill>
                  <a:schemeClr val="bg1"/>
                </a:solidFill>
              </a:rPr>
              <a:t>0% or 10%</a:t>
            </a:r>
          </a:p>
        </p:txBody>
      </p:sp>
      <p:sp>
        <p:nvSpPr>
          <p:cNvPr id="87" name="TextBox 86"/>
          <p:cNvSpPr txBox="1"/>
          <p:nvPr/>
        </p:nvSpPr>
        <p:spPr bwMode="gray">
          <a:xfrm>
            <a:off x="5156971" y="1245370"/>
            <a:ext cx="1005840" cy="276999"/>
          </a:xfrm>
          <a:prstGeom prst="rect">
            <a:avLst/>
          </a:prstGeom>
          <a:noFill/>
          <a:ln w="3175">
            <a:noFill/>
          </a:ln>
        </p:spPr>
        <p:txBody>
          <a:bodyPr wrap="square" lIns="0" tIns="0" rIns="0" bIns="0" rtlCol="0" anchor="ctr">
            <a:spAutoFit/>
          </a:bodyPr>
          <a:lstStyle>
            <a:defPPr>
              <a:defRPr lang="en-US"/>
            </a:defPPr>
            <a:lvl1pPr algn="ctr">
              <a:lnSpc>
                <a:spcPct val="100000"/>
              </a:lnSpc>
              <a:defRPr sz="750" b="1"/>
            </a:lvl1pPr>
          </a:lstStyle>
          <a:p>
            <a:r>
              <a:rPr lang="en-US" sz="900" dirty="0"/>
              <a:t>Immunization </a:t>
            </a:r>
            <a:r>
              <a:rPr lang="en-US" sz="900" dirty="0" smtClean="0"/>
              <a:t>Registry</a:t>
            </a:r>
            <a:endParaRPr lang="en-US" sz="900" baseline="30000" dirty="0"/>
          </a:p>
        </p:txBody>
      </p:sp>
      <p:sp>
        <p:nvSpPr>
          <p:cNvPr id="88" name="Rectangle 87"/>
          <p:cNvSpPr/>
          <p:nvPr/>
        </p:nvSpPr>
        <p:spPr bwMode="gray">
          <a:xfrm>
            <a:off x="5156971" y="1569642"/>
            <a:ext cx="1005840" cy="228600"/>
          </a:xfrm>
          <a:prstGeom prst="rect">
            <a:avLst/>
          </a:prstGeom>
          <a:solidFill>
            <a:schemeClr val="tx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r>
              <a:rPr lang="en-US" sz="900" dirty="0" smtClean="0">
                <a:solidFill>
                  <a:schemeClr val="bg1"/>
                </a:solidFill>
              </a:rPr>
              <a:t>5% Bonus</a:t>
            </a:r>
            <a:r>
              <a:rPr lang="en-US" sz="900" baseline="30000" dirty="0">
                <a:solidFill>
                  <a:schemeClr val="bg1"/>
                </a:solidFill>
              </a:rPr>
              <a:t>3</a:t>
            </a:r>
            <a:endParaRPr lang="en-US" sz="900" baseline="30000" dirty="0" smtClean="0">
              <a:solidFill>
                <a:schemeClr val="bg1"/>
              </a:solidFill>
            </a:endParaRPr>
          </a:p>
        </p:txBody>
      </p:sp>
      <p:sp>
        <p:nvSpPr>
          <p:cNvPr id="89" name="Rectangle 88"/>
          <p:cNvSpPr/>
          <p:nvPr/>
        </p:nvSpPr>
        <p:spPr bwMode="gray">
          <a:xfrm>
            <a:off x="5156971" y="3315287"/>
            <a:ext cx="1005840" cy="228600"/>
          </a:xfrm>
          <a:prstGeom prst="rect">
            <a:avLst/>
          </a:prstGeom>
          <a:solidFill>
            <a:schemeClr val="tx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r>
              <a:rPr lang="en-US" sz="900" dirty="0" smtClean="0">
                <a:solidFill>
                  <a:schemeClr val="bg1"/>
                </a:solidFill>
              </a:rPr>
              <a:t>10% Bonus</a:t>
            </a:r>
            <a:r>
              <a:rPr lang="en-US" sz="900" baseline="30000" dirty="0">
                <a:solidFill>
                  <a:schemeClr val="bg1"/>
                </a:solidFill>
              </a:rPr>
              <a:t>4</a:t>
            </a:r>
            <a:endParaRPr lang="en-US" sz="900" baseline="30000" dirty="0" smtClean="0">
              <a:solidFill>
                <a:schemeClr val="bg1"/>
              </a:solidFill>
            </a:endParaRPr>
          </a:p>
        </p:txBody>
      </p:sp>
      <p:sp>
        <p:nvSpPr>
          <p:cNvPr id="90" name="TextBox 89"/>
          <p:cNvSpPr txBox="1"/>
          <p:nvPr/>
        </p:nvSpPr>
        <p:spPr bwMode="gray">
          <a:xfrm>
            <a:off x="5156971" y="3589193"/>
            <a:ext cx="1005840" cy="415498"/>
          </a:xfrm>
          <a:prstGeom prst="rect">
            <a:avLst/>
          </a:prstGeom>
          <a:noFill/>
        </p:spPr>
        <p:txBody>
          <a:bodyPr wrap="square" lIns="0" tIns="0" rIns="0" bIns="0" rtlCol="0">
            <a:spAutoFit/>
          </a:bodyPr>
          <a:lstStyle/>
          <a:p>
            <a:pPr algn="ctr">
              <a:lnSpc>
                <a:spcPct val="100000"/>
              </a:lnSpc>
            </a:pPr>
            <a:r>
              <a:rPr lang="en-US" sz="900" b="1" dirty="0" smtClean="0"/>
              <a:t>Use CEHRT for Improvement Activities</a:t>
            </a:r>
            <a:endParaRPr lang="en-US" sz="900" dirty="0"/>
          </a:p>
        </p:txBody>
      </p:sp>
      <p:sp>
        <p:nvSpPr>
          <p:cNvPr id="91" name="TextBox 90"/>
          <p:cNvSpPr txBox="1"/>
          <p:nvPr/>
        </p:nvSpPr>
        <p:spPr bwMode="gray">
          <a:xfrm>
            <a:off x="5156971" y="1824981"/>
            <a:ext cx="1005840" cy="276999"/>
          </a:xfrm>
          <a:prstGeom prst="rect">
            <a:avLst/>
          </a:prstGeom>
          <a:noFill/>
          <a:ln w="3175">
            <a:noFill/>
          </a:ln>
        </p:spPr>
        <p:txBody>
          <a:bodyPr wrap="square" lIns="0" tIns="0" rIns="0" bIns="0" rtlCol="0" anchor="ctr">
            <a:spAutoFit/>
          </a:bodyPr>
          <a:lstStyle/>
          <a:p>
            <a:pPr algn="ctr">
              <a:lnSpc>
                <a:spcPct val="100000"/>
              </a:lnSpc>
            </a:pPr>
            <a:r>
              <a:rPr lang="en-US" sz="900" b="1" dirty="0" smtClean="0"/>
              <a:t>Syndromic Surveillance</a:t>
            </a:r>
            <a:endParaRPr lang="en-US" sz="900" dirty="0"/>
          </a:p>
        </p:txBody>
      </p:sp>
      <p:sp>
        <p:nvSpPr>
          <p:cNvPr id="92" name="TextBox 91"/>
          <p:cNvSpPr txBox="1"/>
          <p:nvPr/>
        </p:nvSpPr>
        <p:spPr bwMode="gray">
          <a:xfrm>
            <a:off x="5156971" y="2176272"/>
            <a:ext cx="1005840" cy="276999"/>
          </a:xfrm>
          <a:prstGeom prst="rect">
            <a:avLst/>
          </a:prstGeom>
          <a:noFill/>
          <a:ln w="3175">
            <a:noFill/>
          </a:ln>
        </p:spPr>
        <p:txBody>
          <a:bodyPr wrap="square" lIns="0" tIns="0" rIns="0" bIns="0" rtlCol="0" anchor="ctr">
            <a:spAutoFit/>
          </a:bodyPr>
          <a:lstStyle/>
          <a:p>
            <a:pPr algn="ctr">
              <a:lnSpc>
                <a:spcPct val="100000"/>
              </a:lnSpc>
            </a:pPr>
            <a:r>
              <a:rPr lang="en-US" sz="900" b="1" dirty="0" smtClean="0"/>
              <a:t>Electronic Case </a:t>
            </a:r>
            <a:r>
              <a:rPr lang="en-US" sz="900" b="1" dirty="0"/>
              <a:t>R</a:t>
            </a:r>
            <a:r>
              <a:rPr lang="en-US" sz="900" b="1" dirty="0" smtClean="0"/>
              <a:t>eporting</a:t>
            </a:r>
            <a:endParaRPr lang="en-US" sz="900" dirty="0"/>
          </a:p>
        </p:txBody>
      </p:sp>
      <p:sp>
        <p:nvSpPr>
          <p:cNvPr id="98" name="TextBox 97"/>
          <p:cNvSpPr txBox="1"/>
          <p:nvPr/>
        </p:nvSpPr>
        <p:spPr bwMode="gray">
          <a:xfrm>
            <a:off x="5156971" y="2891547"/>
            <a:ext cx="1005840" cy="276999"/>
          </a:xfrm>
          <a:prstGeom prst="rect">
            <a:avLst/>
          </a:prstGeom>
          <a:noFill/>
          <a:ln w="3175">
            <a:noFill/>
          </a:ln>
        </p:spPr>
        <p:txBody>
          <a:bodyPr wrap="square" lIns="0" tIns="0" rIns="0" bIns="0" rtlCol="0" anchor="ctr">
            <a:spAutoFit/>
          </a:bodyPr>
          <a:lstStyle/>
          <a:p>
            <a:pPr algn="ctr">
              <a:lnSpc>
                <a:spcPct val="100000"/>
              </a:lnSpc>
            </a:pPr>
            <a:r>
              <a:rPr lang="en-US" sz="900" b="1" dirty="0" smtClean="0"/>
              <a:t>Clinical </a:t>
            </a:r>
            <a:r>
              <a:rPr lang="en-US" sz="900" b="1" dirty="0"/>
              <a:t>D</a:t>
            </a:r>
            <a:r>
              <a:rPr lang="en-US" sz="900" b="1" dirty="0" smtClean="0"/>
              <a:t>ata Registry</a:t>
            </a:r>
            <a:endParaRPr lang="en-US" sz="900" dirty="0"/>
          </a:p>
        </p:txBody>
      </p:sp>
      <p:sp>
        <p:nvSpPr>
          <p:cNvPr id="99" name="TextBox 98"/>
          <p:cNvSpPr txBox="1"/>
          <p:nvPr/>
        </p:nvSpPr>
        <p:spPr bwMode="gray">
          <a:xfrm>
            <a:off x="5156971" y="2537608"/>
            <a:ext cx="1005840" cy="276999"/>
          </a:xfrm>
          <a:prstGeom prst="rect">
            <a:avLst/>
          </a:prstGeom>
          <a:noFill/>
          <a:ln w="3175">
            <a:noFill/>
          </a:ln>
        </p:spPr>
        <p:txBody>
          <a:bodyPr wrap="square" lIns="0" tIns="0" rIns="0" bIns="0" rtlCol="0" anchor="ctr">
            <a:spAutoFit/>
          </a:bodyPr>
          <a:lstStyle/>
          <a:p>
            <a:pPr algn="ctr">
              <a:lnSpc>
                <a:spcPct val="100000"/>
              </a:lnSpc>
            </a:pPr>
            <a:r>
              <a:rPr lang="en-US" sz="900" b="1" dirty="0" smtClean="0"/>
              <a:t>Public Health Registry</a:t>
            </a:r>
            <a:endParaRPr lang="en-US" sz="900" dirty="0"/>
          </a:p>
        </p:txBody>
      </p:sp>
      <p:cxnSp>
        <p:nvCxnSpPr>
          <p:cNvPr id="100" name="Straight Arrow Connector 99"/>
          <p:cNvCxnSpPr/>
          <p:nvPr/>
        </p:nvCxnSpPr>
        <p:spPr bwMode="gray">
          <a:xfrm>
            <a:off x="5156971" y="2858040"/>
            <a:ext cx="1005840" cy="0"/>
          </a:xfrm>
          <a:prstGeom prst="straightConnector1">
            <a:avLst/>
          </a:prstGeom>
          <a:solidFill>
            <a:schemeClr val="accent1"/>
          </a:solidFill>
          <a:ln w="9525" cap="flat" cmpd="sng" algn="ctr">
            <a:solidFill>
              <a:schemeClr val="accent2"/>
            </a:solidFill>
            <a:prstDash val="solid"/>
            <a:miter lim="800000"/>
            <a:headEnd type="none" w="med" len="med"/>
            <a:tailEnd type="none"/>
          </a:ln>
          <a:effectLst/>
        </p:spPr>
      </p:cxnSp>
      <p:cxnSp>
        <p:nvCxnSpPr>
          <p:cNvPr id="101" name="Straight Arrow Connector 100"/>
          <p:cNvCxnSpPr/>
          <p:nvPr/>
        </p:nvCxnSpPr>
        <p:spPr bwMode="gray">
          <a:xfrm>
            <a:off x="5156971" y="2493499"/>
            <a:ext cx="1005840" cy="0"/>
          </a:xfrm>
          <a:prstGeom prst="straightConnector1">
            <a:avLst/>
          </a:prstGeom>
          <a:solidFill>
            <a:schemeClr val="accent1"/>
          </a:solidFill>
          <a:ln w="9525" cap="flat" cmpd="sng" algn="ctr">
            <a:solidFill>
              <a:schemeClr val="accent2"/>
            </a:solidFill>
            <a:prstDash val="solid"/>
            <a:miter lim="800000"/>
            <a:headEnd type="none" w="med" len="med"/>
            <a:tailEnd type="none"/>
          </a:ln>
          <a:effectLst/>
        </p:spPr>
      </p:cxnSp>
      <p:cxnSp>
        <p:nvCxnSpPr>
          <p:cNvPr id="102" name="Straight Arrow Connector 101"/>
          <p:cNvCxnSpPr/>
          <p:nvPr/>
        </p:nvCxnSpPr>
        <p:spPr bwMode="gray">
          <a:xfrm>
            <a:off x="5156971" y="2134870"/>
            <a:ext cx="1005840" cy="0"/>
          </a:xfrm>
          <a:prstGeom prst="straightConnector1">
            <a:avLst/>
          </a:prstGeom>
          <a:solidFill>
            <a:schemeClr val="accent1"/>
          </a:solidFill>
          <a:ln w="9525" cap="flat" cmpd="sng" algn="ctr">
            <a:solidFill>
              <a:schemeClr val="accent2"/>
            </a:solidFill>
            <a:prstDash val="solid"/>
            <a:miter lim="800000"/>
            <a:headEnd type="none" w="med" len="med"/>
            <a:tailEnd type="none"/>
          </a:ln>
          <a:effectLst/>
        </p:spPr>
      </p:cxnSp>
      <p:sp>
        <p:nvSpPr>
          <p:cNvPr id="70" name="Text Placeholder 4"/>
          <p:cNvSpPr>
            <a:spLocks noGrp="1"/>
          </p:cNvSpPr>
          <p:nvPr>
            <p:ph type="body" sz="quarter" idx="27"/>
          </p:nvPr>
        </p:nvSpPr>
        <p:spPr>
          <a:xfrm>
            <a:off x="3670041" y="4695956"/>
            <a:ext cx="2730759" cy="104644"/>
          </a:xfrm>
        </p:spPr>
        <p:txBody>
          <a:bodyPr/>
          <a:lstStyle/>
          <a:p>
            <a:r>
              <a:rPr lang="en-US" dirty="0" smtClean="0"/>
              <a:t>Source: CMS; Advisory Board research and analysis; Pocket Guide dated December 12, 2017.</a:t>
            </a:r>
            <a:endParaRPr lang="en-US" dirty="0"/>
          </a:p>
        </p:txBody>
      </p:sp>
      <p:grpSp>
        <p:nvGrpSpPr>
          <p:cNvPr id="93" name="Group 92"/>
          <p:cNvGrpSpPr/>
          <p:nvPr/>
        </p:nvGrpSpPr>
        <p:grpSpPr>
          <a:xfrm>
            <a:off x="4006603" y="4326408"/>
            <a:ext cx="1212909" cy="76944"/>
            <a:chOff x="3809510" y="2986380"/>
            <a:chExt cx="1212909" cy="76944"/>
          </a:xfrm>
        </p:grpSpPr>
        <p:sp>
          <p:nvSpPr>
            <p:cNvPr id="94" name="Rectangle 93"/>
            <p:cNvSpPr/>
            <p:nvPr/>
          </p:nvSpPr>
          <p:spPr bwMode="gray">
            <a:xfrm>
              <a:off x="3809510" y="2992369"/>
              <a:ext cx="69011" cy="69011"/>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95" name="TextBox 94"/>
            <p:cNvSpPr txBox="1"/>
            <p:nvPr/>
          </p:nvSpPr>
          <p:spPr bwMode="gray">
            <a:xfrm>
              <a:off x="3925139" y="2986380"/>
              <a:ext cx="1097280" cy="76944"/>
            </a:xfrm>
            <a:prstGeom prst="rect">
              <a:avLst/>
            </a:prstGeom>
            <a:noFill/>
          </p:spPr>
          <p:txBody>
            <a:bodyPr wrap="square" lIns="0" tIns="0" rIns="0" bIns="0" rtlCol="0">
              <a:spAutoFit/>
            </a:bodyPr>
            <a:lstStyle/>
            <a:p>
              <a:pPr>
                <a:spcBef>
                  <a:spcPts val="500"/>
                </a:spcBef>
              </a:pPr>
              <a:r>
                <a:rPr lang="en-US" sz="500" dirty="0" smtClean="0"/>
                <a:t>Required for the Base score (50%)</a:t>
              </a:r>
            </a:p>
          </p:txBody>
        </p:sp>
      </p:grpSp>
      <p:grpSp>
        <p:nvGrpSpPr>
          <p:cNvPr id="103" name="Group 102"/>
          <p:cNvGrpSpPr/>
          <p:nvPr/>
        </p:nvGrpSpPr>
        <p:grpSpPr>
          <a:xfrm>
            <a:off x="4006603" y="4490572"/>
            <a:ext cx="1121470" cy="76944"/>
            <a:chOff x="3809510" y="3150544"/>
            <a:chExt cx="1121470" cy="76944"/>
          </a:xfrm>
        </p:grpSpPr>
        <p:sp>
          <p:nvSpPr>
            <p:cNvPr id="104" name="Rectangle 103"/>
            <p:cNvSpPr/>
            <p:nvPr/>
          </p:nvSpPr>
          <p:spPr bwMode="gray">
            <a:xfrm>
              <a:off x="3809510" y="3156533"/>
              <a:ext cx="69011" cy="69011"/>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105" name="TextBox 104"/>
            <p:cNvSpPr txBox="1"/>
            <p:nvPr/>
          </p:nvSpPr>
          <p:spPr bwMode="gray">
            <a:xfrm>
              <a:off x="3925140" y="3150544"/>
              <a:ext cx="1005840" cy="76944"/>
            </a:xfrm>
            <a:prstGeom prst="rect">
              <a:avLst/>
            </a:prstGeom>
            <a:noFill/>
          </p:spPr>
          <p:txBody>
            <a:bodyPr wrap="square" lIns="0" tIns="0" rIns="0" bIns="0" rtlCol="0">
              <a:spAutoFit/>
            </a:bodyPr>
            <a:lstStyle/>
            <a:p>
              <a:pPr>
                <a:spcBef>
                  <a:spcPts val="500"/>
                </a:spcBef>
              </a:pPr>
              <a:r>
                <a:rPr lang="en-US" sz="500" dirty="0" smtClean="0"/>
                <a:t>Contributes toward Performance</a:t>
              </a:r>
            </a:p>
          </p:txBody>
        </p:sp>
      </p:grpSp>
      <p:grpSp>
        <p:nvGrpSpPr>
          <p:cNvPr id="106" name="Group 105"/>
          <p:cNvGrpSpPr/>
          <p:nvPr/>
        </p:nvGrpSpPr>
        <p:grpSpPr>
          <a:xfrm>
            <a:off x="5263273" y="4496561"/>
            <a:ext cx="938588" cy="76944"/>
            <a:chOff x="3809511" y="3314708"/>
            <a:chExt cx="938588" cy="76944"/>
          </a:xfrm>
        </p:grpSpPr>
        <p:sp>
          <p:nvSpPr>
            <p:cNvPr id="107" name="Rectangle 106"/>
            <p:cNvSpPr/>
            <p:nvPr/>
          </p:nvSpPr>
          <p:spPr bwMode="gray">
            <a:xfrm>
              <a:off x="3809511" y="3320697"/>
              <a:ext cx="69011" cy="69011"/>
            </a:xfrm>
            <a:prstGeom prst="rect">
              <a:avLst/>
            </a:prstGeom>
            <a:solidFill>
              <a:schemeClr val="tx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108" name="TextBox 107"/>
            <p:cNvSpPr txBox="1"/>
            <p:nvPr/>
          </p:nvSpPr>
          <p:spPr bwMode="gray">
            <a:xfrm>
              <a:off x="3925139" y="3314708"/>
              <a:ext cx="822960" cy="76944"/>
            </a:xfrm>
            <a:prstGeom prst="rect">
              <a:avLst/>
            </a:prstGeom>
            <a:noFill/>
          </p:spPr>
          <p:txBody>
            <a:bodyPr wrap="square" lIns="0" tIns="0" rIns="0" bIns="0" rtlCol="0">
              <a:spAutoFit/>
            </a:bodyPr>
            <a:lstStyle/>
            <a:p>
              <a:pPr>
                <a:spcBef>
                  <a:spcPts val="500"/>
                </a:spcBef>
              </a:pPr>
              <a:r>
                <a:rPr lang="en-US" sz="500" dirty="0" smtClean="0"/>
                <a:t>Contributes toward Bonus</a:t>
              </a:r>
              <a:endParaRPr lang="en-US" sz="500" baseline="30000" dirty="0" smtClean="0"/>
            </a:p>
          </p:txBody>
        </p:sp>
      </p:grpSp>
      <p:grpSp>
        <p:nvGrpSpPr>
          <p:cNvPr id="109" name="Group 108"/>
          <p:cNvGrpSpPr/>
          <p:nvPr/>
        </p:nvGrpSpPr>
        <p:grpSpPr>
          <a:xfrm>
            <a:off x="5263273" y="4332397"/>
            <a:ext cx="847149" cy="76944"/>
            <a:chOff x="3809510" y="3478873"/>
            <a:chExt cx="847149" cy="76944"/>
          </a:xfrm>
        </p:grpSpPr>
        <p:sp>
          <p:nvSpPr>
            <p:cNvPr id="110" name="Rectangle 109"/>
            <p:cNvSpPr/>
            <p:nvPr/>
          </p:nvSpPr>
          <p:spPr bwMode="gray">
            <a:xfrm>
              <a:off x="3809510" y="3484862"/>
              <a:ext cx="69011" cy="69011"/>
            </a:xfrm>
            <a:prstGeom prst="rect">
              <a:avLst/>
            </a:prstGeom>
            <a:pattFill prst="dkUpDiag">
              <a:fgClr>
                <a:schemeClr val="accent1"/>
              </a:fgClr>
              <a:bgClr>
                <a:schemeClr val="bg1"/>
              </a:bgClr>
            </a:pattFill>
            <a:ln w="31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11" name="TextBox 110"/>
            <p:cNvSpPr txBox="1"/>
            <p:nvPr/>
          </p:nvSpPr>
          <p:spPr bwMode="gray">
            <a:xfrm>
              <a:off x="3925139" y="3478873"/>
              <a:ext cx="731520" cy="76944"/>
            </a:xfrm>
            <a:prstGeom prst="rect">
              <a:avLst/>
            </a:prstGeom>
            <a:noFill/>
          </p:spPr>
          <p:txBody>
            <a:bodyPr wrap="square" lIns="0" tIns="0" rIns="0" bIns="0" rtlCol="0">
              <a:spAutoFit/>
            </a:bodyPr>
            <a:lstStyle/>
            <a:p>
              <a:pPr>
                <a:spcBef>
                  <a:spcPts val="500"/>
                </a:spcBef>
              </a:pPr>
              <a:r>
                <a:rPr lang="en-US" sz="500" dirty="0" smtClean="0"/>
                <a:t>Base exclusion allowed</a:t>
              </a:r>
            </a:p>
          </p:txBody>
        </p:sp>
      </p:grpSp>
      <p:sp>
        <p:nvSpPr>
          <p:cNvPr id="112" name="Rectangle 111"/>
          <p:cNvSpPr/>
          <p:nvPr/>
        </p:nvSpPr>
        <p:spPr bwMode="gray">
          <a:xfrm>
            <a:off x="3898978" y="4140681"/>
            <a:ext cx="2320135" cy="511834"/>
          </a:xfrm>
          <a:prstGeom prst="rect">
            <a:avLst/>
          </a:prstGeom>
          <a:noFill/>
          <a:ln w="9525" cap="flat" cmpd="sng" algn="ctr">
            <a:solidFill>
              <a:schemeClr val="accent1"/>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noAutofit/>
          </a:bodyPr>
          <a:lstStyle/>
          <a:p>
            <a:pPr algn="l"/>
            <a:endParaRPr lang="en-US" sz="900" dirty="0" smtClean="0"/>
          </a:p>
        </p:txBody>
      </p:sp>
      <p:sp>
        <p:nvSpPr>
          <p:cNvPr id="113" name="TextBox 112"/>
          <p:cNvSpPr txBox="1"/>
          <p:nvPr/>
        </p:nvSpPr>
        <p:spPr bwMode="gray">
          <a:xfrm>
            <a:off x="4008408" y="4186689"/>
            <a:ext cx="845389" cy="76944"/>
          </a:xfrm>
          <a:prstGeom prst="rect">
            <a:avLst/>
          </a:prstGeom>
          <a:noFill/>
        </p:spPr>
        <p:txBody>
          <a:bodyPr wrap="square" lIns="0" tIns="0" rIns="0" bIns="0" rtlCol="0">
            <a:spAutoFit/>
          </a:bodyPr>
          <a:lstStyle/>
          <a:p>
            <a:pPr>
              <a:spcBef>
                <a:spcPts val="500"/>
              </a:spcBef>
            </a:pPr>
            <a:r>
              <a:rPr lang="en-US" sz="500" b="1" dirty="0" smtClean="0"/>
              <a:t>Pocket Guide Legend</a:t>
            </a:r>
          </a:p>
        </p:txBody>
      </p:sp>
    </p:spTree>
    <p:extLst>
      <p:ext uri="{BB962C8B-B14F-4D97-AF65-F5344CB8AC3E}">
        <p14:creationId xmlns:p14="http://schemas.microsoft.com/office/powerpoint/2010/main" val="350910194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gray">
          <a:xfrm>
            <a:off x="220362" y="1118317"/>
            <a:ext cx="1097280" cy="1306394"/>
          </a:xfrm>
          <a:prstGeom prst="rect">
            <a:avLst/>
          </a:prstGeom>
          <a:noFill/>
          <a:ln w="952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 name="Title 1"/>
          <p:cNvSpPr>
            <a:spLocks noGrp="1"/>
          </p:cNvSpPr>
          <p:nvPr>
            <p:ph type="title"/>
          </p:nvPr>
        </p:nvSpPr>
        <p:spPr/>
        <p:txBody>
          <a:bodyPr/>
          <a:lstStyle/>
          <a:p>
            <a:r>
              <a:rPr lang="en-US" smtClean="0"/>
              <a:t>2018 ACI Transition Measures Pocket Guide</a:t>
            </a:r>
            <a:endParaRPr lang="en-US" dirty="0"/>
          </a:p>
        </p:txBody>
      </p:sp>
      <p:sp>
        <p:nvSpPr>
          <p:cNvPr id="73" name="Text Placeholder 2"/>
          <p:cNvSpPr>
            <a:spLocks noGrp="1"/>
          </p:cNvSpPr>
          <p:nvPr>
            <p:ph type="body" sz="quarter" idx="25"/>
          </p:nvPr>
        </p:nvSpPr>
        <p:spPr/>
        <p:txBody>
          <a:bodyPr/>
          <a:lstStyle/>
          <a:p>
            <a:r>
              <a:rPr lang="en-US" smtClean="0"/>
              <a:t>Aligned with Modified Stage 2 MU Measures</a:t>
            </a:r>
            <a:endParaRPr lang="en-US" dirty="0"/>
          </a:p>
        </p:txBody>
      </p:sp>
      <p:sp>
        <p:nvSpPr>
          <p:cNvPr id="16" name="Text Placeholder 15"/>
          <p:cNvSpPr>
            <a:spLocks noGrp="1"/>
          </p:cNvSpPr>
          <p:nvPr>
            <p:ph type="body" sz="quarter" idx="28"/>
          </p:nvPr>
        </p:nvSpPr>
        <p:spPr>
          <a:xfrm>
            <a:off x="0" y="4184938"/>
            <a:ext cx="3648150" cy="436017"/>
          </a:xfrm>
        </p:spPr>
        <p:txBody>
          <a:bodyPr/>
          <a:lstStyle/>
          <a:p>
            <a:r>
              <a:rPr lang="en-US" dirty="0"/>
              <a:t>Legacy MU exclusion allowed; if applicable, numerator of 1 is not required to earn Base score.</a:t>
            </a:r>
          </a:p>
          <a:p>
            <a:r>
              <a:rPr lang="en-US" dirty="0"/>
              <a:t>All three functionalities (view, download, and transmit - VDT) must be present and accessible to meet the measure. </a:t>
            </a:r>
          </a:p>
          <a:p>
            <a:r>
              <a:rPr lang="en-US" dirty="0"/>
              <a:t>Public Health Reporting measures include: Immunization Registry; Syndromic Surveillance; and Specialized Registry.</a:t>
            </a:r>
          </a:p>
          <a:p>
            <a:r>
              <a:rPr lang="en-US" dirty="0"/>
              <a:t>Bonus cannot be earned for reporting to the same agency or registry </a:t>
            </a:r>
            <a:r>
              <a:rPr lang="en-US" dirty="0" smtClean="0"/>
              <a:t>that is </a:t>
            </a:r>
            <a:r>
              <a:rPr lang="en-US" dirty="0"/>
              <a:t>used for earning a performance score.</a:t>
            </a:r>
          </a:p>
          <a:p>
            <a:r>
              <a:rPr lang="en-US" dirty="0"/>
              <a:t>A 10% bonus is awarded in ACI if CEHRT is used to carry out any activity reported in the Improvement Activities category.</a:t>
            </a:r>
          </a:p>
        </p:txBody>
      </p:sp>
      <p:sp>
        <p:nvSpPr>
          <p:cNvPr id="8" name="Rectangle 7"/>
          <p:cNvSpPr/>
          <p:nvPr/>
        </p:nvSpPr>
        <p:spPr bwMode="gray">
          <a:xfrm>
            <a:off x="1422798" y="1118317"/>
            <a:ext cx="1097280" cy="1306394"/>
          </a:xfrm>
          <a:prstGeom prst="rect">
            <a:avLst/>
          </a:prstGeom>
          <a:pattFill prst="wdUpDiag">
            <a:fgClr>
              <a:schemeClr val="bg2"/>
            </a:fgClr>
            <a:bgClr>
              <a:schemeClr val="bg1"/>
            </a:bgClr>
          </a:pattFill>
          <a:ln w="952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9" name="Rectangle 8"/>
          <p:cNvSpPr/>
          <p:nvPr/>
        </p:nvSpPr>
        <p:spPr bwMode="gray">
          <a:xfrm>
            <a:off x="2639560" y="1118317"/>
            <a:ext cx="1097280" cy="1306394"/>
          </a:xfrm>
          <a:prstGeom prst="rect">
            <a:avLst/>
          </a:prstGeom>
          <a:noFill/>
          <a:ln w="952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10" name="Rectangle 9"/>
          <p:cNvSpPr/>
          <p:nvPr/>
        </p:nvSpPr>
        <p:spPr bwMode="gray">
          <a:xfrm>
            <a:off x="3845349" y="1118317"/>
            <a:ext cx="1097280" cy="1306394"/>
          </a:xfrm>
          <a:prstGeom prst="rect">
            <a:avLst/>
          </a:prstGeom>
          <a:pattFill prst="wdUpDiag">
            <a:fgClr>
              <a:schemeClr val="bg2"/>
            </a:fgClr>
            <a:bgClr>
              <a:schemeClr val="bg1"/>
            </a:bgClr>
          </a:pattFill>
          <a:ln w="952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14" name="Rectangle 13"/>
          <p:cNvSpPr/>
          <p:nvPr/>
        </p:nvSpPr>
        <p:spPr bwMode="gray">
          <a:xfrm>
            <a:off x="220362" y="2588245"/>
            <a:ext cx="1097280" cy="1371600"/>
          </a:xfrm>
          <a:prstGeom prst="rect">
            <a:avLst/>
          </a:prstGeom>
          <a:noFill/>
          <a:ln w="952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15" name="Rectangle 14"/>
          <p:cNvSpPr/>
          <p:nvPr/>
        </p:nvSpPr>
        <p:spPr bwMode="gray">
          <a:xfrm>
            <a:off x="1426151" y="2588245"/>
            <a:ext cx="1097280" cy="1371600"/>
          </a:xfrm>
          <a:prstGeom prst="rect">
            <a:avLst/>
          </a:prstGeom>
          <a:noFill/>
          <a:ln w="952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17" name="Rectangle 16"/>
          <p:cNvSpPr/>
          <p:nvPr/>
        </p:nvSpPr>
        <p:spPr bwMode="gray">
          <a:xfrm>
            <a:off x="2639560" y="2588245"/>
            <a:ext cx="1097280" cy="1371600"/>
          </a:xfrm>
          <a:prstGeom prst="rect">
            <a:avLst/>
          </a:prstGeom>
          <a:noFill/>
          <a:ln w="952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18" name="Rectangle 17"/>
          <p:cNvSpPr/>
          <p:nvPr/>
        </p:nvSpPr>
        <p:spPr bwMode="gray">
          <a:xfrm>
            <a:off x="3845349" y="2588245"/>
            <a:ext cx="1097280" cy="1371600"/>
          </a:xfrm>
          <a:prstGeom prst="rect">
            <a:avLst/>
          </a:prstGeom>
          <a:noFill/>
          <a:ln w="952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1" name="TextBox 20"/>
          <p:cNvSpPr txBox="1"/>
          <p:nvPr/>
        </p:nvSpPr>
        <p:spPr bwMode="gray">
          <a:xfrm>
            <a:off x="220362" y="1709478"/>
            <a:ext cx="1097280" cy="276999"/>
          </a:xfrm>
          <a:prstGeom prst="rect">
            <a:avLst/>
          </a:prstGeom>
          <a:noFill/>
        </p:spPr>
        <p:txBody>
          <a:bodyPr wrap="square" lIns="0" tIns="0" rIns="0" bIns="0" rtlCol="0">
            <a:spAutoFit/>
          </a:bodyPr>
          <a:lstStyle/>
          <a:p>
            <a:pPr algn="ctr">
              <a:lnSpc>
                <a:spcPct val="100000"/>
              </a:lnSpc>
            </a:pPr>
            <a:r>
              <a:rPr lang="en-US" sz="900" b="1" dirty="0" smtClean="0"/>
              <a:t>Security </a:t>
            </a:r>
            <a:r>
              <a:rPr lang="en-US" sz="900" b="1" dirty="0"/>
              <a:t>R</a:t>
            </a:r>
            <a:r>
              <a:rPr lang="en-US" sz="900" b="1" dirty="0" smtClean="0"/>
              <a:t>isk </a:t>
            </a:r>
            <a:r>
              <a:rPr lang="en-US" sz="900" b="1" dirty="0"/>
              <a:t/>
            </a:r>
            <a:br>
              <a:rPr lang="en-US" sz="900" b="1" dirty="0"/>
            </a:br>
            <a:r>
              <a:rPr lang="en-US" sz="900" b="1" dirty="0" smtClean="0"/>
              <a:t>Analysis</a:t>
            </a:r>
            <a:endParaRPr lang="en-US" sz="900" b="1" dirty="0"/>
          </a:p>
        </p:txBody>
      </p:sp>
      <p:sp>
        <p:nvSpPr>
          <p:cNvPr id="32" name="TextBox 31"/>
          <p:cNvSpPr txBox="1"/>
          <p:nvPr/>
        </p:nvSpPr>
        <p:spPr bwMode="gray">
          <a:xfrm>
            <a:off x="1426151" y="1709478"/>
            <a:ext cx="1097280" cy="276999"/>
          </a:xfrm>
          <a:prstGeom prst="rect">
            <a:avLst/>
          </a:prstGeom>
          <a:noFill/>
        </p:spPr>
        <p:txBody>
          <a:bodyPr wrap="square" lIns="0" tIns="0" rIns="0" bIns="0" rtlCol="0">
            <a:spAutoFit/>
          </a:bodyPr>
          <a:lstStyle/>
          <a:p>
            <a:pPr algn="ctr">
              <a:lnSpc>
                <a:spcPct val="100000"/>
              </a:lnSpc>
            </a:pPr>
            <a:r>
              <a:rPr lang="en-US" sz="900" b="1" dirty="0" smtClean="0"/>
              <a:t>Electronic </a:t>
            </a:r>
            <a:br>
              <a:rPr lang="en-US" sz="900" b="1" dirty="0" smtClean="0"/>
            </a:br>
            <a:r>
              <a:rPr lang="en-US" sz="900" b="1" dirty="0" smtClean="0"/>
              <a:t>Prescribing</a:t>
            </a:r>
            <a:r>
              <a:rPr lang="en-US" sz="900" b="1" baseline="30000" dirty="0" smtClean="0"/>
              <a:t>1</a:t>
            </a:r>
            <a:endParaRPr lang="en-US" sz="900" baseline="30000" dirty="0"/>
          </a:p>
        </p:txBody>
      </p:sp>
      <p:sp>
        <p:nvSpPr>
          <p:cNvPr id="33" name="TextBox 32"/>
          <p:cNvSpPr txBox="1"/>
          <p:nvPr/>
        </p:nvSpPr>
        <p:spPr bwMode="gray">
          <a:xfrm>
            <a:off x="2639560" y="1709478"/>
            <a:ext cx="1097280" cy="415498"/>
          </a:xfrm>
          <a:prstGeom prst="rect">
            <a:avLst/>
          </a:prstGeom>
          <a:noFill/>
        </p:spPr>
        <p:txBody>
          <a:bodyPr wrap="square" lIns="0" tIns="0" rIns="0" bIns="0" rtlCol="0">
            <a:spAutoFit/>
          </a:bodyPr>
          <a:lstStyle/>
          <a:p>
            <a:pPr algn="ctr">
              <a:lnSpc>
                <a:spcPct val="100000"/>
              </a:lnSpc>
            </a:pPr>
            <a:r>
              <a:rPr lang="en-US" sz="900" b="1" dirty="0" smtClean="0"/>
              <a:t>Provide </a:t>
            </a:r>
            <a:br>
              <a:rPr lang="en-US" sz="900" b="1" dirty="0" smtClean="0"/>
            </a:br>
            <a:r>
              <a:rPr lang="en-US" sz="900" b="1" dirty="0" smtClean="0"/>
              <a:t>Patient </a:t>
            </a:r>
            <a:br>
              <a:rPr lang="en-US" sz="900" b="1" dirty="0" smtClean="0"/>
            </a:br>
            <a:r>
              <a:rPr lang="en-US" sz="900" b="1" dirty="0" smtClean="0"/>
              <a:t>Access</a:t>
            </a:r>
            <a:r>
              <a:rPr lang="en-US" sz="900" b="1" baseline="30000" dirty="0"/>
              <a:t>2</a:t>
            </a:r>
            <a:r>
              <a:rPr lang="en-US" sz="900" b="1" dirty="0" smtClean="0"/>
              <a:t> </a:t>
            </a:r>
            <a:endParaRPr lang="en-US" sz="900" b="1" dirty="0"/>
          </a:p>
        </p:txBody>
      </p:sp>
      <p:sp>
        <p:nvSpPr>
          <p:cNvPr id="34" name="TextBox 33"/>
          <p:cNvSpPr txBox="1"/>
          <p:nvPr/>
        </p:nvSpPr>
        <p:spPr bwMode="gray">
          <a:xfrm>
            <a:off x="3852969" y="1709478"/>
            <a:ext cx="1097280" cy="415498"/>
          </a:xfrm>
          <a:prstGeom prst="rect">
            <a:avLst/>
          </a:prstGeom>
          <a:noFill/>
        </p:spPr>
        <p:txBody>
          <a:bodyPr wrap="square" lIns="0" tIns="0" rIns="0" bIns="0" rtlCol="0">
            <a:spAutoFit/>
          </a:bodyPr>
          <a:lstStyle/>
          <a:p>
            <a:pPr algn="ctr">
              <a:lnSpc>
                <a:spcPct val="100000"/>
              </a:lnSpc>
            </a:pPr>
            <a:r>
              <a:rPr lang="en-US" sz="900" b="1" dirty="0"/>
              <a:t>Health </a:t>
            </a:r>
            <a:r>
              <a:rPr lang="en-US" sz="900" b="1" dirty="0" smtClean="0"/>
              <a:t/>
            </a:r>
            <a:br>
              <a:rPr lang="en-US" sz="900" b="1" dirty="0" smtClean="0"/>
            </a:br>
            <a:r>
              <a:rPr lang="en-US" sz="900" b="1" dirty="0" smtClean="0"/>
              <a:t>Information Exchange</a:t>
            </a:r>
            <a:r>
              <a:rPr lang="en-US" sz="900" b="1" baseline="30000" dirty="0" smtClean="0"/>
              <a:t>1</a:t>
            </a:r>
            <a:endParaRPr lang="en-US" sz="900" baseline="30000" dirty="0"/>
          </a:p>
        </p:txBody>
      </p:sp>
      <p:sp>
        <p:nvSpPr>
          <p:cNvPr id="36" name="Rectangle 35"/>
          <p:cNvSpPr/>
          <p:nvPr/>
        </p:nvSpPr>
        <p:spPr bwMode="gray">
          <a:xfrm>
            <a:off x="3845349" y="1281711"/>
            <a:ext cx="1097280" cy="228600"/>
          </a:xfrm>
          <a:prstGeom prst="rect">
            <a:avLst/>
          </a:prstGeom>
          <a:solidFill>
            <a:schemeClr val="tx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r>
              <a:rPr lang="en-US" sz="900" dirty="0" smtClean="0">
                <a:solidFill>
                  <a:schemeClr val="bg1"/>
                </a:solidFill>
              </a:rPr>
              <a:t>Up to 20%</a:t>
            </a:r>
          </a:p>
        </p:txBody>
      </p:sp>
      <p:sp>
        <p:nvSpPr>
          <p:cNvPr id="40" name="Rectangle 39"/>
          <p:cNvSpPr/>
          <p:nvPr/>
        </p:nvSpPr>
        <p:spPr bwMode="gray">
          <a:xfrm>
            <a:off x="2639560" y="1281711"/>
            <a:ext cx="1097280" cy="228600"/>
          </a:xfrm>
          <a:prstGeom prst="rect">
            <a:avLst/>
          </a:prstGeom>
          <a:solidFill>
            <a:schemeClr val="tx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r>
              <a:rPr lang="en-US" sz="900" dirty="0" smtClean="0">
                <a:solidFill>
                  <a:schemeClr val="bg1"/>
                </a:solidFill>
              </a:rPr>
              <a:t>Up to 20%</a:t>
            </a:r>
          </a:p>
        </p:txBody>
      </p:sp>
      <p:sp>
        <p:nvSpPr>
          <p:cNvPr id="48" name="TextBox 47"/>
          <p:cNvSpPr txBox="1"/>
          <p:nvPr/>
        </p:nvSpPr>
        <p:spPr bwMode="gray">
          <a:xfrm>
            <a:off x="220362" y="3231050"/>
            <a:ext cx="1097280" cy="276999"/>
          </a:xfrm>
          <a:prstGeom prst="rect">
            <a:avLst/>
          </a:prstGeom>
          <a:noFill/>
        </p:spPr>
        <p:txBody>
          <a:bodyPr wrap="square" lIns="0" tIns="0" rIns="0" bIns="0" rtlCol="0">
            <a:spAutoFit/>
          </a:bodyPr>
          <a:lstStyle/>
          <a:p>
            <a:pPr algn="ctr">
              <a:lnSpc>
                <a:spcPct val="100000"/>
              </a:lnSpc>
            </a:pPr>
            <a:r>
              <a:rPr lang="en-US" sz="900" b="1" dirty="0" smtClean="0"/>
              <a:t>Patient-Specific </a:t>
            </a:r>
            <a:r>
              <a:rPr lang="en-US" sz="900" b="1" dirty="0"/>
              <a:t>E</a:t>
            </a:r>
            <a:r>
              <a:rPr lang="en-US" sz="900" b="1" dirty="0" smtClean="0"/>
              <a:t>ducation</a:t>
            </a:r>
            <a:endParaRPr lang="en-US" sz="900" dirty="0"/>
          </a:p>
        </p:txBody>
      </p:sp>
      <p:sp>
        <p:nvSpPr>
          <p:cNvPr id="49" name="TextBox 48"/>
          <p:cNvSpPr txBox="1"/>
          <p:nvPr/>
        </p:nvSpPr>
        <p:spPr bwMode="gray">
          <a:xfrm>
            <a:off x="1426151" y="3231050"/>
            <a:ext cx="1097280" cy="276999"/>
          </a:xfrm>
          <a:prstGeom prst="rect">
            <a:avLst/>
          </a:prstGeom>
          <a:noFill/>
        </p:spPr>
        <p:txBody>
          <a:bodyPr wrap="square" lIns="0" tIns="0" rIns="0" bIns="0" rtlCol="0">
            <a:spAutoFit/>
          </a:bodyPr>
          <a:lstStyle/>
          <a:p>
            <a:pPr algn="ctr">
              <a:lnSpc>
                <a:spcPct val="100000"/>
              </a:lnSpc>
            </a:pPr>
            <a:r>
              <a:rPr lang="en-US" sz="900" b="1" dirty="0" smtClean="0"/>
              <a:t>Secure </a:t>
            </a:r>
            <a:br>
              <a:rPr lang="en-US" sz="900" b="1" dirty="0" smtClean="0"/>
            </a:br>
            <a:r>
              <a:rPr lang="en-US" sz="900" b="1" dirty="0" smtClean="0"/>
              <a:t>Messaging</a:t>
            </a:r>
            <a:endParaRPr lang="en-US" sz="900" dirty="0"/>
          </a:p>
        </p:txBody>
      </p:sp>
      <p:sp>
        <p:nvSpPr>
          <p:cNvPr id="51" name="TextBox 50"/>
          <p:cNvSpPr txBox="1"/>
          <p:nvPr/>
        </p:nvSpPr>
        <p:spPr bwMode="gray">
          <a:xfrm>
            <a:off x="2639560" y="3231050"/>
            <a:ext cx="1097280" cy="276999"/>
          </a:xfrm>
          <a:prstGeom prst="rect">
            <a:avLst/>
          </a:prstGeom>
          <a:noFill/>
        </p:spPr>
        <p:txBody>
          <a:bodyPr wrap="square" lIns="0" tIns="0" rIns="0" bIns="0" rtlCol="0">
            <a:spAutoFit/>
          </a:bodyPr>
          <a:lstStyle/>
          <a:p>
            <a:pPr algn="ctr">
              <a:lnSpc>
                <a:spcPct val="100000"/>
              </a:lnSpc>
            </a:pPr>
            <a:r>
              <a:rPr lang="en-US" sz="900" b="1" dirty="0" smtClean="0"/>
              <a:t>View</a:t>
            </a:r>
            <a:r>
              <a:rPr lang="en-US" sz="900" b="1" dirty="0"/>
              <a:t>, </a:t>
            </a:r>
            <a:r>
              <a:rPr lang="en-US" sz="900" b="1" dirty="0" smtClean="0"/>
              <a:t>Download</a:t>
            </a:r>
            <a:r>
              <a:rPr lang="en-US" sz="900" b="1" dirty="0"/>
              <a:t>, </a:t>
            </a:r>
            <a:r>
              <a:rPr lang="en-US" sz="900" b="1" dirty="0" smtClean="0"/>
              <a:t/>
            </a:r>
            <a:br>
              <a:rPr lang="en-US" sz="900" b="1" dirty="0" smtClean="0"/>
            </a:br>
            <a:r>
              <a:rPr lang="en-US" sz="900" b="1" dirty="0" smtClean="0"/>
              <a:t>or Transmit</a:t>
            </a:r>
            <a:endParaRPr lang="en-US" sz="900" b="1" dirty="0"/>
          </a:p>
        </p:txBody>
      </p:sp>
      <p:sp>
        <p:nvSpPr>
          <p:cNvPr id="52" name="TextBox 51"/>
          <p:cNvSpPr txBox="1"/>
          <p:nvPr/>
        </p:nvSpPr>
        <p:spPr bwMode="gray">
          <a:xfrm>
            <a:off x="3845349" y="3231050"/>
            <a:ext cx="1097280" cy="276999"/>
          </a:xfrm>
          <a:prstGeom prst="rect">
            <a:avLst/>
          </a:prstGeom>
          <a:noFill/>
        </p:spPr>
        <p:txBody>
          <a:bodyPr wrap="square" lIns="0" tIns="0" rIns="0" bIns="0" rtlCol="0">
            <a:spAutoFit/>
          </a:bodyPr>
          <a:lstStyle>
            <a:defPPr>
              <a:defRPr lang="en-US"/>
            </a:defPPr>
            <a:lvl1pPr algn="ctr">
              <a:lnSpc>
                <a:spcPct val="100000"/>
              </a:lnSpc>
              <a:defRPr sz="800" b="1"/>
            </a:lvl1pPr>
          </a:lstStyle>
          <a:p>
            <a:r>
              <a:rPr lang="en-US" sz="900" dirty="0" smtClean="0"/>
              <a:t>Medication Reconciliation</a:t>
            </a:r>
            <a:endParaRPr lang="en-US" sz="900" dirty="0"/>
          </a:p>
        </p:txBody>
      </p:sp>
      <p:sp>
        <p:nvSpPr>
          <p:cNvPr id="53" name="Rectangle 52"/>
          <p:cNvSpPr/>
          <p:nvPr/>
        </p:nvSpPr>
        <p:spPr bwMode="gray">
          <a:xfrm>
            <a:off x="2639560" y="2588244"/>
            <a:ext cx="1097280" cy="228600"/>
          </a:xfrm>
          <a:prstGeom prst="rect">
            <a:avLst/>
          </a:prstGeom>
          <a:solidFill>
            <a:schemeClr val="tx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r>
              <a:rPr lang="en-US" sz="900" dirty="0" smtClean="0">
                <a:solidFill>
                  <a:schemeClr val="bg1"/>
                </a:solidFill>
              </a:rPr>
              <a:t>Up to 10%</a:t>
            </a:r>
          </a:p>
        </p:txBody>
      </p:sp>
      <p:sp>
        <p:nvSpPr>
          <p:cNvPr id="54" name="Rectangle 53"/>
          <p:cNvSpPr/>
          <p:nvPr/>
        </p:nvSpPr>
        <p:spPr bwMode="gray">
          <a:xfrm>
            <a:off x="3845349" y="2588244"/>
            <a:ext cx="1097280" cy="228600"/>
          </a:xfrm>
          <a:prstGeom prst="rect">
            <a:avLst/>
          </a:prstGeom>
          <a:solidFill>
            <a:schemeClr val="tx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r>
              <a:rPr lang="en-US" sz="900" dirty="0" smtClean="0">
                <a:solidFill>
                  <a:schemeClr val="bg1"/>
                </a:solidFill>
              </a:rPr>
              <a:t>Up to 10%</a:t>
            </a:r>
          </a:p>
        </p:txBody>
      </p:sp>
      <p:sp>
        <p:nvSpPr>
          <p:cNvPr id="56" name="Rectangle 55"/>
          <p:cNvSpPr/>
          <p:nvPr/>
        </p:nvSpPr>
        <p:spPr bwMode="gray">
          <a:xfrm>
            <a:off x="1426151" y="2588244"/>
            <a:ext cx="1097280" cy="228600"/>
          </a:xfrm>
          <a:prstGeom prst="rect">
            <a:avLst/>
          </a:prstGeom>
          <a:solidFill>
            <a:schemeClr val="tx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r>
              <a:rPr lang="en-US" sz="900" dirty="0" smtClean="0">
                <a:solidFill>
                  <a:schemeClr val="bg1"/>
                </a:solidFill>
              </a:rPr>
              <a:t>Up to 10%</a:t>
            </a:r>
          </a:p>
        </p:txBody>
      </p:sp>
      <p:sp>
        <p:nvSpPr>
          <p:cNvPr id="57" name="Rectangle 56"/>
          <p:cNvSpPr/>
          <p:nvPr/>
        </p:nvSpPr>
        <p:spPr bwMode="gray">
          <a:xfrm>
            <a:off x="220362" y="2588244"/>
            <a:ext cx="1097280" cy="228600"/>
          </a:xfrm>
          <a:prstGeom prst="rect">
            <a:avLst/>
          </a:prstGeom>
          <a:solidFill>
            <a:schemeClr val="tx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r>
              <a:rPr lang="en-US" sz="900" dirty="0" smtClean="0">
                <a:solidFill>
                  <a:schemeClr val="bg1"/>
                </a:solidFill>
              </a:rPr>
              <a:t>Up to 10%</a:t>
            </a:r>
          </a:p>
        </p:txBody>
      </p:sp>
      <p:sp>
        <p:nvSpPr>
          <p:cNvPr id="22" name="Rectangle 21"/>
          <p:cNvSpPr/>
          <p:nvPr/>
        </p:nvSpPr>
        <p:spPr bwMode="gray">
          <a:xfrm>
            <a:off x="220362" y="1053111"/>
            <a:ext cx="4722268" cy="228600"/>
          </a:xfrm>
          <a:prstGeom prst="rect">
            <a:avLst/>
          </a:prstGeom>
          <a:solidFill>
            <a:schemeClr val="accent6"/>
          </a:solidFill>
          <a:ln w="1270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r>
              <a:rPr lang="en-US" sz="900" dirty="0">
                <a:solidFill>
                  <a:schemeClr val="bg1"/>
                </a:solidFill>
              </a:rPr>
              <a:t>Required for Base Score</a:t>
            </a:r>
          </a:p>
          <a:p>
            <a:pPr algn="ctr">
              <a:spcBef>
                <a:spcPts val="500"/>
              </a:spcBef>
            </a:pPr>
            <a:endParaRPr lang="en-US" sz="900" dirty="0" smtClean="0">
              <a:solidFill>
                <a:schemeClr val="bg1"/>
              </a:solidFill>
            </a:endParaRPr>
          </a:p>
        </p:txBody>
      </p:sp>
      <p:sp>
        <p:nvSpPr>
          <p:cNvPr id="76" name="Rectangle 75"/>
          <p:cNvSpPr/>
          <p:nvPr/>
        </p:nvSpPr>
        <p:spPr bwMode="gray">
          <a:xfrm>
            <a:off x="5075825" y="3180859"/>
            <a:ext cx="1097280" cy="779550"/>
          </a:xfrm>
          <a:prstGeom prst="rect">
            <a:avLst/>
          </a:prstGeom>
          <a:noFill/>
          <a:ln w="952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77" name="Rectangle 76"/>
          <p:cNvSpPr/>
          <p:nvPr/>
        </p:nvSpPr>
        <p:spPr bwMode="gray">
          <a:xfrm>
            <a:off x="5075825" y="3180859"/>
            <a:ext cx="1097280" cy="228600"/>
          </a:xfrm>
          <a:prstGeom prst="rect">
            <a:avLst/>
          </a:prstGeom>
          <a:solidFill>
            <a:schemeClr val="tx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r>
              <a:rPr lang="en-US" sz="900" dirty="0" smtClean="0">
                <a:solidFill>
                  <a:schemeClr val="bg1"/>
                </a:solidFill>
              </a:rPr>
              <a:t>10% Bonus</a:t>
            </a:r>
            <a:r>
              <a:rPr lang="en-US" sz="900" baseline="30000" dirty="0">
                <a:solidFill>
                  <a:schemeClr val="bg1"/>
                </a:solidFill>
              </a:rPr>
              <a:t>5</a:t>
            </a:r>
            <a:endParaRPr lang="en-US" sz="900" baseline="30000" dirty="0" smtClean="0">
              <a:solidFill>
                <a:schemeClr val="bg1"/>
              </a:solidFill>
            </a:endParaRPr>
          </a:p>
        </p:txBody>
      </p:sp>
      <p:sp>
        <p:nvSpPr>
          <p:cNvPr id="83" name="TextBox 82"/>
          <p:cNvSpPr txBox="1"/>
          <p:nvPr/>
        </p:nvSpPr>
        <p:spPr bwMode="gray">
          <a:xfrm>
            <a:off x="5075825" y="3477088"/>
            <a:ext cx="1097280" cy="415498"/>
          </a:xfrm>
          <a:prstGeom prst="rect">
            <a:avLst/>
          </a:prstGeom>
          <a:noFill/>
        </p:spPr>
        <p:txBody>
          <a:bodyPr wrap="square" lIns="0" tIns="0" rIns="0" bIns="0" rtlCol="0">
            <a:spAutoFit/>
          </a:bodyPr>
          <a:lstStyle/>
          <a:p>
            <a:pPr algn="ctr">
              <a:lnSpc>
                <a:spcPct val="100000"/>
              </a:lnSpc>
            </a:pPr>
            <a:r>
              <a:rPr lang="en-US" sz="900" b="1" dirty="0" smtClean="0"/>
              <a:t>Use CEHRT for</a:t>
            </a:r>
            <a:br>
              <a:rPr lang="en-US" sz="900" b="1" dirty="0" smtClean="0"/>
            </a:br>
            <a:r>
              <a:rPr lang="en-US" sz="900" b="1" dirty="0" smtClean="0"/>
              <a:t>Improvement Activities</a:t>
            </a:r>
            <a:endParaRPr lang="en-US" sz="900" dirty="0"/>
          </a:p>
        </p:txBody>
      </p:sp>
      <p:sp>
        <p:nvSpPr>
          <p:cNvPr id="84" name="Rectangle 83"/>
          <p:cNvSpPr/>
          <p:nvPr/>
        </p:nvSpPr>
        <p:spPr bwMode="gray">
          <a:xfrm>
            <a:off x="5072397" y="1844689"/>
            <a:ext cx="1097280" cy="1199283"/>
          </a:xfrm>
          <a:prstGeom prst="rect">
            <a:avLst/>
          </a:prstGeom>
          <a:noFill/>
          <a:ln w="952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85" name="Rectangle 84"/>
          <p:cNvSpPr/>
          <p:nvPr/>
        </p:nvSpPr>
        <p:spPr bwMode="gray">
          <a:xfrm>
            <a:off x="5072397" y="1805222"/>
            <a:ext cx="1097280" cy="228600"/>
          </a:xfrm>
          <a:prstGeom prst="rect">
            <a:avLst/>
          </a:prstGeom>
          <a:solidFill>
            <a:schemeClr val="tx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r>
              <a:rPr lang="en-US" sz="900" dirty="0">
                <a:solidFill>
                  <a:schemeClr val="bg1"/>
                </a:solidFill>
              </a:rPr>
              <a:t>0% or 10</a:t>
            </a:r>
            <a:r>
              <a:rPr lang="en-US" sz="900" dirty="0" smtClean="0">
                <a:solidFill>
                  <a:schemeClr val="bg1"/>
                </a:solidFill>
              </a:rPr>
              <a:t>%</a:t>
            </a:r>
          </a:p>
        </p:txBody>
      </p:sp>
      <p:sp>
        <p:nvSpPr>
          <p:cNvPr id="87" name="TextBox 86"/>
          <p:cNvSpPr txBox="1"/>
          <p:nvPr/>
        </p:nvSpPr>
        <p:spPr bwMode="gray">
          <a:xfrm>
            <a:off x="5072397" y="2093296"/>
            <a:ext cx="1097280" cy="276999"/>
          </a:xfrm>
          <a:prstGeom prst="rect">
            <a:avLst/>
          </a:prstGeom>
          <a:noFill/>
        </p:spPr>
        <p:txBody>
          <a:bodyPr wrap="square" lIns="0" tIns="0" rIns="0" bIns="0" rtlCol="0">
            <a:spAutoFit/>
          </a:bodyPr>
          <a:lstStyle/>
          <a:p>
            <a:pPr algn="ctr">
              <a:lnSpc>
                <a:spcPct val="100000"/>
              </a:lnSpc>
            </a:pPr>
            <a:r>
              <a:rPr lang="en-US" sz="900" b="1" dirty="0" smtClean="0"/>
              <a:t>Public Health Reporting</a:t>
            </a:r>
            <a:r>
              <a:rPr lang="en-US" sz="900" b="1" baseline="30000" dirty="0" smtClean="0"/>
              <a:t>3</a:t>
            </a:r>
            <a:endParaRPr lang="en-US" sz="900" baseline="30000" dirty="0"/>
          </a:p>
        </p:txBody>
      </p:sp>
      <p:sp>
        <p:nvSpPr>
          <p:cNvPr id="88" name="Rectangle 87"/>
          <p:cNvSpPr/>
          <p:nvPr/>
        </p:nvSpPr>
        <p:spPr bwMode="gray">
          <a:xfrm>
            <a:off x="5072397" y="2429311"/>
            <a:ext cx="1097280" cy="228600"/>
          </a:xfrm>
          <a:prstGeom prst="rect">
            <a:avLst/>
          </a:prstGeom>
          <a:solidFill>
            <a:schemeClr val="tx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r>
              <a:rPr lang="en-US" sz="900" dirty="0" smtClean="0">
                <a:solidFill>
                  <a:schemeClr val="bg1"/>
                </a:solidFill>
              </a:rPr>
              <a:t>5% Bonus</a:t>
            </a:r>
            <a:r>
              <a:rPr lang="en-US" sz="900" baseline="30000" dirty="0">
                <a:solidFill>
                  <a:schemeClr val="bg1"/>
                </a:solidFill>
              </a:rPr>
              <a:t>3</a:t>
            </a:r>
            <a:endParaRPr lang="en-US" sz="900" baseline="30000" dirty="0" smtClean="0">
              <a:solidFill>
                <a:schemeClr val="bg1"/>
              </a:solidFill>
            </a:endParaRPr>
          </a:p>
        </p:txBody>
      </p:sp>
      <p:sp>
        <p:nvSpPr>
          <p:cNvPr id="89" name="TextBox 88"/>
          <p:cNvSpPr txBox="1"/>
          <p:nvPr/>
        </p:nvSpPr>
        <p:spPr bwMode="gray">
          <a:xfrm>
            <a:off x="5072397" y="2713196"/>
            <a:ext cx="1097280" cy="276999"/>
          </a:xfrm>
          <a:prstGeom prst="rect">
            <a:avLst/>
          </a:prstGeom>
          <a:noFill/>
        </p:spPr>
        <p:txBody>
          <a:bodyPr wrap="square" lIns="0" tIns="0" rIns="0" bIns="0" rtlCol="0">
            <a:spAutoFit/>
          </a:bodyPr>
          <a:lstStyle/>
          <a:p>
            <a:pPr algn="ctr">
              <a:lnSpc>
                <a:spcPct val="100000"/>
              </a:lnSpc>
            </a:pPr>
            <a:r>
              <a:rPr lang="en-US" sz="900" b="1" dirty="0" smtClean="0"/>
              <a:t>Additional Public Health Reporting</a:t>
            </a:r>
            <a:r>
              <a:rPr lang="en-US" sz="900" b="1" baseline="30000" dirty="0" smtClean="0"/>
              <a:t>3,4</a:t>
            </a:r>
            <a:endParaRPr lang="en-US" sz="900" baseline="30000" dirty="0"/>
          </a:p>
        </p:txBody>
      </p:sp>
      <p:sp>
        <p:nvSpPr>
          <p:cNvPr id="75" name="Line Callout 1 74"/>
          <p:cNvSpPr/>
          <p:nvPr/>
        </p:nvSpPr>
        <p:spPr bwMode="gray">
          <a:xfrm>
            <a:off x="5066282" y="1055282"/>
            <a:ext cx="1103395" cy="630942"/>
          </a:xfrm>
          <a:prstGeom prst="borderCallout1">
            <a:avLst>
              <a:gd name="adj1" fmla="val 100573"/>
              <a:gd name="adj2" fmla="val 91622"/>
              <a:gd name="adj3" fmla="val 130734"/>
              <a:gd name="adj4" fmla="val 91586"/>
            </a:avLst>
          </a:prstGeom>
          <a:solidFill>
            <a:schemeClr val="bg1"/>
          </a:solidFill>
          <a:ln w="12700" cap="flat" cmpd="sng" algn="ctr">
            <a:solidFill>
              <a:schemeClr val="accent2"/>
            </a:solidFill>
            <a:prstDash val="sysDash"/>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lgn="ctr">
              <a:spcBef>
                <a:spcPts val="300"/>
              </a:spcBef>
            </a:pPr>
            <a:r>
              <a:rPr lang="en-US" sz="700" dirty="0" smtClean="0"/>
              <a:t>Performance score can be earned with </a:t>
            </a:r>
            <a:r>
              <a:rPr lang="en-US" sz="700" dirty="0" smtClean="0">
                <a:solidFill>
                  <a:schemeClr val="accent6"/>
                </a:solidFill>
              </a:rPr>
              <a:t>any public health reporting measure</a:t>
            </a:r>
            <a:r>
              <a:rPr lang="en-US" sz="700" dirty="0" smtClean="0"/>
              <a:t>, not just Immunization Registry</a:t>
            </a:r>
            <a:endParaRPr lang="en-US" sz="700" dirty="0"/>
          </a:p>
        </p:txBody>
      </p:sp>
      <p:sp>
        <p:nvSpPr>
          <p:cNvPr id="101" name="Text Placeholder 4"/>
          <p:cNvSpPr>
            <a:spLocks noGrp="1"/>
          </p:cNvSpPr>
          <p:nvPr>
            <p:ph type="body" sz="quarter" idx="27"/>
          </p:nvPr>
        </p:nvSpPr>
        <p:spPr>
          <a:xfrm>
            <a:off x="3670041" y="4695956"/>
            <a:ext cx="2730759" cy="104644"/>
          </a:xfrm>
        </p:spPr>
        <p:txBody>
          <a:bodyPr/>
          <a:lstStyle/>
          <a:p>
            <a:r>
              <a:rPr lang="en-US" dirty="0" smtClean="0"/>
              <a:t>Source: CMS; Advisory Board research and analysis; Pocket Guide dated December 12, 2017.</a:t>
            </a:r>
            <a:endParaRPr lang="en-US" dirty="0"/>
          </a:p>
        </p:txBody>
      </p:sp>
      <p:grpSp>
        <p:nvGrpSpPr>
          <p:cNvPr id="102" name="Group 101"/>
          <p:cNvGrpSpPr/>
          <p:nvPr/>
        </p:nvGrpSpPr>
        <p:grpSpPr>
          <a:xfrm>
            <a:off x="4006603" y="4326408"/>
            <a:ext cx="1212909" cy="76944"/>
            <a:chOff x="3809510" y="2986380"/>
            <a:chExt cx="1212909" cy="76944"/>
          </a:xfrm>
        </p:grpSpPr>
        <p:sp>
          <p:nvSpPr>
            <p:cNvPr id="103" name="Rectangle 102"/>
            <p:cNvSpPr/>
            <p:nvPr/>
          </p:nvSpPr>
          <p:spPr bwMode="gray">
            <a:xfrm>
              <a:off x="3809510" y="2992369"/>
              <a:ext cx="69011" cy="69011"/>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104" name="TextBox 103"/>
            <p:cNvSpPr txBox="1"/>
            <p:nvPr/>
          </p:nvSpPr>
          <p:spPr bwMode="gray">
            <a:xfrm>
              <a:off x="3925139" y="2986380"/>
              <a:ext cx="1097280" cy="76944"/>
            </a:xfrm>
            <a:prstGeom prst="rect">
              <a:avLst/>
            </a:prstGeom>
            <a:noFill/>
          </p:spPr>
          <p:txBody>
            <a:bodyPr wrap="square" lIns="0" tIns="0" rIns="0" bIns="0" rtlCol="0">
              <a:spAutoFit/>
            </a:bodyPr>
            <a:lstStyle/>
            <a:p>
              <a:pPr>
                <a:spcBef>
                  <a:spcPts val="500"/>
                </a:spcBef>
              </a:pPr>
              <a:r>
                <a:rPr lang="en-US" sz="500" dirty="0" smtClean="0"/>
                <a:t>Required for the Base score (50%)</a:t>
              </a:r>
            </a:p>
          </p:txBody>
        </p:sp>
      </p:grpSp>
      <p:grpSp>
        <p:nvGrpSpPr>
          <p:cNvPr id="105" name="Group 104"/>
          <p:cNvGrpSpPr/>
          <p:nvPr/>
        </p:nvGrpSpPr>
        <p:grpSpPr>
          <a:xfrm>
            <a:off x="4006603" y="4490572"/>
            <a:ext cx="1121470" cy="76944"/>
            <a:chOff x="3809510" y="3150544"/>
            <a:chExt cx="1121470" cy="76944"/>
          </a:xfrm>
        </p:grpSpPr>
        <p:sp>
          <p:nvSpPr>
            <p:cNvPr id="106" name="Rectangle 105"/>
            <p:cNvSpPr/>
            <p:nvPr/>
          </p:nvSpPr>
          <p:spPr bwMode="gray">
            <a:xfrm>
              <a:off x="3809510" y="3156533"/>
              <a:ext cx="69011" cy="69011"/>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107" name="TextBox 106"/>
            <p:cNvSpPr txBox="1"/>
            <p:nvPr/>
          </p:nvSpPr>
          <p:spPr bwMode="gray">
            <a:xfrm>
              <a:off x="3925140" y="3150544"/>
              <a:ext cx="1005840" cy="76944"/>
            </a:xfrm>
            <a:prstGeom prst="rect">
              <a:avLst/>
            </a:prstGeom>
            <a:noFill/>
          </p:spPr>
          <p:txBody>
            <a:bodyPr wrap="square" lIns="0" tIns="0" rIns="0" bIns="0" rtlCol="0">
              <a:spAutoFit/>
            </a:bodyPr>
            <a:lstStyle/>
            <a:p>
              <a:pPr>
                <a:spcBef>
                  <a:spcPts val="500"/>
                </a:spcBef>
              </a:pPr>
              <a:r>
                <a:rPr lang="en-US" sz="500" dirty="0" smtClean="0"/>
                <a:t>Contributes toward Performance</a:t>
              </a:r>
            </a:p>
          </p:txBody>
        </p:sp>
      </p:grpSp>
      <p:grpSp>
        <p:nvGrpSpPr>
          <p:cNvPr id="108" name="Group 107"/>
          <p:cNvGrpSpPr/>
          <p:nvPr/>
        </p:nvGrpSpPr>
        <p:grpSpPr>
          <a:xfrm>
            <a:off x="5263273" y="4496561"/>
            <a:ext cx="938588" cy="76944"/>
            <a:chOff x="3809511" y="3314708"/>
            <a:chExt cx="938588" cy="76944"/>
          </a:xfrm>
        </p:grpSpPr>
        <p:sp>
          <p:nvSpPr>
            <p:cNvPr id="109" name="Rectangle 108"/>
            <p:cNvSpPr/>
            <p:nvPr/>
          </p:nvSpPr>
          <p:spPr bwMode="gray">
            <a:xfrm>
              <a:off x="3809511" y="3320697"/>
              <a:ext cx="69011" cy="69011"/>
            </a:xfrm>
            <a:prstGeom prst="rect">
              <a:avLst/>
            </a:prstGeom>
            <a:solidFill>
              <a:schemeClr val="tx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110" name="TextBox 109"/>
            <p:cNvSpPr txBox="1"/>
            <p:nvPr/>
          </p:nvSpPr>
          <p:spPr bwMode="gray">
            <a:xfrm>
              <a:off x="3925139" y="3314708"/>
              <a:ext cx="822960" cy="76944"/>
            </a:xfrm>
            <a:prstGeom prst="rect">
              <a:avLst/>
            </a:prstGeom>
            <a:noFill/>
          </p:spPr>
          <p:txBody>
            <a:bodyPr wrap="square" lIns="0" tIns="0" rIns="0" bIns="0" rtlCol="0">
              <a:spAutoFit/>
            </a:bodyPr>
            <a:lstStyle/>
            <a:p>
              <a:pPr>
                <a:spcBef>
                  <a:spcPts val="500"/>
                </a:spcBef>
              </a:pPr>
              <a:r>
                <a:rPr lang="en-US" sz="500" dirty="0" smtClean="0"/>
                <a:t>Contributes toward Bonus</a:t>
              </a:r>
              <a:endParaRPr lang="en-US" sz="500" baseline="30000" dirty="0" smtClean="0"/>
            </a:p>
          </p:txBody>
        </p:sp>
      </p:grpSp>
      <p:grpSp>
        <p:nvGrpSpPr>
          <p:cNvPr id="111" name="Group 110"/>
          <p:cNvGrpSpPr/>
          <p:nvPr/>
        </p:nvGrpSpPr>
        <p:grpSpPr>
          <a:xfrm>
            <a:off x="5263273" y="4332397"/>
            <a:ext cx="847149" cy="76944"/>
            <a:chOff x="3809510" y="3478873"/>
            <a:chExt cx="847149" cy="76944"/>
          </a:xfrm>
        </p:grpSpPr>
        <p:sp>
          <p:nvSpPr>
            <p:cNvPr id="112" name="Rectangle 111"/>
            <p:cNvSpPr/>
            <p:nvPr/>
          </p:nvSpPr>
          <p:spPr bwMode="gray">
            <a:xfrm>
              <a:off x="3809510" y="3484862"/>
              <a:ext cx="69011" cy="69011"/>
            </a:xfrm>
            <a:prstGeom prst="rect">
              <a:avLst/>
            </a:prstGeom>
            <a:pattFill prst="dkUpDiag">
              <a:fgClr>
                <a:schemeClr val="accent1"/>
              </a:fgClr>
              <a:bgClr>
                <a:schemeClr val="bg1"/>
              </a:bgClr>
            </a:pattFill>
            <a:ln w="31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13" name="TextBox 112"/>
            <p:cNvSpPr txBox="1"/>
            <p:nvPr/>
          </p:nvSpPr>
          <p:spPr bwMode="gray">
            <a:xfrm>
              <a:off x="3925139" y="3478873"/>
              <a:ext cx="731520" cy="76944"/>
            </a:xfrm>
            <a:prstGeom prst="rect">
              <a:avLst/>
            </a:prstGeom>
            <a:noFill/>
          </p:spPr>
          <p:txBody>
            <a:bodyPr wrap="square" lIns="0" tIns="0" rIns="0" bIns="0" rtlCol="0">
              <a:spAutoFit/>
            </a:bodyPr>
            <a:lstStyle/>
            <a:p>
              <a:pPr>
                <a:spcBef>
                  <a:spcPts val="500"/>
                </a:spcBef>
              </a:pPr>
              <a:r>
                <a:rPr lang="en-US" sz="500" dirty="0" smtClean="0"/>
                <a:t>Base exclusion allowed</a:t>
              </a:r>
            </a:p>
          </p:txBody>
        </p:sp>
      </p:grpSp>
      <p:sp>
        <p:nvSpPr>
          <p:cNvPr id="114" name="Rectangle 113"/>
          <p:cNvSpPr/>
          <p:nvPr/>
        </p:nvSpPr>
        <p:spPr bwMode="gray">
          <a:xfrm>
            <a:off x="3898978" y="4140681"/>
            <a:ext cx="2320135" cy="511834"/>
          </a:xfrm>
          <a:prstGeom prst="rect">
            <a:avLst/>
          </a:prstGeom>
          <a:noFill/>
          <a:ln w="9525" cap="flat" cmpd="sng" algn="ctr">
            <a:solidFill>
              <a:schemeClr val="accent1"/>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noAutofit/>
          </a:bodyPr>
          <a:lstStyle/>
          <a:p>
            <a:pPr algn="l"/>
            <a:endParaRPr lang="en-US" sz="900" dirty="0" smtClean="0"/>
          </a:p>
        </p:txBody>
      </p:sp>
      <p:sp>
        <p:nvSpPr>
          <p:cNvPr id="115" name="TextBox 114"/>
          <p:cNvSpPr txBox="1"/>
          <p:nvPr/>
        </p:nvSpPr>
        <p:spPr bwMode="gray">
          <a:xfrm>
            <a:off x="4008408" y="4186689"/>
            <a:ext cx="845389" cy="76944"/>
          </a:xfrm>
          <a:prstGeom prst="rect">
            <a:avLst/>
          </a:prstGeom>
          <a:noFill/>
        </p:spPr>
        <p:txBody>
          <a:bodyPr wrap="square" lIns="0" tIns="0" rIns="0" bIns="0" rtlCol="0">
            <a:spAutoFit/>
          </a:bodyPr>
          <a:lstStyle/>
          <a:p>
            <a:pPr>
              <a:spcBef>
                <a:spcPts val="500"/>
              </a:spcBef>
            </a:pPr>
            <a:r>
              <a:rPr lang="en-US" sz="500" b="1" dirty="0" smtClean="0"/>
              <a:t>Pocket Guide Legend</a:t>
            </a:r>
          </a:p>
        </p:txBody>
      </p:sp>
      <p:sp>
        <p:nvSpPr>
          <p:cNvPr id="3" name="Text Placeholder 2"/>
          <p:cNvSpPr>
            <a:spLocks noGrp="1"/>
          </p:cNvSpPr>
          <p:nvPr>
            <p:ph type="body" sz="quarter" idx="26"/>
          </p:nvPr>
        </p:nvSpPr>
        <p:spPr/>
        <p:txBody>
          <a:bodyPr/>
          <a:lstStyle/>
          <a:p>
            <a:endParaRPr lang="en-US"/>
          </a:p>
        </p:txBody>
      </p:sp>
    </p:spTree>
    <p:extLst>
      <p:ext uri="{BB962C8B-B14F-4D97-AF65-F5344CB8AC3E}">
        <p14:creationId xmlns:p14="http://schemas.microsoft.com/office/powerpoint/2010/main" val="2902512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gray">
          <a:xfrm>
            <a:off x="247258" y="1049906"/>
            <a:ext cx="914400" cy="1280160"/>
          </a:xfrm>
          <a:prstGeom prst="rect">
            <a:avLst/>
          </a:prstGeom>
          <a:noFill/>
          <a:ln w="952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 name="Title 1"/>
          <p:cNvSpPr>
            <a:spLocks noGrp="1"/>
          </p:cNvSpPr>
          <p:nvPr>
            <p:ph type="title"/>
          </p:nvPr>
        </p:nvSpPr>
        <p:spPr/>
        <p:txBody>
          <a:bodyPr/>
          <a:lstStyle/>
          <a:p>
            <a:r>
              <a:rPr lang="en-US" smtClean="0"/>
              <a:t>2018 ACI Measures Pocket Guide</a:t>
            </a:r>
            <a:endParaRPr lang="en-US" dirty="0"/>
          </a:p>
        </p:txBody>
      </p:sp>
      <p:sp>
        <p:nvSpPr>
          <p:cNvPr id="96" name="Text Placeholder 2"/>
          <p:cNvSpPr>
            <a:spLocks noGrp="1"/>
          </p:cNvSpPr>
          <p:nvPr>
            <p:ph type="body" sz="quarter" idx="25"/>
          </p:nvPr>
        </p:nvSpPr>
        <p:spPr/>
        <p:txBody>
          <a:bodyPr/>
          <a:lstStyle/>
          <a:p>
            <a:r>
              <a:rPr lang="en-US" smtClean="0"/>
              <a:t>Aligned with Stage 3 MU Measures</a:t>
            </a:r>
            <a:endParaRPr lang="en-US" dirty="0"/>
          </a:p>
        </p:txBody>
      </p:sp>
      <p:sp>
        <p:nvSpPr>
          <p:cNvPr id="12" name="Text Placeholder 11"/>
          <p:cNvSpPr>
            <a:spLocks noGrp="1"/>
          </p:cNvSpPr>
          <p:nvPr>
            <p:ph type="body" sz="quarter" idx="26"/>
          </p:nvPr>
        </p:nvSpPr>
        <p:spPr/>
        <p:txBody>
          <a:bodyPr/>
          <a:lstStyle/>
          <a:p>
            <a:endParaRPr lang="en-US"/>
          </a:p>
        </p:txBody>
      </p:sp>
      <p:sp>
        <p:nvSpPr>
          <p:cNvPr id="13" name="Text Placeholder 12"/>
          <p:cNvSpPr>
            <a:spLocks noGrp="1"/>
          </p:cNvSpPr>
          <p:nvPr>
            <p:ph type="body" sz="quarter" idx="28"/>
          </p:nvPr>
        </p:nvSpPr>
        <p:spPr>
          <a:xfrm>
            <a:off x="-1" y="4107994"/>
            <a:ext cx="3717291" cy="512961"/>
          </a:xfrm>
        </p:spPr>
        <p:txBody>
          <a:bodyPr/>
          <a:lstStyle/>
          <a:p>
            <a:r>
              <a:rPr lang="en-US" dirty="0"/>
              <a:t>Legacy MU exclusion allowed; if applicable, numerator of 1 is not required to earn Base score.</a:t>
            </a:r>
          </a:p>
          <a:p>
            <a:r>
              <a:rPr lang="en-US" dirty="0"/>
              <a:t>All three functionalities (view, download, and transmit - VDT) and an API must be present and accessible to meet the measure. </a:t>
            </a:r>
          </a:p>
          <a:p>
            <a:r>
              <a:rPr lang="en-US" dirty="0"/>
              <a:t>Public Health Reporting measures include: Immunization Registry; Syndromic Surveillance; Electronic Case Reporting; Public Health Registry; and Clinical Data Registry. </a:t>
            </a:r>
          </a:p>
          <a:p>
            <a:r>
              <a:rPr lang="en-US" dirty="0"/>
              <a:t>Bonus cannot be earned for reporting to the same agency or registry </a:t>
            </a:r>
            <a:r>
              <a:rPr lang="en-US" dirty="0" smtClean="0"/>
              <a:t>that is </a:t>
            </a:r>
            <a:r>
              <a:rPr lang="en-US" dirty="0"/>
              <a:t>used for earning a performance score.</a:t>
            </a:r>
          </a:p>
          <a:p>
            <a:r>
              <a:rPr lang="en-US" dirty="0"/>
              <a:t>A 10% bonus is awarded in ACI if CEHRT is used to carry out any activity reported in the Improvement Activities category.</a:t>
            </a:r>
          </a:p>
        </p:txBody>
      </p:sp>
      <p:sp>
        <p:nvSpPr>
          <p:cNvPr id="8" name="Rectangle 7"/>
          <p:cNvSpPr/>
          <p:nvPr/>
        </p:nvSpPr>
        <p:spPr bwMode="gray">
          <a:xfrm>
            <a:off x="1221307" y="1049906"/>
            <a:ext cx="914400" cy="1280160"/>
          </a:xfrm>
          <a:prstGeom prst="rect">
            <a:avLst/>
          </a:prstGeom>
          <a:pattFill prst="wdUpDiag">
            <a:fgClr>
              <a:schemeClr val="bg2"/>
            </a:fgClr>
            <a:bgClr>
              <a:schemeClr val="bg1"/>
            </a:bgClr>
          </a:pattFill>
          <a:ln w="952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r>
              <a:rPr lang="en-US" sz="1000" smtClean="0">
                <a:solidFill>
                  <a:schemeClr val="bg1"/>
                </a:solidFill>
              </a:rPr>
              <a:t>R</a:t>
            </a:r>
            <a:endParaRPr lang="en-US" sz="1000" dirty="0">
              <a:solidFill>
                <a:schemeClr val="bg1"/>
              </a:solidFill>
            </a:endParaRPr>
          </a:p>
        </p:txBody>
      </p:sp>
      <p:sp>
        <p:nvSpPr>
          <p:cNvPr id="9" name="Rectangle 8"/>
          <p:cNvSpPr/>
          <p:nvPr/>
        </p:nvSpPr>
        <p:spPr bwMode="gray">
          <a:xfrm>
            <a:off x="2195356" y="1049906"/>
            <a:ext cx="914400" cy="1280160"/>
          </a:xfrm>
          <a:prstGeom prst="rect">
            <a:avLst/>
          </a:prstGeom>
          <a:noFill/>
          <a:ln w="952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10" name="Rectangle 9"/>
          <p:cNvSpPr/>
          <p:nvPr/>
        </p:nvSpPr>
        <p:spPr bwMode="gray">
          <a:xfrm>
            <a:off x="3169405" y="1049906"/>
            <a:ext cx="914400" cy="1280160"/>
          </a:xfrm>
          <a:prstGeom prst="rect">
            <a:avLst/>
          </a:prstGeom>
          <a:pattFill prst="wdUpDiag">
            <a:fgClr>
              <a:schemeClr val="bg2"/>
            </a:fgClr>
            <a:bgClr>
              <a:schemeClr val="bg1"/>
            </a:bgClr>
          </a:pattFill>
          <a:ln w="952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11" name="Rectangle 10"/>
          <p:cNvSpPr/>
          <p:nvPr/>
        </p:nvSpPr>
        <p:spPr bwMode="gray">
          <a:xfrm>
            <a:off x="4143454" y="1049905"/>
            <a:ext cx="914400" cy="1280160"/>
          </a:xfrm>
          <a:prstGeom prst="rect">
            <a:avLst/>
          </a:prstGeom>
          <a:pattFill prst="wdUpDiag">
            <a:fgClr>
              <a:schemeClr val="bg2"/>
            </a:fgClr>
            <a:bgClr>
              <a:schemeClr val="bg1"/>
            </a:bgClr>
          </a:pattFill>
          <a:ln w="952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14" name="Rectangle 13"/>
          <p:cNvSpPr/>
          <p:nvPr/>
        </p:nvSpPr>
        <p:spPr bwMode="gray">
          <a:xfrm>
            <a:off x="247258" y="2419224"/>
            <a:ext cx="914400" cy="1280160"/>
          </a:xfrm>
          <a:prstGeom prst="rect">
            <a:avLst/>
          </a:prstGeom>
          <a:noFill/>
          <a:ln w="952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15" name="Rectangle 14"/>
          <p:cNvSpPr/>
          <p:nvPr/>
        </p:nvSpPr>
        <p:spPr bwMode="gray">
          <a:xfrm>
            <a:off x="1221307" y="2419224"/>
            <a:ext cx="914400" cy="1280160"/>
          </a:xfrm>
          <a:prstGeom prst="rect">
            <a:avLst/>
          </a:prstGeom>
          <a:noFill/>
          <a:ln w="952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16" name="Rectangle 15"/>
          <p:cNvSpPr/>
          <p:nvPr/>
        </p:nvSpPr>
        <p:spPr bwMode="gray">
          <a:xfrm>
            <a:off x="2195356" y="2419223"/>
            <a:ext cx="914400" cy="1280160"/>
          </a:xfrm>
          <a:prstGeom prst="rect">
            <a:avLst/>
          </a:prstGeom>
          <a:noFill/>
          <a:ln w="952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17" name="Rectangle 16"/>
          <p:cNvSpPr/>
          <p:nvPr/>
        </p:nvSpPr>
        <p:spPr bwMode="gray">
          <a:xfrm>
            <a:off x="3169405" y="2419223"/>
            <a:ext cx="914400" cy="1280160"/>
          </a:xfrm>
          <a:prstGeom prst="rect">
            <a:avLst/>
          </a:prstGeom>
          <a:noFill/>
          <a:ln w="952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18" name="Rectangle 17"/>
          <p:cNvSpPr/>
          <p:nvPr/>
        </p:nvSpPr>
        <p:spPr bwMode="gray">
          <a:xfrm>
            <a:off x="4143454" y="2419224"/>
            <a:ext cx="914400" cy="1280160"/>
          </a:xfrm>
          <a:prstGeom prst="rect">
            <a:avLst/>
          </a:prstGeom>
          <a:noFill/>
          <a:ln w="952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19" name="Rectangle 18"/>
          <p:cNvSpPr/>
          <p:nvPr/>
        </p:nvSpPr>
        <p:spPr bwMode="gray">
          <a:xfrm>
            <a:off x="5112442" y="3307155"/>
            <a:ext cx="1097280" cy="729965"/>
          </a:xfrm>
          <a:prstGeom prst="rect">
            <a:avLst/>
          </a:prstGeom>
          <a:noFill/>
          <a:ln w="952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1" name="TextBox 20"/>
          <p:cNvSpPr txBox="1"/>
          <p:nvPr/>
        </p:nvSpPr>
        <p:spPr bwMode="gray">
          <a:xfrm>
            <a:off x="247258" y="1730474"/>
            <a:ext cx="914400" cy="276999"/>
          </a:xfrm>
          <a:prstGeom prst="rect">
            <a:avLst/>
          </a:prstGeom>
          <a:noFill/>
        </p:spPr>
        <p:txBody>
          <a:bodyPr wrap="square" lIns="0" tIns="0" rIns="0" bIns="0" rtlCol="0">
            <a:spAutoFit/>
          </a:bodyPr>
          <a:lstStyle/>
          <a:p>
            <a:pPr algn="ctr">
              <a:lnSpc>
                <a:spcPct val="100000"/>
              </a:lnSpc>
            </a:pPr>
            <a:r>
              <a:rPr lang="en-US" sz="900" b="1" dirty="0" smtClean="0"/>
              <a:t>Security </a:t>
            </a:r>
            <a:r>
              <a:rPr lang="en-US" sz="900" b="1" dirty="0"/>
              <a:t>R</a:t>
            </a:r>
            <a:r>
              <a:rPr lang="en-US" sz="900" b="1" dirty="0" smtClean="0"/>
              <a:t>isk </a:t>
            </a:r>
            <a:r>
              <a:rPr lang="en-US" sz="900" b="1" dirty="0"/>
              <a:t/>
            </a:r>
            <a:br>
              <a:rPr lang="en-US" sz="900" b="1" dirty="0"/>
            </a:br>
            <a:r>
              <a:rPr lang="en-US" sz="900" b="1" dirty="0" smtClean="0"/>
              <a:t>Analysis</a:t>
            </a:r>
            <a:endParaRPr lang="en-US" sz="900" b="1" dirty="0"/>
          </a:p>
        </p:txBody>
      </p:sp>
      <p:sp>
        <p:nvSpPr>
          <p:cNvPr id="33" name="TextBox 32"/>
          <p:cNvSpPr txBox="1"/>
          <p:nvPr/>
        </p:nvSpPr>
        <p:spPr bwMode="gray">
          <a:xfrm>
            <a:off x="2195356" y="1730474"/>
            <a:ext cx="914400" cy="365760"/>
          </a:xfrm>
          <a:prstGeom prst="rect">
            <a:avLst/>
          </a:prstGeom>
          <a:noFill/>
        </p:spPr>
        <p:txBody>
          <a:bodyPr wrap="square" lIns="0" tIns="0" rIns="0" bIns="0" rtlCol="0">
            <a:spAutoFit/>
          </a:bodyPr>
          <a:lstStyle/>
          <a:p>
            <a:pPr algn="ctr">
              <a:lnSpc>
                <a:spcPct val="100000"/>
              </a:lnSpc>
            </a:pPr>
            <a:r>
              <a:rPr lang="en-US" sz="900" b="1" dirty="0" smtClean="0"/>
              <a:t>Provide </a:t>
            </a:r>
            <a:br>
              <a:rPr lang="en-US" sz="900" b="1" dirty="0" smtClean="0"/>
            </a:br>
            <a:r>
              <a:rPr lang="en-US" sz="900" b="1" dirty="0" smtClean="0"/>
              <a:t>Patient </a:t>
            </a:r>
            <a:br>
              <a:rPr lang="en-US" sz="900" b="1" dirty="0" smtClean="0"/>
            </a:br>
            <a:r>
              <a:rPr lang="en-US" sz="900" b="1" dirty="0" smtClean="0"/>
              <a:t>Access</a:t>
            </a:r>
            <a:r>
              <a:rPr lang="en-US" sz="900" b="1" baseline="30000" dirty="0"/>
              <a:t>2</a:t>
            </a:r>
            <a:r>
              <a:rPr lang="en-US" sz="900" b="1" dirty="0" smtClean="0"/>
              <a:t> </a:t>
            </a:r>
            <a:endParaRPr lang="en-US" sz="900" b="1" dirty="0"/>
          </a:p>
        </p:txBody>
      </p:sp>
      <p:sp>
        <p:nvSpPr>
          <p:cNvPr id="34" name="TextBox 33"/>
          <p:cNvSpPr txBox="1"/>
          <p:nvPr/>
        </p:nvSpPr>
        <p:spPr bwMode="gray">
          <a:xfrm>
            <a:off x="3169405" y="1730474"/>
            <a:ext cx="914400" cy="415498"/>
          </a:xfrm>
          <a:prstGeom prst="rect">
            <a:avLst/>
          </a:prstGeom>
          <a:noFill/>
        </p:spPr>
        <p:txBody>
          <a:bodyPr wrap="square" lIns="0" tIns="0" rIns="0" bIns="0" rtlCol="0">
            <a:spAutoFit/>
          </a:bodyPr>
          <a:lstStyle/>
          <a:p>
            <a:pPr algn="ctr">
              <a:lnSpc>
                <a:spcPct val="100000"/>
              </a:lnSpc>
            </a:pPr>
            <a:r>
              <a:rPr lang="en-US" sz="900" b="1" dirty="0" smtClean="0"/>
              <a:t>Send </a:t>
            </a:r>
            <a:r>
              <a:rPr lang="en-US" sz="900" b="1" dirty="0"/>
              <a:t>a</a:t>
            </a:r>
            <a:r>
              <a:rPr lang="en-US" sz="900" b="1" dirty="0" smtClean="0"/>
              <a:t/>
            </a:r>
            <a:br>
              <a:rPr lang="en-US" sz="900" b="1" dirty="0" smtClean="0"/>
            </a:br>
            <a:r>
              <a:rPr lang="en-US" sz="900" b="1" dirty="0" smtClean="0"/>
              <a:t>Summary of Care</a:t>
            </a:r>
            <a:r>
              <a:rPr lang="en-US" sz="900" b="1" baseline="30000" dirty="0" smtClean="0"/>
              <a:t>1</a:t>
            </a:r>
            <a:endParaRPr lang="en-US" sz="900" baseline="30000" dirty="0"/>
          </a:p>
        </p:txBody>
      </p:sp>
      <p:sp>
        <p:nvSpPr>
          <p:cNvPr id="35" name="TextBox 34"/>
          <p:cNvSpPr txBox="1"/>
          <p:nvPr/>
        </p:nvSpPr>
        <p:spPr bwMode="gray">
          <a:xfrm>
            <a:off x="4143454" y="1730474"/>
            <a:ext cx="914400" cy="415498"/>
          </a:xfrm>
          <a:prstGeom prst="rect">
            <a:avLst/>
          </a:prstGeom>
          <a:noFill/>
        </p:spPr>
        <p:txBody>
          <a:bodyPr wrap="square" lIns="0" tIns="0" rIns="0" bIns="0" rtlCol="0">
            <a:spAutoFit/>
          </a:bodyPr>
          <a:lstStyle/>
          <a:p>
            <a:pPr algn="ctr">
              <a:lnSpc>
                <a:spcPct val="100000"/>
              </a:lnSpc>
            </a:pPr>
            <a:r>
              <a:rPr lang="en-US" sz="900" b="1" dirty="0" smtClean="0"/>
              <a:t>Request/Accept</a:t>
            </a:r>
            <a:r>
              <a:rPr lang="en-US" sz="900" b="1" dirty="0"/>
              <a:t/>
            </a:r>
            <a:br>
              <a:rPr lang="en-US" sz="900" b="1" dirty="0"/>
            </a:br>
            <a:r>
              <a:rPr lang="en-US" sz="900" b="1" dirty="0"/>
              <a:t>S</a:t>
            </a:r>
            <a:r>
              <a:rPr lang="en-US" sz="900" b="1" dirty="0" smtClean="0"/>
              <a:t>ummary </a:t>
            </a:r>
            <a:r>
              <a:rPr lang="en-US" sz="900" b="1" dirty="0"/>
              <a:t>of </a:t>
            </a:r>
            <a:r>
              <a:rPr lang="en-US" sz="900" b="1" dirty="0" smtClean="0"/>
              <a:t>Care</a:t>
            </a:r>
            <a:r>
              <a:rPr lang="en-US" sz="900" b="1" baseline="30000" dirty="0" smtClean="0"/>
              <a:t>1</a:t>
            </a:r>
            <a:endParaRPr lang="en-US" sz="900" baseline="30000" dirty="0"/>
          </a:p>
        </p:txBody>
      </p:sp>
      <p:sp>
        <p:nvSpPr>
          <p:cNvPr id="36" name="Rectangle 35"/>
          <p:cNvSpPr/>
          <p:nvPr/>
        </p:nvSpPr>
        <p:spPr bwMode="gray">
          <a:xfrm>
            <a:off x="3169405" y="1278506"/>
            <a:ext cx="914400" cy="228600"/>
          </a:xfrm>
          <a:prstGeom prst="rect">
            <a:avLst/>
          </a:prstGeom>
          <a:solidFill>
            <a:schemeClr val="tx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r>
              <a:rPr lang="en-US" sz="900" dirty="0" smtClean="0">
                <a:solidFill>
                  <a:schemeClr val="bg1"/>
                </a:solidFill>
              </a:rPr>
              <a:t>Up to 10%</a:t>
            </a:r>
          </a:p>
        </p:txBody>
      </p:sp>
      <p:sp>
        <p:nvSpPr>
          <p:cNvPr id="37" name="Rectangle 36"/>
          <p:cNvSpPr/>
          <p:nvPr/>
        </p:nvSpPr>
        <p:spPr bwMode="gray">
          <a:xfrm>
            <a:off x="4143454" y="1278506"/>
            <a:ext cx="914400" cy="228600"/>
          </a:xfrm>
          <a:prstGeom prst="rect">
            <a:avLst/>
          </a:prstGeom>
          <a:solidFill>
            <a:schemeClr val="tx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r>
              <a:rPr lang="en-US" sz="900" dirty="0" smtClean="0">
                <a:solidFill>
                  <a:schemeClr val="bg1"/>
                </a:solidFill>
              </a:rPr>
              <a:t>Up to 10%</a:t>
            </a:r>
          </a:p>
        </p:txBody>
      </p:sp>
      <p:sp>
        <p:nvSpPr>
          <p:cNvPr id="40" name="Rectangle 39"/>
          <p:cNvSpPr/>
          <p:nvPr/>
        </p:nvSpPr>
        <p:spPr bwMode="gray">
          <a:xfrm>
            <a:off x="2195356" y="1278506"/>
            <a:ext cx="914400" cy="228600"/>
          </a:xfrm>
          <a:prstGeom prst="rect">
            <a:avLst/>
          </a:prstGeom>
          <a:solidFill>
            <a:schemeClr val="tx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r>
              <a:rPr lang="en-US" sz="900" dirty="0" smtClean="0">
                <a:solidFill>
                  <a:schemeClr val="bg1"/>
                </a:solidFill>
              </a:rPr>
              <a:t>Up to 10%</a:t>
            </a:r>
          </a:p>
        </p:txBody>
      </p:sp>
      <p:sp>
        <p:nvSpPr>
          <p:cNvPr id="48" name="TextBox 47"/>
          <p:cNvSpPr txBox="1"/>
          <p:nvPr/>
        </p:nvSpPr>
        <p:spPr bwMode="gray">
          <a:xfrm>
            <a:off x="247258" y="2983806"/>
            <a:ext cx="914400" cy="415498"/>
          </a:xfrm>
          <a:prstGeom prst="rect">
            <a:avLst/>
          </a:prstGeom>
          <a:noFill/>
        </p:spPr>
        <p:txBody>
          <a:bodyPr wrap="square" lIns="0" tIns="0" rIns="0" bIns="0" rtlCol="0">
            <a:spAutoFit/>
          </a:bodyPr>
          <a:lstStyle/>
          <a:p>
            <a:pPr algn="ctr">
              <a:lnSpc>
                <a:spcPct val="100000"/>
              </a:lnSpc>
            </a:pPr>
            <a:r>
              <a:rPr lang="en-US" sz="900" b="1" dirty="0" smtClean="0"/>
              <a:t>View, </a:t>
            </a:r>
            <a:br>
              <a:rPr lang="en-US" sz="900" b="1" dirty="0" smtClean="0"/>
            </a:br>
            <a:r>
              <a:rPr lang="en-US" sz="900" b="1" dirty="0" smtClean="0"/>
              <a:t>Download, or Transmit</a:t>
            </a:r>
            <a:endParaRPr lang="en-US" sz="900" b="1" dirty="0"/>
          </a:p>
        </p:txBody>
      </p:sp>
      <p:sp>
        <p:nvSpPr>
          <p:cNvPr id="49" name="TextBox 48"/>
          <p:cNvSpPr txBox="1"/>
          <p:nvPr/>
        </p:nvSpPr>
        <p:spPr bwMode="gray">
          <a:xfrm>
            <a:off x="1221307" y="3045362"/>
            <a:ext cx="914400" cy="276999"/>
          </a:xfrm>
          <a:prstGeom prst="rect">
            <a:avLst/>
          </a:prstGeom>
          <a:noFill/>
        </p:spPr>
        <p:txBody>
          <a:bodyPr wrap="square" lIns="0" tIns="0" rIns="0" bIns="0" rtlCol="0">
            <a:spAutoFit/>
          </a:bodyPr>
          <a:lstStyle/>
          <a:p>
            <a:pPr algn="ctr">
              <a:lnSpc>
                <a:spcPct val="100000"/>
              </a:lnSpc>
            </a:pPr>
            <a:r>
              <a:rPr lang="en-US" sz="900" b="1" dirty="0" smtClean="0"/>
              <a:t>Secure </a:t>
            </a:r>
            <a:br>
              <a:rPr lang="en-US" sz="900" b="1" dirty="0" smtClean="0"/>
            </a:br>
            <a:r>
              <a:rPr lang="en-US" sz="900" b="1" dirty="0" smtClean="0"/>
              <a:t>Messaging</a:t>
            </a:r>
            <a:endParaRPr lang="en-US" sz="900" dirty="0"/>
          </a:p>
        </p:txBody>
      </p:sp>
      <p:sp>
        <p:nvSpPr>
          <p:cNvPr id="50" name="TextBox 49"/>
          <p:cNvSpPr txBox="1"/>
          <p:nvPr/>
        </p:nvSpPr>
        <p:spPr bwMode="gray">
          <a:xfrm>
            <a:off x="2195356" y="2983806"/>
            <a:ext cx="914400" cy="415498"/>
          </a:xfrm>
          <a:prstGeom prst="rect">
            <a:avLst/>
          </a:prstGeom>
          <a:noFill/>
        </p:spPr>
        <p:txBody>
          <a:bodyPr wrap="square" lIns="0" tIns="0" rIns="0" bIns="0" rtlCol="0">
            <a:spAutoFit/>
          </a:bodyPr>
          <a:lstStyle/>
          <a:p>
            <a:pPr algn="ctr">
              <a:lnSpc>
                <a:spcPct val="100000"/>
              </a:lnSpc>
            </a:pPr>
            <a:r>
              <a:rPr lang="en-US" sz="900" b="1" dirty="0" smtClean="0"/>
              <a:t>Patient-</a:t>
            </a:r>
            <a:br>
              <a:rPr lang="en-US" sz="900" b="1" dirty="0" smtClean="0"/>
            </a:br>
            <a:r>
              <a:rPr lang="en-US" sz="900" b="1" dirty="0" smtClean="0"/>
              <a:t>Generated </a:t>
            </a:r>
            <a:r>
              <a:rPr lang="en-US" sz="900" b="1" dirty="0"/>
              <a:t>H</a:t>
            </a:r>
            <a:r>
              <a:rPr lang="en-US" sz="900" b="1" dirty="0" smtClean="0"/>
              <a:t>ealth </a:t>
            </a:r>
            <a:r>
              <a:rPr lang="en-US" sz="900" b="1" dirty="0"/>
              <a:t>D</a:t>
            </a:r>
            <a:r>
              <a:rPr lang="en-US" sz="900" b="1" dirty="0" smtClean="0"/>
              <a:t>ata</a:t>
            </a:r>
            <a:endParaRPr lang="en-US" sz="900" b="1" dirty="0"/>
          </a:p>
        </p:txBody>
      </p:sp>
      <p:sp>
        <p:nvSpPr>
          <p:cNvPr id="51" name="TextBox 50"/>
          <p:cNvSpPr txBox="1"/>
          <p:nvPr/>
        </p:nvSpPr>
        <p:spPr bwMode="gray">
          <a:xfrm>
            <a:off x="3169405" y="2983806"/>
            <a:ext cx="914400" cy="415498"/>
          </a:xfrm>
          <a:prstGeom prst="rect">
            <a:avLst/>
          </a:prstGeom>
          <a:noFill/>
        </p:spPr>
        <p:txBody>
          <a:bodyPr wrap="square" lIns="0" tIns="0" rIns="0" bIns="0" rtlCol="0">
            <a:spAutoFit/>
          </a:bodyPr>
          <a:lstStyle/>
          <a:p>
            <a:pPr algn="ctr">
              <a:lnSpc>
                <a:spcPct val="100000"/>
              </a:lnSpc>
            </a:pPr>
            <a:r>
              <a:rPr lang="en-US" sz="900" b="1" dirty="0" smtClean="0"/>
              <a:t>Patient-</a:t>
            </a:r>
            <a:br>
              <a:rPr lang="en-US" sz="900" b="1" dirty="0" smtClean="0"/>
            </a:br>
            <a:r>
              <a:rPr lang="en-US" sz="900" b="1" dirty="0" smtClean="0"/>
              <a:t>Specific </a:t>
            </a:r>
            <a:r>
              <a:rPr lang="en-US" sz="900" b="1" dirty="0"/>
              <a:t>E</a:t>
            </a:r>
            <a:r>
              <a:rPr lang="en-US" sz="900" b="1" dirty="0" smtClean="0"/>
              <a:t>ducation</a:t>
            </a:r>
            <a:endParaRPr lang="en-US" sz="900" dirty="0"/>
          </a:p>
        </p:txBody>
      </p:sp>
      <p:sp>
        <p:nvSpPr>
          <p:cNvPr id="52" name="TextBox 51"/>
          <p:cNvSpPr txBox="1"/>
          <p:nvPr/>
        </p:nvSpPr>
        <p:spPr bwMode="gray">
          <a:xfrm>
            <a:off x="4143454" y="2983806"/>
            <a:ext cx="914400" cy="415498"/>
          </a:xfrm>
          <a:prstGeom prst="rect">
            <a:avLst/>
          </a:prstGeom>
          <a:noFill/>
        </p:spPr>
        <p:txBody>
          <a:bodyPr wrap="square" lIns="0" tIns="0" rIns="0" bIns="0" rtlCol="0">
            <a:spAutoFit/>
          </a:bodyPr>
          <a:lstStyle/>
          <a:p>
            <a:pPr algn="ctr">
              <a:lnSpc>
                <a:spcPct val="100000"/>
              </a:lnSpc>
            </a:pPr>
            <a:r>
              <a:rPr lang="en-US" sz="900" b="1" dirty="0"/>
              <a:t>Clinical </a:t>
            </a:r>
            <a:r>
              <a:rPr lang="en-US" sz="900" b="1" dirty="0" smtClean="0"/>
              <a:t>Information </a:t>
            </a:r>
            <a:r>
              <a:rPr lang="en-US" sz="900" b="1" dirty="0"/>
              <a:t>R</a:t>
            </a:r>
            <a:r>
              <a:rPr lang="en-US" sz="900" b="1" dirty="0" smtClean="0"/>
              <a:t>econciliation</a:t>
            </a:r>
            <a:endParaRPr lang="en-US" sz="900" dirty="0"/>
          </a:p>
        </p:txBody>
      </p:sp>
      <p:sp>
        <p:nvSpPr>
          <p:cNvPr id="53" name="Rectangle 52"/>
          <p:cNvSpPr/>
          <p:nvPr/>
        </p:nvSpPr>
        <p:spPr bwMode="gray">
          <a:xfrm>
            <a:off x="3169405" y="2419223"/>
            <a:ext cx="914400" cy="228600"/>
          </a:xfrm>
          <a:prstGeom prst="rect">
            <a:avLst/>
          </a:prstGeom>
          <a:solidFill>
            <a:schemeClr val="tx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r>
              <a:rPr lang="en-US" sz="900" dirty="0" smtClean="0">
                <a:solidFill>
                  <a:schemeClr val="bg1"/>
                </a:solidFill>
              </a:rPr>
              <a:t>Up to 10%</a:t>
            </a:r>
          </a:p>
        </p:txBody>
      </p:sp>
      <p:sp>
        <p:nvSpPr>
          <p:cNvPr id="54" name="Rectangle 53"/>
          <p:cNvSpPr/>
          <p:nvPr/>
        </p:nvSpPr>
        <p:spPr bwMode="gray">
          <a:xfrm>
            <a:off x="4143454" y="2419223"/>
            <a:ext cx="914400" cy="228600"/>
          </a:xfrm>
          <a:prstGeom prst="rect">
            <a:avLst/>
          </a:prstGeom>
          <a:solidFill>
            <a:schemeClr val="tx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r>
              <a:rPr lang="en-US" sz="900" dirty="0" smtClean="0">
                <a:solidFill>
                  <a:schemeClr val="bg1"/>
                </a:solidFill>
              </a:rPr>
              <a:t>Up to 10%</a:t>
            </a:r>
          </a:p>
        </p:txBody>
      </p:sp>
      <p:sp>
        <p:nvSpPr>
          <p:cNvPr id="55" name="Rectangle 54"/>
          <p:cNvSpPr/>
          <p:nvPr/>
        </p:nvSpPr>
        <p:spPr bwMode="gray">
          <a:xfrm>
            <a:off x="2195356" y="2419223"/>
            <a:ext cx="914400" cy="228600"/>
          </a:xfrm>
          <a:prstGeom prst="rect">
            <a:avLst/>
          </a:prstGeom>
          <a:solidFill>
            <a:schemeClr val="tx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r>
              <a:rPr lang="en-US" sz="900" dirty="0" smtClean="0">
                <a:solidFill>
                  <a:schemeClr val="bg1"/>
                </a:solidFill>
              </a:rPr>
              <a:t>Up to 10%</a:t>
            </a:r>
          </a:p>
        </p:txBody>
      </p:sp>
      <p:sp>
        <p:nvSpPr>
          <p:cNvPr id="56" name="Rectangle 55"/>
          <p:cNvSpPr/>
          <p:nvPr/>
        </p:nvSpPr>
        <p:spPr bwMode="gray">
          <a:xfrm>
            <a:off x="1221307" y="2419223"/>
            <a:ext cx="914400" cy="228600"/>
          </a:xfrm>
          <a:prstGeom prst="rect">
            <a:avLst/>
          </a:prstGeom>
          <a:solidFill>
            <a:schemeClr val="tx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r>
              <a:rPr lang="en-US" sz="900" dirty="0" smtClean="0">
                <a:solidFill>
                  <a:schemeClr val="bg1"/>
                </a:solidFill>
              </a:rPr>
              <a:t>Up to 10%</a:t>
            </a:r>
          </a:p>
        </p:txBody>
      </p:sp>
      <p:sp>
        <p:nvSpPr>
          <p:cNvPr id="57" name="Rectangle 56"/>
          <p:cNvSpPr/>
          <p:nvPr/>
        </p:nvSpPr>
        <p:spPr bwMode="gray">
          <a:xfrm>
            <a:off x="247258" y="2419223"/>
            <a:ext cx="914400" cy="228600"/>
          </a:xfrm>
          <a:prstGeom prst="rect">
            <a:avLst/>
          </a:prstGeom>
          <a:solidFill>
            <a:schemeClr val="tx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r>
              <a:rPr lang="en-US" sz="900" dirty="0" smtClean="0">
                <a:solidFill>
                  <a:schemeClr val="bg1"/>
                </a:solidFill>
              </a:rPr>
              <a:t>Up to 10%</a:t>
            </a:r>
          </a:p>
        </p:txBody>
      </p:sp>
      <p:sp>
        <p:nvSpPr>
          <p:cNvPr id="63" name="Rectangle 62"/>
          <p:cNvSpPr/>
          <p:nvPr/>
        </p:nvSpPr>
        <p:spPr bwMode="gray">
          <a:xfrm>
            <a:off x="5112442" y="3307155"/>
            <a:ext cx="1097280" cy="228600"/>
          </a:xfrm>
          <a:prstGeom prst="rect">
            <a:avLst/>
          </a:prstGeom>
          <a:solidFill>
            <a:schemeClr val="tx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r>
              <a:rPr lang="en-US" sz="900" dirty="0" smtClean="0">
                <a:solidFill>
                  <a:schemeClr val="bg1"/>
                </a:solidFill>
              </a:rPr>
              <a:t>10% Bonus</a:t>
            </a:r>
            <a:r>
              <a:rPr lang="en-US" sz="900" baseline="30000" dirty="0">
                <a:solidFill>
                  <a:schemeClr val="bg1"/>
                </a:solidFill>
              </a:rPr>
              <a:t>5</a:t>
            </a:r>
            <a:endParaRPr lang="en-US" sz="900" baseline="30000" dirty="0" smtClean="0">
              <a:solidFill>
                <a:schemeClr val="bg1"/>
              </a:solidFill>
            </a:endParaRPr>
          </a:p>
        </p:txBody>
      </p:sp>
      <p:sp>
        <p:nvSpPr>
          <p:cNvPr id="64" name="TextBox 63"/>
          <p:cNvSpPr txBox="1"/>
          <p:nvPr/>
        </p:nvSpPr>
        <p:spPr bwMode="gray">
          <a:xfrm>
            <a:off x="5112442" y="3581062"/>
            <a:ext cx="1097280" cy="415498"/>
          </a:xfrm>
          <a:prstGeom prst="rect">
            <a:avLst/>
          </a:prstGeom>
          <a:noFill/>
        </p:spPr>
        <p:txBody>
          <a:bodyPr wrap="square" lIns="0" tIns="0" rIns="0" bIns="0" rtlCol="0">
            <a:spAutoFit/>
          </a:bodyPr>
          <a:lstStyle/>
          <a:p>
            <a:pPr algn="ctr">
              <a:lnSpc>
                <a:spcPct val="100000"/>
              </a:lnSpc>
            </a:pPr>
            <a:r>
              <a:rPr lang="en-US" sz="900" b="1" dirty="0" smtClean="0"/>
              <a:t>Use CEHRT for Improvement Activities</a:t>
            </a:r>
            <a:endParaRPr lang="en-US" sz="900" dirty="0"/>
          </a:p>
        </p:txBody>
      </p:sp>
      <p:sp>
        <p:nvSpPr>
          <p:cNvPr id="22" name="Rectangle 21"/>
          <p:cNvSpPr/>
          <p:nvPr/>
        </p:nvSpPr>
        <p:spPr bwMode="gray">
          <a:xfrm>
            <a:off x="247258" y="1049906"/>
            <a:ext cx="4810596" cy="228600"/>
          </a:xfrm>
          <a:prstGeom prst="rect">
            <a:avLst/>
          </a:prstGeom>
          <a:solidFill>
            <a:schemeClr val="accent6"/>
          </a:solidFill>
          <a:ln w="1270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r>
              <a:rPr lang="en-US" sz="900" dirty="0">
                <a:solidFill>
                  <a:schemeClr val="bg1"/>
                </a:solidFill>
              </a:rPr>
              <a:t>Required for Base Score</a:t>
            </a:r>
          </a:p>
          <a:p>
            <a:pPr algn="ctr">
              <a:spcBef>
                <a:spcPts val="500"/>
              </a:spcBef>
            </a:pPr>
            <a:endParaRPr lang="en-US" sz="900" dirty="0" smtClean="0">
              <a:solidFill>
                <a:schemeClr val="bg1"/>
              </a:solidFill>
            </a:endParaRPr>
          </a:p>
        </p:txBody>
      </p:sp>
      <p:sp>
        <p:nvSpPr>
          <p:cNvPr id="32" name="TextBox 31"/>
          <p:cNvSpPr txBox="1"/>
          <p:nvPr/>
        </p:nvSpPr>
        <p:spPr bwMode="gray">
          <a:xfrm>
            <a:off x="1221307" y="1730474"/>
            <a:ext cx="914400" cy="276999"/>
          </a:xfrm>
          <a:prstGeom prst="rect">
            <a:avLst/>
          </a:prstGeom>
          <a:noFill/>
        </p:spPr>
        <p:txBody>
          <a:bodyPr wrap="square" lIns="0" tIns="0" rIns="0" bIns="0" rtlCol="0">
            <a:spAutoFit/>
          </a:bodyPr>
          <a:lstStyle/>
          <a:p>
            <a:pPr algn="ctr">
              <a:lnSpc>
                <a:spcPct val="100000"/>
              </a:lnSpc>
            </a:pPr>
            <a:r>
              <a:rPr lang="en-US" sz="900" b="1" dirty="0" smtClean="0"/>
              <a:t>Electronic Prescribing</a:t>
            </a:r>
            <a:r>
              <a:rPr lang="en-US" sz="900" b="1" baseline="30000" dirty="0" smtClean="0"/>
              <a:t>1</a:t>
            </a:r>
            <a:endParaRPr lang="en-US" sz="900" baseline="30000" dirty="0"/>
          </a:p>
        </p:txBody>
      </p:sp>
      <p:sp>
        <p:nvSpPr>
          <p:cNvPr id="88" name="Rectangle 87"/>
          <p:cNvSpPr/>
          <p:nvPr/>
        </p:nvSpPr>
        <p:spPr bwMode="gray">
          <a:xfrm>
            <a:off x="5112442" y="1869105"/>
            <a:ext cx="1097280" cy="1334489"/>
          </a:xfrm>
          <a:prstGeom prst="rect">
            <a:avLst/>
          </a:prstGeom>
          <a:noFill/>
          <a:ln w="952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89" name="Rectangle 88"/>
          <p:cNvSpPr/>
          <p:nvPr/>
        </p:nvSpPr>
        <p:spPr bwMode="gray">
          <a:xfrm>
            <a:off x="5112442" y="1790168"/>
            <a:ext cx="1097280" cy="228600"/>
          </a:xfrm>
          <a:prstGeom prst="rect">
            <a:avLst/>
          </a:prstGeom>
          <a:solidFill>
            <a:schemeClr val="tx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r>
              <a:rPr lang="en-US" sz="900" dirty="0">
                <a:solidFill>
                  <a:schemeClr val="bg1"/>
                </a:solidFill>
              </a:rPr>
              <a:t>0% or 10</a:t>
            </a:r>
            <a:r>
              <a:rPr lang="en-US" sz="900" dirty="0" smtClean="0">
                <a:solidFill>
                  <a:schemeClr val="bg1"/>
                </a:solidFill>
              </a:rPr>
              <a:t>%</a:t>
            </a:r>
          </a:p>
        </p:txBody>
      </p:sp>
      <p:sp>
        <p:nvSpPr>
          <p:cNvPr id="90" name="TextBox 89"/>
          <p:cNvSpPr txBox="1"/>
          <p:nvPr/>
        </p:nvSpPr>
        <p:spPr bwMode="gray">
          <a:xfrm>
            <a:off x="5112442" y="2098851"/>
            <a:ext cx="1097280" cy="276999"/>
          </a:xfrm>
          <a:prstGeom prst="rect">
            <a:avLst/>
          </a:prstGeom>
          <a:noFill/>
        </p:spPr>
        <p:txBody>
          <a:bodyPr wrap="square" lIns="0" tIns="0" rIns="0" bIns="0" rtlCol="0">
            <a:spAutoFit/>
          </a:bodyPr>
          <a:lstStyle/>
          <a:p>
            <a:pPr algn="ctr">
              <a:lnSpc>
                <a:spcPct val="100000"/>
              </a:lnSpc>
            </a:pPr>
            <a:r>
              <a:rPr lang="en-US" sz="900" b="1" dirty="0" smtClean="0"/>
              <a:t>Public Health Reporting</a:t>
            </a:r>
            <a:r>
              <a:rPr lang="en-US" sz="900" b="1" baseline="30000" dirty="0" smtClean="0"/>
              <a:t>3</a:t>
            </a:r>
            <a:endParaRPr lang="en-US" sz="900" baseline="30000" dirty="0"/>
          </a:p>
        </p:txBody>
      </p:sp>
      <p:sp>
        <p:nvSpPr>
          <p:cNvPr id="91" name="Rectangle 90"/>
          <p:cNvSpPr/>
          <p:nvPr/>
        </p:nvSpPr>
        <p:spPr bwMode="gray">
          <a:xfrm>
            <a:off x="5112442" y="2475063"/>
            <a:ext cx="1097280" cy="228600"/>
          </a:xfrm>
          <a:prstGeom prst="rect">
            <a:avLst/>
          </a:prstGeom>
          <a:solidFill>
            <a:schemeClr val="tx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r>
              <a:rPr lang="en-US" sz="900" dirty="0" smtClean="0">
                <a:solidFill>
                  <a:schemeClr val="bg1"/>
                </a:solidFill>
              </a:rPr>
              <a:t>5% Bonus</a:t>
            </a:r>
            <a:r>
              <a:rPr lang="en-US" sz="900" baseline="30000" dirty="0">
                <a:solidFill>
                  <a:schemeClr val="bg1"/>
                </a:solidFill>
              </a:rPr>
              <a:t>3</a:t>
            </a:r>
            <a:endParaRPr lang="en-US" sz="900" baseline="30000" dirty="0" smtClean="0">
              <a:solidFill>
                <a:schemeClr val="bg1"/>
              </a:solidFill>
            </a:endParaRPr>
          </a:p>
        </p:txBody>
      </p:sp>
      <p:sp>
        <p:nvSpPr>
          <p:cNvPr id="92" name="TextBox 91"/>
          <p:cNvSpPr txBox="1"/>
          <p:nvPr/>
        </p:nvSpPr>
        <p:spPr bwMode="gray">
          <a:xfrm>
            <a:off x="5112442" y="2818438"/>
            <a:ext cx="1097280" cy="276999"/>
          </a:xfrm>
          <a:prstGeom prst="rect">
            <a:avLst/>
          </a:prstGeom>
          <a:noFill/>
        </p:spPr>
        <p:txBody>
          <a:bodyPr wrap="square" lIns="0" tIns="0" rIns="0" bIns="0" rtlCol="0">
            <a:spAutoFit/>
          </a:bodyPr>
          <a:lstStyle/>
          <a:p>
            <a:pPr algn="ctr">
              <a:lnSpc>
                <a:spcPct val="100000"/>
              </a:lnSpc>
            </a:pPr>
            <a:r>
              <a:rPr lang="en-US" sz="900" b="1" dirty="0" smtClean="0"/>
              <a:t>Additional Public Health Reporting</a:t>
            </a:r>
            <a:r>
              <a:rPr lang="en-US" sz="900" b="1" baseline="30000" dirty="0" smtClean="0"/>
              <a:t>3,4</a:t>
            </a:r>
            <a:endParaRPr lang="en-US" sz="900" baseline="30000" dirty="0"/>
          </a:p>
        </p:txBody>
      </p:sp>
      <p:sp>
        <p:nvSpPr>
          <p:cNvPr id="61" name="Rectangle 60"/>
          <p:cNvSpPr/>
          <p:nvPr/>
        </p:nvSpPr>
        <p:spPr bwMode="gray">
          <a:xfrm>
            <a:off x="247258" y="3803939"/>
            <a:ext cx="4810596" cy="225501"/>
          </a:xfrm>
          <a:prstGeom prst="rect">
            <a:avLst/>
          </a:prstGeom>
          <a:noFill/>
          <a:ln w="1270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62" name="Rectangle 61"/>
          <p:cNvSpPr/>
          <p:nvPr/>
        </p:nvSpPr>
        <p:spPr bwMode="gray">
          <a:xfrm>
            <a:off x="247258" y="3803939"/>
            <a:ext cx="1292092" cy="228600"/>
          </a:xfrm>
          <a:prstGeom prst="rect">
            <a:avLst/>
          </a:prstGeom>
          <a:solidFill>
            <a:schemeClr val="tx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r>
              <a:rPr lang="en-US" sz="900" b="1" dirty="0" smtClean="0">
                <a:solidFill>
                  <a:schemeClr val="bg1"/>
                </a:solidFill>
              </a:rPr>
              <a:t>New!</a:t>
            </a:r>
            <a:r>
              <a:rPr lang="en-US" sz="900" dirty="0" smtClean="0">
                <a:solidFill>
                  <a:schemeClr val="bg1"/>
                </a:solidFill>
              </a:rPr>
              <a:t> 10% Bonus</a:t>
            </a:r>
            <a:endParaRPr lang="en-US" sz="900" baseline="30000" dirty="0" smtClean="0">
              <a:solidFill>
                <a:schemeClr val="bg1"/>
              </a:solidFill>
            </a:endParaRPr>
          </a:p>
        </p:txBody>
      </p:sp>
      <p:sp>
        <p:nvSpPr>
          <p:cNvPr id="65" name="TextBox 64"/>
          <p:cNvSpPr txBox="1"/>
          <p:nvPr/>
        </p:nvSpPr>
        <p:spPr bwMode="gray">
          <a:xfrm>
            <a:off x="1737296" y="3840535"/>
            <a:ext cx="2683401" cy="138499"/>
          </a:xfrm>
          <a:prstGeom prst="rect">
            <a:avLst/>
          </a:prstGeom>
          <a:noFill/>
        </p:spPr>
        <p:txBody>
          <a:bodyPr wrap="square" lIns="0" tIns="0" rIns="0" bIns="0" rtlCol="0">
            <a:spAutoFit/>
          </a:bodyPr>
          <a:lstStyle/>
          <a:p>
            <a:pPr algn="ctr">
              <a:lnSpc>
                <a:spcPct val="100000"/>
              </a:lnSpc>
            </a:pPr>
            <a:r>
              <a:rPr lang="en-US" sz="900" b="1" dirty="0" smtClean="0"/>
              <a:t>Exclusively Use 2015 </a:t>
            </a:r>
            <a:r>
              <a:rPr lang="en-US" sz="900" b="1" dirty="0"/>
              <a:t>Edition </a:t>
            </a:r>
            <a:r>
              <a:rPr lang="en-US" sz="900" b="1" dirty="0" smtClean="0"/>
              <a:t>CEHRT</a:t>
            </a:r>
            <a:endParaRPr lang="en-US" sz="900" b="1" dirty="0"/>
          </a:p>
        </p:txBody>
      </p:sp>
      <p:sp>
        <p:nvSpPr>
          <p:cNvPr id="66" name="Line Callout 1 65"/>
          <p:cNvSpPr/>
          <p:nvPr/>
        </p:nvSpPr>
        <p:spPr bwMode="gray">
          <a:xfrm>
            <a:off x="5115718" y="1052325"/>
            <a:ext cx="1103395" cy="630942"/>
          </a:xfrm>
          <a:prstGeom prst="borderCallout1">
            <a:avLst>
              <a:gd name="adj1" fmla="val 100573"/>
              <a:gd name="adj2" fmla="val 91622"/>
              <a:gd name="adj3" fmla="val 130734"/>
              <a:gd name="adj4" fmla="val 91586"/>
            </a:avLst>
          </a:prstGeom>
          <a:solidFill>
            <a:schemeClr val="bg1"/>
          </a:solidFill>
          <a:ln w="12700" cap="flat" cmpd="sng" algn="ctr">
            <a:solidFill>
              <a:schemeClr val="accent2"/>
            </a:solidFill>
            <a:prstDash val="sysDash"/>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lgn="ctr">
              <a:spcBef>
                <a:spcPts val="300"/>
              </a:spcBef>
            </a:pPr>
            <a:r>
              <a:rPr lang="en-US" sz="700" dirty="0" smtClean="0"/>
              <a:t>Performance score can be earned with </a:t>
            </a:r>
            <a:r>
              <a:rPr lang="en-US" sz="700" dirty="0" smtClean="0">
                <a:solidFill>
                  <a:schemeClr val="accent6"/>
                </a:solidFill>
              </a:rPr>
              <a:t>any public health reporting measure</a:t>
            </a:r>
            <a:r>
              <a:rPr lang="en-US" sz="700" dirty="0" smtClean="0"/>
              <a:t>, not just Immunization Registry</a:t>
            </a:r>
            <a:endParaRPr lang="en-US" sz="700" dirty="0"/>
          </a:p>
        </p:txBody>
      </p:sp>
      <p:sp>
        <p:nvSpPr>
          <p:cNvPr id="68" name="Text Placeholder 4"/>
          <p:cNvSpPr>
            <a:spLocks noGrp="1"/>
          </p:cNvSpPr>
          <p:nvPr>
            <p:ph type="body" sz="quarter" idx="27"/>
          </p:nvPr>
        </p:nvSpPr>
        <p:spPr>
          <a:xfrm>
            <a:off x="3670041" y="4695956"/>
            <a:ext cx="2730759" cy="104644"/>
          </a:xfrm>
        </p:spPr>
        <p:txBody>
          <a:bodyPr/>
          <a:lstStyle/>
          <a:p>
            <a:r>
              <a:rPr lang="en-US" dirty="0" smtClean="0"/>
              <a:t>Source: CMS; Advisory Board research and analysis; Pocket Guide dated December 12, 2017.</a:t>
            </a:r>
            <a:endParaRPr lang="en-US" dirty="0"/>
          </a:p>
        </p:txBody>
      </p:sp>
      <p:grpSp>
        <p:nvGrpSpPr>
          <p:cNvPr id="69" name="Group 68"/>
          <p:cNvGrpSpPr/>
          <p:nvPr/>
        </p:nvGrpSpPr>
        <p:grpSpPr>
          <a:xfrm>
            <a:off x="4006603" y="4326408"/>
            <a:ext cx="1212909" cy="76944"/>
            <a:chOff x="3809510" y="2986380"/>
            <a:chExt cx="1212909" cy="76944"/>
          </a:xfrm>
        </p:grpSpPr>
        <p:sp>
          <p:nvSpPr>
            <p:cNvPr id="70" name="Rectangle 69"/>
            <p:cNvSpPr/>
            <p:nvPr/>
          </p:nvSpPr>
          <p:spPr bwMode="gray">
            <a:xfrm>
              <a:off x="3809510" y="2992369"/>
              <a:ext cx="69011" cy="69011"/>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71" name="TextBox 70"/>
            <p:cNvSpPr txBox="1"/>
            <p:nvPr/>
          </p:nvSpPr>
          <p:spPr bwMode="gray">
            <a:xfrm>
              <a:off x="3925139" y="2986380"/>
              <a:ext cx="1097280" cy="76944"/>
            </a:xfrm>
            <a:prstGeom prst="rect">
              <a:avLst/>
            </a:prstGeom>
            <a:noFill/>
          </p:spPr>
          <p:txBody>
            <a:bodyPr wrap="square" lIns="0" tIns="0" rIns="0" bIns="0" rtlCol="0">
              <a:spAutoFit/>
            </a:bodyPr>
            <a:lstStyle/>
            <a:p>
              <a:pPr>
                <a:spcBef>
                  <a:spcPts val="500"/>
                </a:spcBef>
              </a:pPr>
              <a:r>
                <a:rPr lang="en-US" sz="500" dirty="0" smtClean="0"/>
                <a:t>Required for the Base score (50%)</a:t>
              </a:r>
            </a:p>
          </p:txBody>
        </p:sp>
      </p:grpSp>
      <p:grpSp>
        <p:nvGrpSpPr>
          <p:cNvPr id="86" name="Group 85"/>
          <p:cNvGrpSpPr/>
          <p:nvPr/>
        </p:nvGrpSpPr>
        <p:grpSpPr>
          <a:xfrm>
            <a:off x="4006603" y="4490572"/>
            <a:ext cx="1121470" cy="76944"/>
            <a:chOff x="3809510" y="3150544"/>
            <a:chExt cx="1121470" cy="76944"/>
          </a:xfrm>
        </p:grpSpPr>
        <p:sp>
          <p:nvSpPr>
            <p:cNvPr id="87" name="Rectangle 86"/>
            <p:cNvSpPr/>
            <p:nvPr/>
          </p:nvSpPr>
          <p:spPr bwMode="gray">
            <a:xfrm>
              <a:off x="3809510" y="3156533"/>
              <a:ext cx="69011" cy="69011"/>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93" name="TextBox 92"/>
            <p:cNvSpPr txBox="1"/>
            <p:nvPr/>
          </p:nvSpPr>
          <p:spPr bwMode="gray">
            <a:xfrm>
              <a:off x="3925140" y="3150544"/>
              <a:ext cx="1005840" cy="76944"/>
            </a:xfrm>
            <a:prstGeom prst="rect">
              <a:avLst/>
            </a:prstGeom>
            <a:noFill/>
          </p:spPr>
          <p:txBody>
            <a:bodyPr wrap="square" lIns="0" tIns="0" rIns="0" bIns="0" rtlCol="0">
              <a:spAutoFit/>
            </a:bodyPr>
            <a:lstStyle/>
            <a:p>
              <a:pPr>
                <a:spcBef>
                  <a:spcPts val="500"/>
                </a:spcBef>
              </a:pPr>
              <a:r>
                <a:rPr lang="en-US" sz="500" dirty="0" smtClean="0"/>
                <a:t>Contributes toward Performance</a:t>
              </a:r>
            </a:p>
          </p:txBody>
        </p:sp>
      </p:grpSp>
      <p:grpSp>
        <p:nvGrpSpPr>
          <p:cNvPr id="94" name="Group 93"/>
          <p:cNvGrpSpPr/>
          <p:nvPr/>
        </p:nvGrpSpPr>
        <p:grpSpPr>
          <a:xfrm>
            <a:off x="5263273" y="4496561"/>
            <a:ext cx="938588" cy="76944"/>
            <a:chOff x="3809511" y="3314708"/>
            <a:chExt cx="938588" cy="76944"/>
          </a:xfrm>
        </p:grpSpPr>
        <p:sp>
          <p:nvSpPr>
            <p:cNvPr id="95" name="Rectangle 94"/>
            <p:cNvSpPr/>
            <p:nvPr/>
          </p:nvSpPr>
          <p:spPr bwMode="gray">
            <a:xfrm>
              <a:off x="3809511" y="3320697"/>
              <a:ext cx="69011" cy="69011"/>
            </a:xfrm>
            <a:prstGeom prst="rect">
              <a:avLst/>
            </a:prstGeom>
            <a:solidFill>
              <a:schemeClr val="tx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97" name="TextBox 96"/>
            <p:cNvSpPr txBox="1"/>
            <p:nvPr/>
          </p:nvSpPr>
          <p:spPr bwMode="gray">
            <a:xfrm>
              <a:off x="3925139" y="3314708"/>
              <a:ext cx="822960" cy="76944"/>
            </a:xfrm>
            <a:prstGeom prst="rect">
              <a:avLst/>
            </a:prstGeom>
            <a:noFill/>
          </p:spPr>
          <p:txBody>
            <a:bodyPr wrap="square" lIns="0" tIns="0" rIns="0" bIns="0" rtlCol="0">
              <a:spAutoFit/>
            </a:bodyPr>
            <a:lstStyle/>
            <a:p>
              <a:pPr>
                <a:spcBef>
                  <a:spcPts val="500"/>
                </a:spcBef>
              </a:pPr>
              <a:r>
                <a:rPr lang="en-US" sz="500" dirty="0" smtClean="0"/>
                <a:t>Contributes toward Bonus</a:t>
              </a:r>
              <a:endParaRPr lang="en-US" sz="500" baseline="30000" dirty="0" smtClean="0"/>
            </a:p>
          </p:txBody>
        </p:sp>
      </p:grpSp>
      <p:grpSp>
        <p:nvGrpSpPr>
          <p:cNvPr id="98" name="Group 97"/>
          <p:cNvGrpSpPr/>
          <p:nvPr/>
        </p:nvGrpSpPr>
        <p:grpSpPr>
          <a:xfrm>
            <a:off x="5263273" y="4332397"/>
            <a:ext cx="847149" cy="76944"/>
            <a:chOff x="3809510" y="3478873"/>
            <a:chExt cx="847149" cy="76944"/>
          </a:xfrm>
        </p:grpSpPr>
        <p:sp>
          <p:nvSpPr>
            <p:cNvPr id="99" name="Rectangle 98"/>
            <p:cNvSpPr/>
            <p:nvPr/>
          </p:nvSpPr>
          <p:spPr bwMode="gray">
            <a:xfrm>
              <a:off x="3809510" y="3484862"/>
              <a:ext cx="69011" cy="69011"/>
            </a:xfrm>
            <a:prstGeom prst="rect">
              <a:avLst/>
            </a:prstGeom>
            <a:pattFill prst="dkUpDiag">
              <a:fgClr>
                <a:schemeClr val="accent1"/>
              </a:fgClr>
              <a:bgClr>
                <a:schemeClr val="bg1"/>
              </a:bgClr>
            </a:pattFill>
            <a:ln w="31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00" name="TextBox 99"/>
            <p:cNvSpPr txBox="1"/>
            <p:nvPr/>
          </p:nvSpPr>
          <p:spPr bwMode="gray">
            <a:xfrm>
              <a:off x="3925139" y="3478873"/>
              <a:ext cx="731520" cy="76944"/>
            </a:xfrm>
            <a:prstGeom prst="rect">
              <a:avLst/>
            </a:prstGeom>
            <a:noFill/>
          </p:spPr>
          <p:txBody>
            <a:bodyPr wrap="square" lIns="0" tIns="0" rIns="0" bIns="0" rtlCol="0">
              <a:spAutoFit/>
            </a:bodyPr>
            <a:lstStyle/>
            <a:p>
              <a:pPr>
                <a:spcBef>
                  <a:spcPts val="500"/>
                </a:spcBef>
              </a:pPr>
              <a:r>
                <a:rPr lang="en-US" sz="500" dirty="0" smtClean="0"/>
                <a:t>Base exclusion allowed</a:t>
              </a:r>
            </a:p>
          </p:txBody>
        </p:sp>
      </p:grpSp>
      <p:sp>
        <p:nvSpPr>
          <p:cNvPr id="101" name="Rectangle 100"/>
          <p:cNvSpPr/>
          <p:nvPr/>
        </p:nvSpPr>
        <p:spPr bwMode="gray">
          <a:xfrm>
            <a:off x="3898978" y="4140681"/>
            <a:ext cx="2320135" cy="511834"/>
          </a:xfrm>
          <a:prstGeom prst="rect">
            <a:avLst/>
          </a:prstGeom>
          <a:noFill/>
          <a:ln w="9525" cap="flat" cmpd="sng" algn="ctr">
            <a:solidFill>
              <a:schemeClr val="accent1"/>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noAutofit/>
          </a:bodyPr>
          <a:lstStyle/>
          <a:p>
            <a:pPr algn="l"/>
            <a:endParaRPr lang="en-US" sz="900" dirty="0" smtClean="0"/>
          </a:p>
        </p:txBody>
      </p:sp>
      <p:sp>
        <p:nvSpPr>
          <p:cNvPr id="102" name="TextBox 101"/>
          <p:cNvSpPr txBox="1"/>
          <p:nvPr/>
        </p:nvSpPr>
        <p:spPr bwMode="gray">
          <a:xfrm>
            <a:off x="4008408" y="4186689"/>
            <a:ext cx="845389" cy="76944"/>
          </a:xfrm>
          <a:prstGeom prst="rect">
            <a:avLst/>
          </a:prstGeom>
          <a:noFill/>
        </p:spPr>
        <p:txBody>
          <a:bodyPr wrap="square" lIns="0" tIns="0" rIns="0" bIns="0" rtlCol="0">
            <a:spAutoFit/>
          </a:bodyPr>
          <a:lstStyle/>
          <a:p>
            <a:pPr>
              <a:spcBef>
                <a:spcPts val="500"/>
              </a:spcBef>
            </a:pPr>
            <a:r>
              <a:rPr lang="en-US" sz="500" b="1" dirty="0" smtClean="0"/>
              <a:t>Pocket Guide Legend</a:t>
            </a:r>
          </a:p>
        </p:txBody>
      </p:sp>
    </p:spTree>
    <p:extLst>
      <p:ext uri="{BB962C8B-B14F-4D97-AF65-F5344CB8AC3E}">
        <p14:creationId xmlns:p14="http://schemas.microsoft.com/office/powerpoint/2010/main" val="349966683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2018 MSSP ACO MIPS Reporting</a:t>
            </a:r>
            <a:endParaRPr lang="en-US" dirty="0"/>
          </a:p>
        </p:txBody>
      </p:sp>
      <p:sp>
        <p:nvSpPr>
          <p:cNvPr id="3" name="Text Placeholder 2"/>
          <p:cNvSpPr>
            <a:spLocks noGrp="1"/>
          </p:cNvSpPr>
          <p:nvPr>
            <p:ph type="body" sz="quarter" idx="25"/>
          </p:nvPr>
        </p:nvSpPr>
        <p:spPr/>
        <p:txBody>
          <a:bodyPr/>
          <a:lstStyle/>
          <a:p>
            <a:r>
              <a:rPr lang="en-US" smtClean="0"/>
              <a:t>MIPS Scored at APM Entity Level; Report ACI at the Group TIN Level</a:t>
            </a:r>
            <a:endParaRPr lang="en-US" dirty="0"/>
          </a:p>
        </p:txBody>
      </p:sp>
      <p:sp>
        <p:nvSpPr>
          <p:cNvPr id="17" name="Text Placeholder 16"/>
          <p:cNvSpPr>
            <a:spLocks noGrp="1"/>
          </p:cNvSpPr>
          <p:nvPr>
            <p:ph type="body" sz="quarter" idx="26"/>
          </p:nvPr>
        </p:nvSpPr>
        <p:spPr/>
        <p:txBody>
          <a:bodyPr/>
          <a:lstStyle/>
          <a:p>
            <a:endParaRPr lang="en-US"/>
          </a:p>
        </p:txBody>
      </p:sp>
      <p:sp>
        <p:nvSpPr>
          <p:cNvPr id="5" name="Text Placeholder 4"/>
          <p:cNvSpPr>
            <a:spLocks noGrp="1"/>
          </p:cNvSpPr>
          <p:nvPr>
            <p:ph type="body" sz="quarter" idx="27"/>
          </p:nvPr>
        </p:nvSpPr>
        <p:spPr>
          <a:xfrm>
            <a:off x="4857750" y="4629430"/>
            <a:ext cx="1543050" cy="171170"/>
          </a:xfrm>
        </p:spPr>
        <p:txBody>
          <a:bodyPr/>
          <a:lstStyle/>
          <a:p>
            <a:r>
              <a:rPr lang="en-US" dirty="0" smtClean="0"/>
              <a:t>Source: CMS; Advisory Board research and analysis.</a:t>
            </a:r>
            <a:endParaRPr lang="en-US" dirty="0"/>
          </a:p>
        </p:txBody>
      </p:sp>
      <p:sp>
        <p:nvSpPr>
          <p:cNvPr id="6" name="Text Placeholder 5"/>
          <p:cNvSpPr>
            <a:spLocks noGrp="1"/>
          </p:cNvSpPr>
          <p:nvPr>
            <p:ph type="body" sz="quarter" idx="28"/>
          </p:nvPr>
        </p:nvSpPr>
        <p:spPr>
          <a:xfrm>
            <a:off x="0" y="4197762"/>
            <a:ext cx="2590800" cy="423193"/>
          </a:xfrm>
        </p:spPr>
        <p:txBody>
          <a:bodyPr/>
          <a:lstStyle/>
          <a:p>
            <a:r>
              <a:rPr lang="en-US" dirty="0" smtClean="0"/>
              <a:t>Also applies to partial QPs that choose to participate in MIPS.</a:t>
            </a:r>
          </a:p>
          <a:p>
            <a:r>
              <a:rPr lang="en-US" dirty="0" smtClean="0"/>
              <a:t>For example, CMS awarded full category score in 2017 for MIPS APMs, </a:t>
            </a:r>
            <a:r>
              <a:rPr lang="en-US" dirty="0" smtClean="0">
                <a:hlinkClick r:id="rId3"/>
              </a:rPr>
              <a:t>https://qpp.cms.gov/docs/QPP_APMs_and_Improvement_Activities.pdf</a:t>
            </a:r>
            <a:r>
              <a:rPr lang="en-US" dirty="0" smtClean="0"/>
              <a:t>.</a:t>
            </a:r>
          </a:p>
          <a:p>
            <a:r>
              <a:rPr lang="en-US" dirty="0" smtClean="0"/>
              <a:t>MIPS APM participants receive at minimum one half of the total possible points.</a:t>
            </a:r>
          </a:p>
          <a:p>
            <a:r>
              <a:rPr lang="en-US" dirty="0" smtClean="0"/>
              <a:t>TINs excluded from ACI reporting do not contribute to APM Entity group score.</a:t>
            </a:r>
            <a:endParaRPr lang="en-US" dirty="0"/>
          </a:p>
        </p:txBody>
      </p:sp>
      <p:sp>
        <p:nvSpPr>
          <p:cNvPr id="8" name="Text Placeholder 31"/>
          <p:cNvSpPr txBox="1">
            <a:spLocks/>
          </p:cNvSpPr>
          <p:nvPr/>
        </p:nvSpPr>
        <p:spPr bwMode="gray">
          <a:xfrm>
            <a:off x="322053" y="2058895"/>
            <a:ext cx="1645920" cy="1821011"/>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dirty="0" smtClean="0"/>
              <a:t>Reporting aligned with ACO requirements; </a:t>
            </a:r>
            <a:r>
              <a:rPr lang="en-US" b="1" dirty="0" smtClean="0"/>
              <a:t>no separate reporting required for MIPS</a:t>
            </a:r>
          </a:p>
          <a:p>
            <a:r>
              <a:rPr lang="en-US" dirty="0" smtClean="0"/>
              <a:t>Scored on measures submitted through CMS Web Interface by ACO on behalf of MIPS ECs</a:t>
            </a:r>
          </a:p>
          <a:p>
            <a:pPr>
              <a:buClr>
                <a:schemeClr val="tx1"/>
              </a:buClr>
            </a:pPr>
            <a:r>
              <a:rPr lang="en-US" b="1" dirty="0" smtClean="0">
                <a:solidFill>
                  <a:schemeClr val="accent6"/>
                </a:solidFill>
              </a:rPr>
              <a:t>New! </a:t>
            </a:r>
            <a:r>
              <a:rPr lang="en-US" dirty="0" smtClean="0"/>
              <a:t>Category score includes </a:t>
            </a:r>
            <a:r>
              <a:rPr lang="en-US" dirty="0" smtClean="0">
                <a:solidFill>
                  <a:schemeClr val="accent6"/>
                </a:solidFill>
              </a:rPr>
              <a:t>CAHPS </a:t>
            </a:r>
            <a:r>
              <a:rPr lang="en-US" dirty="0">
                <a:solidFill>
                  <a:schemeClr val="accent6"/>
                </a:solidFill>
              </a:rPr>
              <a:t>for </a:t>
            </a:r>
            <a:r>
              <a:rPr lang="en-US" dirty="0" smtClean="0">
                <a:solidFill>
                  <a:schemeClr val="accent6"/>
                </a:solidFill>
              </a:rPr>
              <a:t>ACO</a:t>
            </a:r>
            <a:r>
              <a:rPr lang="en-US" dirty="0" smtClean="0"/>
              <a:t> </a:t>
            </a:r>
            <a:r>
              <a:rPr lang="en-US" dirty="0"/>
              <a:t>measure </a:t>
            </a:r>
            <a:r>
              <a:rPr lang="en-US" dirty="0" smtClean="0"/>
              <a:t>starting 2018</a:t>
            </a:r>
            <a:endParaRPr lang="en-US" dirty="0"/>
          </a:p>
        </p:txBody>
      </p:sp>
      <p:sp>
        <p:nvSpPr>
          <p:cNvPr id="10" name="TextBox 9"/>
          <p:cNvSpPr txBox="1"/>
          <p:nvPr/>
        </p:nvSpPr>
        <p:spPr bwMode="gray">
          <a:xfrm>
            <a:off x="322053" y="1821495"/>
            <a:ext cx="1617101" cy="153888"/>
          </a:xfrm>
          <a:prstGeom prst="rect">
            <a:avLst/>
          </a:prstGeom>
          <a:noFill/>
        </p:spPr>
        <p:txBody>
          <a:bodyPr wrap="square" lIns="0" tIns="0" rIns="0" bIns="0" rtlCol="0">
            <a:spAutoFit/>
          </a:bodyPr>
          <a:lstStyle/>
          <a:p>
            <a:r>
              <a:rPr lang="en-US" sz="1000" b="1" dirty="0" smtClean="0"/>
              <a:t>Quality (50%)</a:t>
            </a:r>
          </a:p>
        </p:txBody>
      </p:sp>
      <p:sp>
        <p:nvSpPr>
          <p:cNvPr id="12" name="Text Placeholder 31"/>
          <p:cNvSpPr txBox="1">
            <a:spLocks/>
          </p:cNvSpPr>
          <p:nvPr/>
        </p:nvSpPr>
        <p:spPr bwMode="gray">
          <a:xfrm>
            <a:off x="2340028" y="2058895"/>
            <a:ext cx="1692221" cy="1667123"/>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a:buClr>
                <a:schemeClr val="tx1"/>
              </a:buClr>
            </a:pPr>
            <a:r>
              <a:rPr lang="en-US" dirty="0" smtClean="0"/>
              <a:t>Likely</a:t>
            </a:r>
            <a:r>
              <a:rPr lang="en-US" b="1" dirty="0" smtClean="0"/>
              <a:t> no </a:t>
            </a:r>
            <a:r>
              <a:rPr lang="en-US" b="1" dirty="0"/>
              <a:t>additional MIPS reporting </a:t>
            </a:r>
            <a:r>
              <a:rPr lang="en-US" dirty="0"/>
              <a:t>required in </a:t>
            </a:r>
            <a:r>
              <a:rPr lang="en-US" dirty="0" smtClean="0"/>
              <a:t>2018</a:t>
            </a:r>
            <a:endParaRPr lang="en-US" dirty="0"/>
          </a:p>
          <a:p>
            <a:r>
              <a:rPr lang="en-US" dirty="0"/>
              <a:t>CMS </a:t>
            </a:r>
            <a:r>
              <a:rPr lang="en-US" dirty="0" smtClean="0"/>
              <a:t>will assign category score based </a:t>
            </a:r>
            <a:r>
              <a:rPr lang="en-US" dirty="0"/>
              <a:t>on </a:t>
            </a:r>
            <a:r>
              <a:rPr lang="en-US" dirty="0" smtClean="0"/>
              <a:t>ACO-required activities</a:t>
            </a:r>
            <a:r>
              <a:rPr lang="en-US" baseline="30000" dirty="0"/>
              <a:t>2</a:t>
            </a:r>
            <a:r>
              <a:rPr lang="en-US" dirty="0" smtClean="0"/>
              <a:t> </a:t>
            </a:r>
          </a:p>
          <a:p>
            <a:r>
              <a:rPr lang="en-US" dirty="0" smtClean="0"/>
              <a:t>In </a:t>
            </a:r>
            <a:r>
              <a:rPr lang="en-US" dirty="0"/>
              <a:t>future years, additional reporting may be required by the ACO</a:t>
            </a:r>
            <a:r>
              <a:rPr lang="en-US" dirty="0">
                <a:solidFill>
                  <a:schemeClr val="accent6"/>
                </a:solidFill>
              </a:rPr>
              <a:t> </a:t>
            </a:r>
            <a:r>
              <a:rPr lang="en-US" dirty="0"/>
              <a:t>if the CMS-assigned points do not yield the full category </a:t>
            </a:r>
            <a:r>
              <a:rPr lang="en-US" dirty="0" smtClean="0"/>
              <a:t>score</a:t>
            </a:r>
            <a:r>
              <a:rPr lang="en-US" baseline="30000" dirty="0"/>
              <a:t>3</a:t>
            </a:r>
          </a:p>
        </p:txBody>
      </p:sp>
      <p:sp>
        <p:nvSpPr>
          <p:cNvPr id="14" name="TextBox 13"/>
          <p:cNvSpPr txBox="1"/>
          <p:nvPr/>
        </p:nvSpPr>
        <p:spPr bwMode="gray">
          <a:xfrm>
            <a:off x="2340119" y="1821495"/>
            <a:ext cx="1841356" cy="153888"/>
          </a:xfrm>
          <a:prstGeom prst="rect">
            <a:avLst/>
          </a:prstGeom>
          <a:noFill/>
        </p:spPr>
        <p:txBody>
          <a:bodyPr wrap="square" lIns="0" tIns="0" rIns="0" bIns="0" rtlCol="0">
            <a:spAutoFit/>
          </a:bodyPr>
          <a:lstStyle/>
          <a:p>
            <a:r>
              <a:rPr lang="en-US" sz="1000" b="1" dirty="0" smtClean="0"/>
              <a:t>Improvement Activities (20%)</a:t>
            </a:r>
          </a:p>
        </p:txBody>
      </p:sp>
      <p:sp>
        <p:nvSpPr>
          <p:cNvPr id="16" name="Text Placeholder 31"/>
          <p:cNvSpPr txBox="1">
            <a:spLocks/>
          </p:cNvSpPr>
          <p:nvPr/>
        </p:nvSpPr>
        <p:spPr bwMode="gray">
          <a:xfrm>
            <a:off x="4358005" y="2058895"/>
            <a:ext cx="1645920" cy="1821011"/>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dirty="0"/>
              <a:t>Additional MIPS reporting required for this category independent of the ACO</a:t>
            </a:r>
          </a:p>
          <a:p>
            <a:pPr>
              <a:buClr>
                <a:schemeClr val="tx1"/>
              </a:buClr>
            </a:pPr>
            <a:r>
              <a:rPr lang="en-US" b="1" dirty="0" smtClean="0"/>
              <a:t>Report group data </a:t>
            </a:r>
            <a:r>
              <a:rPr lang="en-US" b="1" dirty="0"/>
              <a:t>through respective ACO participant billing TINs</a:t>
            </a:r>
          </a:p>
          <a:p>
            <a:r>
              <a:rPr lang="en-US" dirty="0"/>
              <a:t>Scores from all ACO participant TINs </a:t>
            </a:r>
            <a:r>
              <a:rPr lang="en-US" dirty="0" smtClean="0"/>
              <a:t>are aggregated to yield a </a:t>
            </a:r>
            <a:r>
              <a:rPr lang="en-US" dirty="0"/>
              <a:t>weighted average </a:t>
            </a:r>
            <a:r>
              <a:rPr lang="en-US" dirty="0" smtClean="0"/>
              <a:t>APM </a:t>
            </a:r>
            <a:r>
              <a:rPr lang="en-US" dirty="0"/>
              <a:t>Entity group </a:t>
            </a:r>
            <a:r>
              <a:rPr lang="en-US" dirty="0" smtClean="0"/>
              <a:t>score</a:t>
            </a:r>
            <a:r>
              <a:rPr lang="en-US" baseline="30000" dirty="0"/>
              <a:t>4</a:t>
            </a:r>
            <a:endParaRPr lang="en-US" baseline="30000" dirty="0" smtClean="0"/>
          </a:p>
        </p:txBody>
      </p:sp>
      <p:sp>
        <p:nvSpPr>
          <p:cNvPr id="18" name="TextBox 17"/>
          <p:cNvSpPr txBox="1"/>
          <p:nvPr/>
        </p:nvSpPr>
        <p:spPr bwMode="gray">
          <a:xfrm>
            <a:off x="4358005" y="1821495"/>
            <a:ext cx="1617101" cy="153888"/>
          </a:xfrm>
          <a:prstGeom prst="rect">
            <a:avLst/>
          </a:prstGeom>
          <a:noFill/>
        </p:spPr>
        <p:txBody>
          <a:bodyPr wrap="square" lIns="0" tIns="0" rIns="0" bIns="0" rtlCol="0">
            <a:spAutoFit/>
          </a:bodyPr>
          <a:lstStyle/>
          <a:p>
            <a:r>
              <a:rPr lang="en-US" sz="1000" b="1" dirty="0" smtClean="0"/>
              <a:t>ACI (30%)</a:t>
            </a:r>
          </a:p>
        </p:txBody>
      </p:sp>
      <p:sp>
        <p:nvSpPr>
          <p:cNvPr id="21" name="TextBox 20"/>
          <p:cNvSpPr txBox="1"/>
          <p:nvPr/>
        </p:nvSpPr>
        <p:spPr bwMode="gray">
          <a:xfrm>
            <a:off x="320675" y="1063724"/>
            <a:ext cx="5470525" cy="153888"/>
          </a:xfrm>
          <a:prstGeom prst="rect">
            <a:avLst/>
          </a:prstGeom>
          <a:noFill/>
        </p:spPr>
        <p:txBody>
          <a:bodyPr wrap="square" lIns="0" tIns="0" rIns="0" bIns="0" rtlCol="0">
            <a:spAutoFit/>
          </a:bodyPr>
          <a:lstStyle/>
          <a:p>
            <a:r>
              <a:rPr lang="en-US" sz="1000" dirty="0" smtClean="0">
                <a:solidFill>
                  <a:srgbClr val="333E48"/>
                </a:solidFill>
              </a:rPr>
              <a:t>Applies to All MSSP Track 1 ACOs, and Tracks 2 and 3 ACOs </a:t>
            </a:r>
            <a:r>
              <a:rPr lang="en-US" sz="1000" dirty="0">
                <a:solidFill>
                  <a:srgbClr val="333E48"/>
                </a:solidFill>
              </a:rPr>
              <a:t>Below </a:t>
            </a:r>
            <a:r>
              <a:rPr lang="en-US" sz="1000" dirty="0" smtClean="0">
                <a:solidFill>
                  <a:srgbClr val="333E48"/>
                </a:solidFill>
              </a:rPr>
              <a:t>QP</a:t>
            </a:r>
            <a:r>
              <a:rPr lang="en-US" sz="1000" baseline="30000" dirty="0" smtClean="0">
                <a:solidFill>
                  <a:srgbClr val="333E48"/>
                </a:solidFill>
              </a:rPr>
              <a:t>1</a:t>
            </a:r>
            <a:r>
              <a:rPr lang="en-US" sz="1000" dirty="0" smtClean="0">
                <a:solidFill>
                  <a:srgbClr val="333E48"/>
                </a:solidFill>
              </a:rPr>
              <a:t> Volume Threshold </a:t>
            </a:r>
            <a:endParaRPr lang="en-US" sz="1000" dirty="0">
              <a:solidFill>
                <a:srgbClr val="CF0A2C"/>
              </a:solidFill>
            </a:endParaRPr>
          </a:p>
        </p:txBody>
      </p:sp>
      <p:pic>
        <p:nvPicPr>
          <p:cNvPr id="22" name="Picture 4" descr="C:\Users\levinthn\Documents\ABC Art and Templates\Scorecard_chec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0029" y="1446534"/>
            <a:ext cx="315386" cy="27432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5" descr="C:\Users\levinthn\Documents\ABC Art and Templates\Computer_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7233" y="1462791"/>
            <a:ext cx="292608" cy="24180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Users\levinthn\Documents\ABC Art and Templates\Caduceu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053" y="1446534"/>
            <a:ext cx="285770" cy="27432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gray">
          <a:xfrm>
            <a:off x="4248150" y="1378270"/>
            <a:ext cx="1835150" cy="2567384"/>
          </a:xfrm>
          <a:prstGeom prst="rect">
            <a:avLst/>
          </a:prstGeom>
          <a:no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19" name="Line Callout 1 (No Border) 5"/>
          <p:cNvSpPr/>
          <p:nvPr/>
        </p:nvSpPr>
        <p:spPr bwMode="gray">
          <a:xfrm>
            <a:off x="3223836" y="4040564"/>
            <a:ext cx="3176963" cy="600164"/>
          </a:xfrm>
          <a:custGeom>
            <a:avLst/>
            <a:gdLst>
              <a:gd name="connsiteX0" fmla="*/ 0 w 5414074"/>
              <a:gd name="connsiteY0" fmla="*/ 0 h 2934346"/>
              <a:gd name="connsiteX1" fmla="*/ 5414074 w 5414074"/>
              <a:gd name="connsiteY1" fmla="*/ 0 h 2934346"/>
              <a:gd name="connsiteX2" fmla="*/ 5414074 w 5414074"/>
              <a:gd name="connsiteY2" fmla="*/ 2934346 h 2934346"/>
              <a:gd name="connsiteX3" fmla="*/ 0 w 5414074"/>
              <a:gd name="connsiteY3" fmla="*/ 2934346 h 2934346"/>
              <a:gd name="connsiteX4" fmla="*/ 0 w 5414074"/>
              <a:gd name="connsiteY4" fmla="*/ 0 h 2934346"/>
              <a:gd name="connsiteX0" fmla="*/ -451155 w 5414074"/>
              <a:gd name="connsiteY0" fmla="*/ 550190 h 2934346"/>
              <a:gd name="connsiteX1" fmla="*/ -2075377 w 5414074"/>
              <a:gd name="connsiteY1" fmla="*/ 3301139 h 2934346"/>
              <a:gd name="connsiteX0" fmla="*/ 2075377 w 7489451"/>
              <a:gd name="connsiteY0" fmla="*/ 7023 h 3308162"/>
              <a:gd name="connsiteX1" fmla="*/ 7489451 w 7489451"/>
              <a:gd name="connsiteY1" fmla="*/ 7023 h 3308162"/>
              <a:gd name="connsiteX2" fmla="*/ 7489451 w 7489451"/>
              <a:gd name="connsiteY2" fmla="*/ 2941369 h 3308162"/>
              <a:gd name="connsiteX3" fmla="*/ 2075377 w 7489451"/>
              <a:gd name="connsiteY3" fmla="*/ 2941369 h 3308162"/>
              <a:gd name="connsiteX4" fmla="*/ 2075377 w 7489451"/>
              <a:gd name="connsiteY4" fmla="*/ 7023 h 3308162"/>
              <a:gd name="connsiteX0" fmla="*/ 2076660 w 7489451"/>
              <a:gd name="connsiteY0" fmla="*/ 0 h 3308162"/>
              <a:gd name="connsiteX1" fmla="*/ 0 w 7489451"/>
              <a:gd name="connsiteY1" fmla="*/ 3308162 h 3308162"/>
              <a:gd name="connsiteX0" fmla="*/ 155032 w 5569106"/>
              <a:gd name="connsiteY0" fmla="*/ 7023 h 2943830"/>
              <a:gd name="connsiteX1" fmla="*/ 5569106 w 5569106"/>
              <a:gd name="connsiteY1" fmla="*/ 7023 h 2943830"/>
              <a:gd name="connsiteX2" fmla="*/ 5569106 w 5569106"/>
              <a:gd name="connsiteY2" fmla="*/ 2941369 h 2943830"/>
              <a:gd name="connsiteX3" fmla="*/ 155032 w 5569106"/>
              <a:gd name="connsiteY3" fmla="*/ 2941369 h 2943830"/>
              <a:gd name="connsiteX4" fmla="*/ 155032 w 5569106"/>
              <a:gd name="connsiteY4" fmla="*/ 7023 h 2943830"/>
              <a:gd name="connsiteX0" fmla="*/ 156315 w 5569106"/>
              <a:gd name="connsiteY0" fmla="*/ 0 h 2943830"/>
              <a:gd name="connsiteX1" fmla="*/ 156106 w 5569106"/>
              <a:gd name="connsiteY1" fmla="*/ 2943830 h 2943830"/>
              <a:gd name="connsiteX0" fmla="*/ 239373 w 5653447"/>
              <a:gd name="connsiteY0" fmla="*/ 7023 h 2943830"/>
              <a:gd name="connsiteX1" fmla="*/ 5653447 w 5653447"/>
              <a:gd name="connsiteY1" fmla="*/ 7023 h 2943830"/>
              <a:gd name="connsiteX2" fmla="*/ 5653447 w 5653447"/>
              <a:gd name="connsiteY2" fmla="*/ 2941369 h 2943830"/>
              <a:gd name="connsiteX3" fmla="*/ 239373 w 5653447"/>
              <a:gd name="connsiteY3" fmla="*/ 2941369 h 2943830"/>
              <a:gd name="connsiteX4" fmla="*/ 239373 w 5653447"/>
              <a:gd name="connsiteY4" fmla="*/ 7023 h 2943830"/>
              <a:gd name="connsiteX0" fmla="*/ 240656 w 5653447"/>
              <a:gd name="connsiteY0" fmla="*/ 0 h 2943830"/>
              <a:gd name="connsiteX1" fmla="*/ 240447 w 5653447"/>
              <a:gd name="connsiteY1" fmla="*/ 2943830 h 2943830"/>
              <a:gd name="connsiteX0" fmla="*/ 0 w 5414074"/>
              <a:gd name="connsiteY0" fmla="*/ 7023 h 2943830"/>
              <a:gd name="connsiteX1" fmla="*/ 5414074 w 5414074"/>
              <a:gd name="connsiteY1" fmla="*/ 7023 h 2943830"/>
              <a:gd name="connsiteX2" fmla="*/ 5414074 w 5414074"/>
              <a:gd name="connsiteY2" fmla="*/ 2941369 h 2943830"/>
              <a:gd name="connsiteX3" fmla="*/ 0 w 5414074"/>
              <a:gd name="connsiteY3" fmla="*/ 2941369 h 2943830"/>
              <a:gd name="connsiteX4" fmla="*/ 0 w 5414074"/>
              <a:gd name="connsiteY4" fmla="*/ 7023 h 2943830"/>
              <a:gd name="connsiteX0" fmla="*/ 1283 w 5414074"/>
              <a:gd name="connsiteY0" fmla="*/ 0 h 2943830"/>
              <a:gd name="connsiteX1" fmla="*/ 1074 w 5414074"/>
              <a:gd name="connsiteY1" fmla="*/ 2943830 h 2943830"/>
              <a:gd name="connsiteX0" fmla="*/ 22529 w 5436603"/>
              <a:gd name="connsiteY0" fmla="*/ 0 h 2936807"/>
              <a:gd name="connsiteX1" fmla="*/ 5436603 w 5436603"/>
              <a:gd name="connsiteY1" fmla="*/ 0 h 2936807"/>
              <a:gd name="connsiteX2" fmla="*/ 5436603 w 5436603"/>
              <a:gd name="connsiteY2" fmla="*/ 2934346 h 2936807"/>
              <a:gd name="connsiteX3" fmla="*/ 22529 w 5436603"/>
              <a:gd name="connsiteY3" fmla="*/ 2934346 h 2936807"/>
              <a:gd name="connsiteX4" fmla="*/ 22529 w 5436603"/>
              <a:gd name="connsiteY4" fmla="*/ 0 h 2936807"/>
              <a:gd name="connsiteX0" fmla="*/ 0 w 5436603"/>
              <a:gd name="connsiteY0" fmla="*/ 28696 h 2936807"/>
              <a:gd name="connsiteX1" fmla="*/ 23603 w 5436603"/>
              <a:gd name="connsiteY1" fmla="*/ 2936807 h 2936807"/>
              <a:gd name="connsiteX0" fmla="*/ 0 w 5414074"/>
              <a:gd name="connsiteY0" fmla="*/ 4642 h 2941449"/>
              <a:gd name="connsiteX1" fmla="*/ 5414074 w 5414074"/>
              <a:gd name="connsiteY1" fmla="*/ 4642 h 2941449"/>
              <a:gd name="connsiteX2" fmla="*/ 5414074 w 5414074"/>
              <a:gd name="connsiteY2" fmla="*/ 2938988 h 2941449"/>
              <a:gd name="connsiteX3" fmla="*/ 0 w 5414074"/>
              <a:gd name="connsiteY3" fmla="*/ 2938988 h 2941449"/>
              <a:gd name="connsiteX4" fmla="*/ 0 w 5414074"/>
              <a:gd name="connsiteY4" fmla="*/ 4642 h 2941449"/>
              <a:gd name="connsiteX0" fmla="*/ 1283 w 5414074"/>
              <a:gd name="connsiteY0" fmla="*/ 0 h 2941449"/>
              <a:gd name="connsiteX1" fmla="*/ 1074 w 5414074"/>
              <a:gd name="connsiteY1" fmla="*/ 2941449 h 2941449"/>
              <a:gd name="connsiteX0" fmla="*/ 22530 w 5436604"/>
              <a:gd name="connsiteY0" fmla="*/ 0 h 2936807"/>
              <a:gd name="connsiteX1" fmla="*/ 5436604 w 5436604"/>
              <a:gd name="connsiteY1" fmla="*/ 0 h 2936807"/>
              <a:gd name="connsiteX2" fmla="*/ 5436604 w 5436604"/>
              <a:gd name="connsiteY2" fmla="*/ 2934346 h 2936807"/>
              <a:gd name="connsiteX3" fmla="*/ 22530 w 5436604"/>
              <a:gd name="connsiteY3" fmla="*/ 2934346 h 2936807"/>
              <a:gd name="connsiteX4" fmla="*/ 22530 w 5436604"/>
              <a:gd name="connsiteY4" fmla="*/ 0 h 2936807"/>
              <a:gd name="connsiteX0" fmla="*/ 0 w 5436604"/>
              <a:gd name="connsiteY0" fmla="*/ 85846 h 2936807"/>
              <a:gd name="connsiteX1" fmla="*/ 23604 w 5436604"/>
              <a:gd name="connsiteY1" fmla="*/ 2936807 h 2936807"/>
              <a:gd name="connsiteX0" fmla="*/ 1103 w 5415177"/>
              <a:gd name="connsiteY0" fmla="*/ 0 h 2936807"/>
              <a:gd name="connsiteX1" fmla="*/ 5415177 w 5415177"/>
              <a:gd name="connsiteY1" fmla="*/ 0 h 2936807"/>
              <a:gd name="connsiteX2" fmla="*/ 5415177 w 5415177"/>
              <a:gd name="connsiteY2" fmla="*/ 2934346 h 2936807"/>
              <a:gd name="connsiteX3" fmla="*/ 1103 w 5415177"/>
              <a:gd name="connsiteY3" fmla="*/ 2934346 h 2936807"/>
              <a:gd name="connsiteX4" fmla="*/ 1103 w 5415177"/>
              <a:gd name="connsiteY4" fmla="*/ 0 h 2936807"/>
              <a:gd name="connsiteX0" fmla="*/ 4 w 5415177"/>
              <a:gd name="connsiteY0" fmla="*/ 121 h 2936807"/>
              <a:gd name="connsiteX1" fmla="*/ 2177 w 5415177"/>
              <a:gd name="connsiteY1" fmla="*/ 2936807 h 2936807"/>
            </a:gdLst>
            <a:ahLst/>
            <a:cxnLst>
              <a:cxn ang="0">
                <a:pos x="connsiteX0" y="connsiteY0"/>
              </a:cxn>
              <a:cxn ang="0">
                <a:pos x="connsiteX1" y="connsiteY1"/>
              </a:cxn>
            </a:cxnLst>
            <a:rect l="l" t="t" r="r" b="b"/>
            <a:pathLst>
              <a:path w="5415177" h="2936807" stroke="0" extrusionOk="0">
                <a:moveTo>
                  <a:pt x="1103" y="0"/>
                </a:moveTo>
                <a:lnTo>
                  <a:pt x="5415177" y="0"/>
                </a:lnTo>
                <a:lnTo>
                  <a:pt x="5415177" y="2934346"/>
                </a:lnTo>
                <a:lnTo>
                  <a:pt x="1103" y="2934346"/>
                </a:lnTo>
                <a:lnTo>
                  <a:pt x="1103" y="0"/>
                </a:lnTo>
                <a:close/>
              </a:path>
              <a:path w="5415177" h="2936807" fill="none" extrusionOk="0">
                <a:moveTo>
                  <a:pt x="4" y="121"/>
                </a:moveTo>
                <a:cubicBezTo>
                  <a:pt x="-101" y="1472036"/>
                  <a:pt x="2281" y="1464892"/>
                  <a:pt x="2177" y="2936807"/>
                </a:cubicBezTo>
              </a:path>
            </a:pathLst>
          </a:custGeom>
          <a:solidFill>
            <a:schemeClr val="bg2"/>
          </a:solidFill>
          <a:ln w="28575">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7160" tIns="91440" rIns="137160" bIns="91440" numCol="1" spcCol="0" rtlCol="0" fromWordArt="0" anchor="t" anchorCtr="0" forceAA="0" compatLnSpc="1">
            <a:prstTxWarp prst="textNoShape">
              <a:avLst/>
            </a:prstTxWarp>
            <a:spAutoFit/>
          </a:bodyPr>
          <a:lstStyle/>
          <a:p>
            <a:pPr>
              <a:spcBef>
                <a:spcPts val="500"/>
              </a:spcBef>
            </a:pPr>
            <a:r>
              <a:rPr lang="en-US" sz="900" dirty="0" smtClean="0">
                <a:solidFill>
                  <a:schemeClr val="tx1"/>
                </a:solidFill>
              </a:rPr>
              <a:t>Staring 2018, CMS finalized a </a:t>
            </a:r>
            <a:r>
              <a:rPr lang="en-US" sz="900" dirty="0">
                <a:solidFill>
                  <a:schemeClr val="accent6"/>
                </a:solidFill>
              </a:rPr>
              <a:t>December 31 snapshot </a:t>
            </a:r>
            <a:r>
              <a:rPr lang="en-US" sz="900" dirty="0">
                <a:solidFill>
                  <a:schemeClr val="tx1"/>
                </a:solidFill>
              </a:rPr>
              <a:t>date that extends the MIPS APM scoring standard to ECs </a:t>
            </a:r>
            <a:r>
              <a:rPr lang="en-US" sz="900" dirty="0" smtClean="0">
                <a:solidFill>
                  <a:schemeClr val="tx1"/>
                </a:solidFill>
              </a:rPr>
              <a:t>who join an ACO late in the performance year</a:t>
            </a:r>
            <a:endParaRPr lang="en-US" sz="900" b="1" dirty="0">
              <a:solidFill>
                <a:schemeClr val="tx1"/>
              </a:solidFill>
            </a:endParaRPr>
          </a:p>
        </p:txBody>
      </p:sp>
    </p:spTree>
    <p:extLst>
      <p:ext uri="{BB962C8B-B14F-4D97-AF65-F5344CB8AC3E}">
        <p14:creationId xmlns:p14="http://schemas.microsoft.com/office/powerpoint/2010/main" val="1533007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2018 Next Generation ACO MIPS Reporting</a:t>
            </a:r>
          </a:p>
        </p:txBody>
      </p:sp>
      <p:sp>
        <p:nvSpPr>
          <p:cNvPr id="3" name="Text Placeholder 2"/>
          <p:cNvSpPr>
            <a:spLocks noGrp="1"/>
          </p:cNvSpPr>
          <p:nvPr>
            <p:ph type="body" sz="quarter" idx="25"/>
          </p:nvPr>
        </p:nvSpPr>
        <p:spPr>
          <a:xfrm>
            <a:off x="320674" y="718356"/>
            <a:ext cx="5868631" cy="430887"/>
          </a:xfrm>
        </p:spPr>
        <p:txBody>
          <a:bodyPr/>
          <a:lstStyle/>
          <a:p>
            <a:r>
              <a:rPr lang="en-US" dirty="0"/>
              <a:t>MIPS Scored at APM Entity Level; Report ACI at Individual or Group Level</a:t>
            </a:r>
          </a:p>
        </p:txBody>
      </p:sp>
      <p:sp>
        <p:nvSpPr>
          <p:cNvPr id="17" name="Text Placeholder 16"/>
          <p:cNvSpPr>
            <a:spLocks noGrp="1"/>
          </p:cNvSpPr>
          <p:nvPr>
            <p:ph type="body" sz="quarter" idx="26"/>
          </p:nvPr>
        </p:nvSpPr>
        <p:spPr/>
        <p:txBody>
          <a:bodyPr/>
          <a:lstStyle/>
          <a:p>
            <a:endParaRPr lang="en-US"/>
          </a:p>
        </p:txBody>
      </p:sp>
      <p:sp>
        <p:nvSpPr>
          <p:cNvPr id="5" name="Text Placeholder 4"/>
          <p:cNvSpPr>
            <a:spLocks noGrp="1"/>
          </p:cNvSpPr>
          <p:nvPr>
            <p:ph type="body" sz="quarter" idx="27"/>
          </p:nvPr>
        </p:nvSpPr>
        <p:spPr>
          <a:xfrm>
            <a:off x="4857750" y="4629430"/>
            <a:ext cx="1543050" cy="171170"/>
          </a:xfrm>
        </p:spPr>
        <p:txBody>
          <a:bodyPr/>
          <a:lstStyle/>
          <a:p>
            <a:r>
              <a:rPr lang="en-US" dirty="0" smtClean="0"/>
              <a:t>Source: CMS; Advisory Board research and analysis.</a:t>
            </a:r>
            <a:endParaRPr lang="en-US" dirty="0"/>
          </a:p>
        </p:txBody>
      </p:sp>
      <p:sp>
        <p:nvSpPr>
          <p:cNvPr id="6" name="Text Placeholder 5"/>
          <p:cNvSpPr>
            <a:spLocks noGrp="1"/>
          </p:cNvSpPr>
          <p:nvPr>
            <p:ph type="body" sz="quarter" idx="28"/>
          </p:nvPr>
        </p:nvSpPr>
        <p:spPr>
          <a:xfrm>
            <a:off x="0" y="4120818"/>
            <a:ext cx="2388637" cy="500137"/>
          </a:xfrm>
        </p:spPr>
        <p:txBody>
          <a:bodyPr/>
          <a:lstStyle/>
          <a:p>
            <a:r>
              <a:rPr lang="en-US" dirty="0"/>
              <a:t>Also applies to </a:t>
            </a:r>
            <a:r>
              <a:rPr lang="en-US" dirty="0" smtClean="0"/>
              <a:t>partial QPs </a:t>
            </a:r>
            <a:r>
              <a:rPr lang="en-US" dirty="0"/>
              <a:t>that choose to participate in MIPS.</a:t>
            </a:r>
          </a:p>
          <a:p>
            <a:r>
              <a:rPr lang="en-US" dirty="0"/>
              <a:t>For example, CMS awarded full category score in 2017 for MIPS APMs, </a:t>
            </a:r>
            <a:r>
              <a:rPr lang="en-US" dirty="0">
                <a:hlinkClick r:id="rId3"/>
              </a:rPr>
              <a:t>https://qpp.cms.gov/docs/QPP_APMs_and_Improvement_Activities.pdf</a:t>
            </a:r>
            <a:r>
              <a:rPr lang="en-US" dirty="0"/>
              <a:t>.</a:t>
            </a:r>
          </a:p>
          <a:p>
            <a:r>
              <a:rPr lang="en-US" dirty="0"/>
              <a:t>MIPS APM participants receive at minimum one half of the total possible points.</a:t>
            </a:r>
          </a:p>
          <a:p>
            <a:r>
              <a:rPr lang="en-US" dirty="0"/>
              <a:t>The score will be the highest attributable score, which may be derived from either group or individual reporting.</a:t>
            </a:r>
          </a:p>
        </p:txBody>
      </p:sp>
      <p:sp>
        <p:nvSpPr>
          <p:cNvPr id="8" name="Text Placeholder 31"/>
          <p:cNvSpPr txBox="1">
            <a:spLocks/>
          </p:cNvSpPr>
          <p:nvPr/>
        </p:nvSpPr>
        <p:spPr bwMode="gray">
          <a:xfrm>
            <a:off x="322053" y="2058895"/>
            <a:ext cx="1645920" cy="1821011"/>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dirty="0" smtClean="0"/>
              <a:t>Reporting aligned with ACO requirements; </a:t>
            </a:r>
            <a:r>
              <a:rPr lang="en-US" b="1" dirty="0" smtClean="0"/>
              <a:t>no separate reporting required for MIPS</a:t>
            </a:r>
          </a:p>
          <a:p>
            <a:r>
              <a:rPr lang="en-US" dirty="0" smtClean="0"/>
              <a:t>Scored on measures submitted through CMS Web Interface by ACO on behalf of MIPS ECs</a:t>
            </a:r>
          </a:p>
          <a:p>
            <a:pPr>
              <a:buClr>
                <a:schemeClr val="tx1"/>
              </a:buClr>
            </a:pPr>
            <a:r>
              <a:rPr lang="en-US" b="1" dirty="0" smtClean="0">
                <a:solidFill>
                  <a:schemeClr val="accent6"/>
                </a:solidFill>
              </a:rPr>
              <a:t>New! </a:t>
            </a:r>
            <a:r>
              <a:rPr lang="en-US" dirty="0" smtClean="0"/>
              <a:t>Category score includes </a:t>
            </a:r>
            <a:r>
              <a:rPr lang="en-US" dirty="0" smtClean="0">
                <a:solidFill>
                  <a:schemeClr val="accent6"/>
                </a:solidFill>
              </a:rPr>
              <a:t>CAHPS </a:t>
            </a:r>
            <a:r>
              <a:rPr lang="en-US" dirty="0">
                <a:solidFill>
                  <a:schemeClr val="accent6"/>
                </a:solidFill>
              </a:rPr>
              <a:t>for </a:t>
            </a:r>
            <a:r>
              <a:rPr lang="en-US" dirty="0" smtClean="0">
                <a:solidFill>
                  <a:schemeClr val="accent6"/>
                </a:solidFill>
              </a:rPr>
              <a:t>ACO</a:t>
            </a:r>
            <a:r>
              <a:rPr lang="en-US" dirty="0" smtClean="0"/>
              <a:t> </a:t>
            </a:r>
            <a:r>
              <a:rPr lang="en-US" dirty="0"/>
              <a:t>measure </a:t>
            </a:r>
            <a:r>
              <a:rPr lang="en-US" dirty="0" smtClean="0"/>
              <a:t>starting 2018</a:t>
            </a:r>
            <a:endParaRPr lang="en-US" dirty="0"/>
          </a:p>
        </p:txBody>
      </p:sp>
      <p:sp>
        <p:nvSpPr>
          <p:cNvPr id="10" name="TextBox 9"/>
          <p:cNvSpPr txBox="1"/>
          <p:nvPr/>
        </p:nvSpPr>
        <p:spPr bwMode="gray">
          <a:xfrm>
            <a:off x="322053" y="1821495"/>
            <a:ext cx="1617101" cy="153888"/>
          </a:xfrm>
          <a:prstGeom prst="rect">
            <a:avLst/>
          </a:prstGeom>
          <a:noFill/>
        </p:spPr>
        <p:txBody>
          <a:bodyPr wrap="square" lIns="0" tIns="0" rIns="0" bIns="0" rtlCol="0">
            <a:spAutoFit/>
          </a:bodyPr>
          <a:lstStyle/>
          <a:p>
            <a:r>
              <a:rPr lang="en-US" sz="1000" b="1" dirty="0" smtClean="0"/>
              <a:t>Quality (50%)</a:t>
            </a:r>
          </a:p>
        </p:txBody>
      </p:sp>
      <p:sp>
        <p:nvSpPr>
          <p:cNvPr id="12" name="Text Placeholder 31"/>
          <p:cNvSpPr txBox="1">
            <a:spLocks/>
          </p:cNvSpPr>
          <p:nvPr/>
        </p:nvSpPr>
        <p:spPr bwMode="gray">
          <a:xfrm>
            <a:off x="2340028" y="2058895"/>
            <a:ext cx="1692221" cy="1667123"/>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a:buClr>
                <a:schemeClr val="tx1"/>
              </a:buClr>
            </a:pPr>
            <a:r>
              <a:rPr lang="en-US" dirty="0" smtClean="0"/>
              <a:t>Likely</a:t>
            </a:r>
            <a:r>
              <a:rPr lang="en-US" b="1" dirty="0" smtClean="0"/>
              <a:t> no </a:t>
            </a:r>
            <a:r>
              <a:rPr lang="en-US" b="1" dirty="0"/>
              <a:t>additional MIPS reporting </a:t>
            </a:r>
            <a:r>
              <a:rPr lang="en-US" dirty="0"/>
              <a:t>required in </a:t>
            </a:r>
            <a:r>
              <a:rPr lang="en-US" dirty="0" smtClean="0"/>
              <a:t>2018</a:t>
            </a:r>
            <a:endParaRPr lang="en-US" dirty="0"/>
          </a:p>
          <a:p>
            <a:r>
              <a:rPr lang="en-US" dirty="0"/>
              <a:t>CMS </a:t>
            </a:r>
            <a:r>
              <a:rPr lang="en-US" dirty="0" smtClean="0"/>
              <a:t>will assign category score based </a:t>
            </a:r>
            <a:r>
              <a:rPr lang="en-US" dirty="0"/>
              <a:t>on </a:t>
            </a:r>
            <a:r>
              <a:rPr lang="en-US" dirty="0" smtClean="0"/>
              <a:t>ACO-required activities</a:t>
            </a:r>
            <a:r>
              <a:rPr lang="en-US" baseline="30000" dirty="0"/>
              <a:t>2</a:t>
            </a:r>
            <a:r>
              <a:rPr lang="en-US" dirty="0" smtClean="0"/>
              <a:t> </a:t>
            </a:r>
          </a:p>
          <a:p>
            <a:r>
              <a:rPr lang="en-US" dirty="0" smtClean="0"/>
              <a:t>In </a:t>
            </a:r>
            <a:r>
              <a:rPr lang="en-US" dirty="0"/>
              <a:t>future years, additional reporting may be required by the ACO</a:t>
            </a:r>
            <a:r>
              <a:rPr lang="en-US" dirty="0">
                <a:solidFill>
                  <a:schemeClr val="accent6"/>
                </a:solidFill>
              </a:rPr>
              <a:t> </a:t>
            </a:r>
            <a:r>
              <a:rPr lang="en-US" dirty="0"/>
              <a:t>if the CMS-assigned points do not yield the full category </a:t>
            </a:r>
            <a:r>
              <a:rPr lang="en-US" dirty="0" smtClean="0"/>
              <a:t>score</a:t>
            </a:r>
            <a:r>
              <a:rPr lang="en-US" baseline="30000" dirty="0"/>
              <a:t>3</a:t>
            </a:r>
          </a:p>
        </p:txBody>
      </p:sp>
      <p:sp>
        <p:nvSpPr>
          <p:cNvPr id="14" name="TextBox 13"/>
          <p:cNvSpPr txBox="1"/>
          <p:nvPr/>
        </p:nvSpPr>
        <p:spPr bwMode="gray">
          <a:xfrm>
            <a:off x="2340119" y="1821495"/>
            <a:ext cx="1841356" cy="153888"/>
          </a:xfrm>
          <a:prstGeom prst="rect">
            <a:avLst/>
          </a:prstGeom>
          <a:noFill/>
        </p:spPr>
        <p:txBody>
          <a:bodyPr wrap="square" lIns="0" tIns="0" rIns="0" bIns="0" rtlCol="0">
            <a:spAutoFit/>
          </a:bodyPr>
          <a:lstStyle/>
          <a:p>
            <a:r>
              <a:rPr lang="en-US" sz="1000" b="1" dirty="0" smtClean="0"/>
              <a:t>Improvement Activities (20%)</a:t>
            </a:r>
          </a:p>
        </p:txBody>
      </p:sp>
      <p:sp>
        <p:nvSpPr>
          <p:cNvPr id="16" name="Text Placeholder 31"/>
          <p:cNvSpPr txBox="1">
            <a:spLocks/>
          </p:cNvSpPr>
          <p:nvPr/>
        </p:nvSpPr>
        <p:spPr bwMode="gray">
          <a:xfrm>
            <a:off x="4358005" y="2058895"/>
            <a:ext cx="1645920" cy="2128788"/>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dirty="0"/>
              <a:t>Additional MIPS reporting required for this category independent of the ACO</a:t>
            </a:r>
          </a:p>
          <a:p>
            <a:pPr>
              <a:buClr>
                <a:schemeClr val="tx1"/>
              </a:buClr>
            </a:pPr>
            <a:r>
              <a:rPr lang="en-US" b="1" dirty="0"/>
              <a:t>ECs can report individual level (NPI/TIN) or group level (TIN) data</a:t>
            </a:r>
            <a:endParaRPr lang="en-US" b="1" baseline="30000" dirty="0"/>
          </a:p>
          <a:p>
            <a:r>
              <a:rPr lang="en-US" dirty="0"/>
              <a:t>CMS will attribute one score</a:t>
            </a:r>
            <a:r>
              <a:rPr lang="en-US" baseline="30000" dirty="0"/>
              <a:t>4</a:t>
            </a:r>
            <a:r>
              <a:rPr lang="en-US" dirty="0"/>
              <a:t> to each MIPS EC, and scores for all MIPS ECs in the APM Entity group are averaged to yield a single APM Entity group score</a:t>
            </a:r>
          </a:p>
        </p:txBody>
      </p:sp>
      <p:sp>
        <p:nvSpPr>
          <p:cNvPr id="18" name="TextBox 17"/>
          <p:cNvSpPr txBox="1"/>
          <p:nvPr/>
        </p:nvSpPr>
        <p:spPr bwMode="gray">
          <a:xfrm>
            <a:off x="4358005" y="1821495"/>
            <a:ext cx="1617101" cy="153888"/>
          </a:xfrm>
          <a:prstGeom prst="rect">
            <a:avLst/>
          </a:prstGeom>
          <a:noFill/>
        </p:spPr>
        <p:txBody>
          <a:bodyPr wrap="square" lIns="0" tIns="0" rIns="0" bIns="0" rtlCol="0">
            <a:spAutoFit/>
          </a:bodyPr>
          <a:lstStyle/>
          <a:p>
            <a:r>
              <a:rPr lang="en-US" sz="1000" b="1" dirty="0" smtClean="0"/>
              <a:t>ACI (30%)</a:t>
            </a:r>
          </a:p>
        </p:txBody>
      </p:sp>
      <p:sp>
        <p:nvSpPr>
          <p:cNvPr id="21" name="TextBox 20"/>
          <p:cNvSpPr txBox="1"/>
          <p:nvPr/>
        </p:nvSpPr>
        <p:spPr bwMode="gray">
          <a:xfrm>
            <a:off x="320675" y="1063724"/>
            <a:ext cx="5470525" cy="153888"/>
          </a:xfrm>
          <a:prstGeom prst="rect">
            <a:avLst/>
          </a:prstGeom>
          <a:noFill/>
        </p:spPr>
        <p:txBody>
          <a:bodyPr wrap="square" lIns="0" tIns="0" rIns="0" bIns="0" rtlCol="0">
            <a:spAutoFit/>
          </a:bodyPr>
          <a:lstStyle/>
          <a:p>
            <a:r>
              <a:rPr lang="en-US" sz="1000" dirty="0">
                <a:solidFill>
                  <a:srgbClr val="333E48"/>
                </a:solidFill>
              </a:rPr>
              <a:t>Applies to Next Generation ACO Entities Below QP</a:t>
            </a:r>
            <a:r>
              <a:rPr lang="en-US" sz="1000" baseline="30000" dirty="0">
                <a:solidFill>
                  <a:srgbClr val="333E48"/>
                </a:solidFill>
              </a:rPr>
              <a:t>1</a:t>
            </a:r>
            <a:r>
              <a:rPr lang="en-US" sz="1000" dirty="0">
                <a:solidFill>
                  <a:srgbClr val="333E48"/>
                </a:solidFill>
              </a:rPr>
              <a:t> Volume Threshold </a:t>
            </a:r>
          </a:p>
        </p:txBody>
      </p:sp>
      <p:pic>
        <p:nvPicPr>
          <p:cNvPr id="22" name="Picture 4" descr="C:\Users\levinthn\Documents\ABC Art and Templates\Scorecard_chec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0029" y="1446534"/>
            <a:ext cx="315386" cy="27432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5" descr="C:\Users\levinthn\Documents\ABC Art and Templates\Computer_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7233" y="1462791"/>
            <a:ext cx="292608" cy="24180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Users\levinthn\Documents\ABC Art and Templates\Caduceu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053" y="1446534"/>
            <a:ext cx="285770" cy="27432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gray">
          <a:xfrm>
            <a:off x="4248150" y="1378270"/>
            <a:ext cx="1835150" cy="2913812"/>
          </a:xfrm>
          <a:prstGeom prst="rect">
            <a:avLst/>
          </a:prstGeom>
          <a:no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Tree>
    <p:extLst>
      <p:ext uri="{BB962C8B-B14F-4D97-AF65-F5344CB8AC3E}">
        <p14:creationId xmlns:p14="http://schemas.microsoft.com/office/powerpoint/2010/main" val="1954619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2018 Other MIPS APM</a:t>
            </a:r>
            <a:r>
              <a:rPr lang="en-US" baseline="30000" dirty="0"/>
              <a:t>1</a:t>
            </a:r>
            <a:r>
              <a:rPr lang="en-US" dirty="0"/>
              <a:t> Reporting in MIPS</a:t>
            </a:r>
          </a:p>
        </p:txBody>
      </p:sp>
      <p:sp>
        <p:nvSpPr>
          <p:cNvPr id="3" name="Text Placeholder 2"/>
          <p:cNvSpPr>
            <a:spLocks noGrp="1"/>
          </p:cNvSpPr>
          <p:nvPr>
            <p:ph type="body" sz="quarter" idx="25"/>
          </p:nvPr>
        </p:nvSpPr>
        <p:spPr>
          <a:xfrm>
            <a:off x="320675" y="718356"/>
            <a:ext cx="5762626" cy="215444"/>
          </a:xfrm>
        </p:spPr>
        <p:txBody>
          <a:bodyPr/>
          <a:lstStyle/>
          <a:p>
            <a:r>
              <a:rPr lang="en-US" dirty="0"/>
              <a:t>Quality Now Included in 2018; MIPS Scored at APM Entity</a:t>
            </a:r>
            <a:r>
              <a:rPr lang="en-US" baseline="30000" dirty="0"/>
              <a:t>2</a:t>
            </a:r>
            <a:r>
              <a:rPr lang="en-US" dirty="0"/>
              <a:t> Level</a:t>
            </a:r>
          </a:p>
        </p:txBody>
      </p:sp>
      <p:sp>
        <p:nvSpPr>
          <p:cNvPr id="17" name="Text Placeholder 16"/>
          <p:cNvSpPr>
            <a:spLocks noGrp="1"/>
          </p:cNvSpPr>
          <p:nvPr>
            <p:ph type="body" sz="quarter" idx="26"/>
          </p:nvPr>
        </p:nvSpPr>
        <p:spPr/>
        <p:txBody>
          <a:bodyPr/>
          <a:lstStyle/>
          <a:p>
            <a:endParaRPr lang="en-US"/>
          </a:p>
        </p:txBody>
      </p:sp>
      <p:sp>
        <p:nvSpPr>
          <p:cNvPr id="5" name="Text Placeholder 4"/>
          <p:cNvSpPr>
            <a:spLocks noGrp="1"/>
          </p:cNvSpPr>
          <p:nvPr>
            <p:ph type="body" sz="quarter" idx="27"/>
          </p:nvPr>
        </p:nvSpPr>
        <p:spPr>
          <a:xfrm>
            <a:off x="4857750" y="4629430"/>
            <a:ext cx="1543050" cy="171170"/>
          </a:xfrm>
        </p:spPr>
        <p:txBody>
          <a:bodyPr/>
          <a:lstStyle/>
          <a:p>
            <a:r>
              <a:rPr lang="en-US" dirty="0" smtClean="0"/>
              <a:t>Source: CMS; Advisory Board research and analysis.</a:t>
            </a:r>
            <a:endParaRPr lang="en-US" dirty="0"/>
          </a:p>
        </p:txBody>
      </p:sp>
      <p:sp>
        <p:nvSpPr>
          <p:cNvPr id="6" name="Text Placeholder 5"/>
          <p:cNvSpPr>
            <a:spLocks noGrp="1"/>
          </p:cNvSpPr>
          <p:nvPr>
            <p:ph type="body" sz="quarter" idx="28"/>
          </p:nvPr>
        </p:nvSpPr>
        <p:spPr>
          <a:xfrm>
            <a:off x="0" y="4184938"/>
            <a:ext cx="6083300" cy="436017"/>
          </a:xfrm>
        </p:spPr>
        <p:txBody>
          <a:bodyPr/>
          <a:lstStyle/>
          <a:p>
            <a:r>
              <a:rPr lang="en-US" dirty="0"/>
              <a:t>“Other MIPS APM” is defined as a MIPS APM that does not report Quality measures through CMS Web </a:t>
            </a:r>
            <a:r>
              <a:rPr lang="en-US" dirty="0" smtClean="0"/>
              <a:t>Interface (e.g</a:t>
            </a:r>
            <a:r>
              <a:rPr lang="en-US" dirty="0"/>
              <a:t>., CPC+, Comprehensive ESRD Care, and Oncology Care </a:t>
            </a:r>
            <a:r>
              <a:rPr lang="en-US" dirty="0" smtClean="0"/>
              <a:t>Model). </a:t>
            </a:r>
            <a:endParaRPr lang="en-US" dirty="0"/>
          </a:p>
          <a:p>
            <a:r>
              <a:rPr lang="en-US" dirty="0"/>
              <a:t>Also applies to </a:t>
            </a:r>
            <a:r>
              <a:rPr lang="en-US" dirty="0" smtClean="0"/>
              <a:t>partial QPs </a:t>
            </a:r>
            <a:r>
              <a:rPr lang="en-US" dirty="0"/>
              <a:t>that choose to participate in MIPS.</a:t>
            </a:r>
          </a:p>
          <a:p>
            <a:r>
              <a:rPr lang="en-US" dirty="0"/>
              <a:t>For example, CMS awarded full category score in 2017 for MIPS APMs, </a:t>
            </a:r>
            <a:r>
              <a:rPr lang="en-US" dirty="0">
                <a:hlinkClick r:id="rId3"/>
              </a:rPr>
              <a:t>https://qpp.cms.gov/docs/QPP_APMs_and_Improvement_Activities.pdf</a:t>
            </a:r>
            <a:r>
              <a:rPr lang="en-US" dirty="0"/>
              <a:t>.</a:t>
            </a:r>
          </a:p>
          <a:p>
            <a:r>
              <a:rPr lang="en-US" dirty="0"/>
              <a:t>MIPS APM participants receive at minimum one half of the total possible points.</a:t>
            </a:r>
          </a:p>
          <a:p>
            <a:r>
              <a:rPr lang="en-US" dirty="0"/>
              <a:t>The score will be the highest attributable score, which may be derived from either group or individual reporting.</a:t>
            </a:r>
          </a:p>
        </p:txBody>
      </p:sp>
      <p:sp>
        <p:nvSpPr>
          <p:cNvPr id="8" name="Text Placeholder 31"/>
          <p:cNvSpPr txBox="1">
            <a:spLocks/>
          </p:cNvSpPr>
          <p:nvPr/>
        </p:nvSpPr>
        <p:spPr bwMode="gray">
          <a:xfrm>
            <a:off x="322053" y="1929821"/>
            <a:ext cx="1943819" cy="1141338"/>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dirty="0"/>
              <a:t>MIPS measures aligned with APM requirements; </a:t>
            </a:r>
            <a:r>
              <a:rPr lang="en-US" b="1" dirty="0"/>
              <a:t>no separate reporting required for MIPS</a:t>
            </a:r>
          </a:p>
          <a:p>
            <a:r>
              <a:rPr lang="en-US" dirty="0"/>
              <a:t>MIPS scoring applied to measure data </a:t>
            </a:r>
            <a:r>
              <a:rPr lang="en-US" dirty="0" smtClean="0"/>
              <a:t>submitted</a:t>
            </a:r>
            <a:br>
              <a:rPr lang="en-US" dirty="0" smtClean="0"/>
            </a:br>
            <a:r>
              <a:rPr lang="en-US" dirty="0" smtClean="0"/>
              <a:t>by </a:t>
            </a:r>
            <a:r>
              <a:rPr lang="en-US" dirty="0"/>
              <a:t>APM Entity on behalf of MIPS ECs</a:t>
            </a:r>
          </a:p>
        </p:txBody>
      </p:sp>
      <p:sp>
        <p:nvSpPr>
          <p:cNvPr id="10" name="TextBox 9"/>
          <p:cNvSpPr txBox="1"/>
          <p:nvPr/>
        </p:nvSpPr>
        <p:spPr bwMode="gray">
          <a:xfrm>
            <a:off x="322053" y="1692421"/>
            <a:ext cx="1617101" cy="153888"/>
          </a:xfrm>
          <a:prstGeom prst="rect">
            <a:avLst/>
          </a:prstGeom>
          <a:noFill/>
        </p:spPr>
        <p:txBody>
          <a:bodyPr wrap="square" lIns="0" tIns="0" rIns="0" bIns="0" rtlCol="0">
            <a:spAutoFit/>
          </a:bodyPr>
          <a:lstStyle/>
          <a:p>
            <a:r>
              <a:rPr lang="en-US" sz="1000" dirty="0" smtClean="0">
                <a:solidFill>
                  <a:schemeClr val="accent6"/>
                </a:solidFill>
              </a:rPr>
              <a:t>New! </a:t>
            </a:r>
            <a:r>
              <a:rPr lang="en-US" sz="1000" b="1" dirty="0" smtClean="0"/>
              <a:t>Quality (50%)</a:t>
            </a:r>
          </a:p>
        </p:txBody>
      </p:sp>
      <p:sp>
        <p:nvSpPr>
          <p:cNvPr id="12" name="Text Placeholder 31"/>
          <p:cNvSpPr txBox="1">
            <a:spLocks/>
          </p:cNvSpPr>
          <p:nvPr/>
        </p:nvSpPr>
        <p:spPr bwMode="gray">
          <a:xfrm>
            <a:off x="2400644" y="1929821"/>
            <a:ext cx="1692221" cy="1821011"/>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a:buClr>
                <a:schemeClr val="tx1"/>
              </a:buClr>
            </a:pPr>
            <a:r>
              <a:rPr lang="en-US" dirty="0"/>
              <a:t>Likely</a:t>
            </a:r>
            <a:r>
              <a:rPr lang="en-US" b="1" dirty="0"/>
              <a:t> no additional MIPS reporting </a:t>
            </a:r>
            <a:r>
              <a:rPr lang="en-US" dirty="0"/>
              <a:t>required in 2018</a:t>
            </a:r>
          </a:p>
          <a:p>
            <a:r>
              <a:rPr lang="en-US" dirty="0"/>
              <a:t>CMS will assign category score </a:t>
            </a:r>
            <a:r>
              <a:rPr lang="en-US" dirty="0" smtClean="0"/>
              <a:t>based </a:t>
            </a:r>
            <a:r>
              <a:rPr lang="en-US" dirty="0"/>
              <a:t>on </a:t>
            </a:r>
            <a:r>
              <a:rPr lang="en-US" dirty="0" smtClean="0"/>
              <a:t>APM-required activities</a:t>
            </a:r>
            <a:r>
              <a:rPr lang="en-US" baseline="30000" dirty="0" smtClean="0"/>
              <a:t>3</a:t>
            </a:r>
            <a:endParaRPr lang="en-US" dirty="0"/>
          </a:p>
          <a:p>
            <a:r>
              <a:rPr lang="en-US" dirty="0"/>
              <a:t>In future years, additional reporting may be required by the APM Entity if the CMS-assigned </a:t>
            </a:r>
            <a:r>
              <a:rPr lang="en-US" dirty="0" smtClean="0"/>
              <a:t>points</a:t>
            </a:r>
            <a:br>
              <a:rPr lang="en-US" dirty="0" smtClean="0"/>
            </a:br>
            <a:r>
              <a:rPr lang="en-US" dirty="0" smtClean="0"/>
              <a:t>do </a:t>
            </a:r>
            <a:r>
              <a:rPr lang="en-US" dirty="0"/>
              <a:t>not yield the </a:t>
            </a:r>
            <a:r>
              <a:rPr lang="en-US" dirty="0" smtClean="0"/>
              <a:t>full</a:t>
            </a:r>
            <a:br>
              <a:rPr lang="en-US" dirty="0" smtClean="0"/>
            </a:br>
            <a:r>
              <a:rPr lang="en-US" dirty="0" smtClean="0"/>
              <a:t>category </a:t>
            </a:r>
            <a:r>
              <a:rPr lang="en-US" dirty="0"/>
              <a:t>score</a:t>
            </a:r>
            <a:r>
              <a:rPr lang="en-US" baseline="30000" dirty="0"/>
              <a:t>4</a:t>
            </a:r>
          </a:p>
        </p:txBody>
      </p:sp>
      <p:sp>
        <p:nvSpPr>
          <p:cNvPr id="14" name="TextBox 13"/>
          <p:cNvSpPr txBox="1"/>
          <p:nvPr/>
        </p:nvSpPr>
        <p:spPr bwMode="gray">
          <a:xfrm>
            <a:off x="2400735" y="1692421"/>
            <a:ext cx="1841356" cy="153888"/>
          </a:xfrm>
          <a:prstGeom prst="rect">
            <a:avLst/>
          </a:prstGeom>
          <a:noFill/>
        </p:spPr>
        <p:txBody>
          <a:bodyPr wrap="square" lIns="0" tIns="0" rIns="0" bIns="0" rtlCol="0">
            <a:spAutoFit/>
          </a:bodyPr>
          <a:lstStyle/>
          <a:p>
            <a:r>
              <a:rPr lang="en-US" sz="1000" b="1" dirty="0" smtClean="0"/>
              <a:t>Improvement Activities (20%)</a:t>
            </a:r>
          </a:p>
        </p:txBody>
      </p:sp>
      <p:sp>
        <p:nvSpPr>
          <p:cNvPr id="16" name="Text Placeholder 31"/>
          <p:cNvSpPr txBox="1">
            <a:spLocks/>
          </p:cNvSpPr>
          <p:nvPr/>
        </p:nvSpPr>
        <p:spPr bwMode="gray">
          <a:xfrm>
            <a:off x="4422952" y="1929821"/>
            <a:ext cx="1725295" cy="1974900"/>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dirty="0"/>
              <a:t>Additional MIPS reporting required for this category independent of the APM</a:t>
            </a:r>
          </a:p>
          <a:p>
            <a:pPr>
              <a:buClr>
                <a:schemeClr val="tx1"/>
              </a:buClr>
            </a:pPr>
            <a:r>
              <a:rPr lang="en-US" b="1" dirty="0"/>
              <a:t>ECs can report individual level (NPI/TIN) or group level (TIN) data</a:t>
            </a:r>
            <a:endParaRPr lang="en-US" b="1" baseline="30000" dirty="0"/>
          </a:p>
          <a:p>
            <a:r>
              <a:rPr lang="en-US" dirty="0"/>
              <a:t>CMS will attribute one score</a:t>
            </a:r>
            <a:r>
              <a:rPr lang="en-US" baseline="30000" dirty="0"/>
              <a:t>5</a:t>
            </a:r>
            <a:r>
              <a:rPr lang="en-US" dirty="0"/>
              <a:t> to each MIPS EC, and scores for all MIPS ECs in the APM Entity group are averaged to yield a single APM Entity group score</a:t>
            </a:r>
          </a:p>
        </p:txBody>
      </p:sp>
      <p:sp>
        <p:nvSpPr>
          <p:cNvPr id="18" name="TextBox 17"/>
          <p:cNvSpPr txBox="1"/>
          <p:nvPr/>
        </p:nvSpPr>
        <p:spPr bwMode="gray">
          <a:xfrm>
            <a:off x="4422953" y="1692421"/>
            <a:ext cx="1617101" cy="153888"/>
          </a:xfrm>
          <a:prstGeom prst="rect">
            <a:avLst/>
          </a:prstGeom>
          <a:noFill/>
        </p:spPr>
        <p:txBody>
          <a:bodyPr wrap="square" lIns="0" tIns="0" rIns="0" bIns="0" rtlCol="0">
            <a:spAutoFit/>
          </a:bodyPr>
          <a:lstStyle/>
          <a:p>
            <a:r>
              <a:rPr lang="en-US" sz="1000" b="1" dirty="0" smtClean="0"/>
              <a:t>ACI (30%)</a:t>
            </a:r>
          </a:p>
        </p:txBody>
      </p:sp>
      <p:sp>
        <p:nvSpPr>
          <p:cNvPr id="21" name="TextBox 20"/>
          <p:cNvSpPr txBox="1"/>
          <p:nvPr/>
        </p:nvSpPr>
        <p:spPr bwMode="gray">
          <a:xfrm>
            <a:off x="320675" y="1088172"/>
            <a:ext cx="5470525" cy="153888"/>
          </a:xfrm>
          <a:prstGeom prst="rect">
            <a:avLst/>
          </a:prstGeom>
          <a:noFill/>
        </p:spPr>
        <p:txBody>
          <a:bodyPr wrap="square" lIns="0" tIns="0" rIns="0" bIns="0" rtlCol="0">
            <a:spAutoFit/>
          </a:bodyPr>
          <a:lstStyle/>
          <a:p>
            <a:r>
              <a:rPr lang="en-US" sz="1000" dirty="0">
                <a:solidFill>
                  <a:srgbClr val="333E48"/>
                </a:solidFill>
              </a:rPr>
              <a:t>Applies to MIPS APM Entities Below QP</a:t>
            </a:r>
            <a:r>
              <a:rPr lang="en-US" sz="1000" baseline="30000" dirty="0">
                <a:solidFill>
                  <a:srgbClr val="333E48"/>
                </a:solidFill>
              </a:rPr>
              <a:t>1</a:t>
            </a:r>
            <a:r>
              <a:rPr lang="en-US" sz="1000" dirty="0">
                <a:solidFill>
                  <a:srgbClr val="333E48"/>
                </a:solidFill>
              </a:rPr>
              <a:t> Volume Threshold </a:t>
            </a:r>
            <a:endParaRPr lang="en-US" sz="1100" dirty="0">
              <a:solidFill>
                <a:srgbClr val="CF0A2C"/>
              </a:solidFill>
            </a:endParaRPr>
          </a:p>
        </p:txBody>
      </p:sp>
      <p:pic>
        <p:nvPicPr>
          <p:cNvPr id="22" name="Picture 4" descr="C:\Users\levinthn\Documents\ABC Art and Templates\Scorecard_chec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0645" y="1317460"/>
            <a:ext cx="315386" cy="27432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5" descr="C:\Users\levinthn\Documents\ABC Art and Templates\Computer_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2181" y="1333717"/>
            <a:ext cx="292608" cy="24180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Users\levinthn\Documents\ABC Art and Templates\Caduceu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053" y="1317460"/>
            <a:ext cx="285770" cy="27432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gray">
          <a:xfrm>
            <a:off x="4313098" y="1249196"/>
            <a:ext cx="1904974" cy="2787849"/>
          </a:xfrm>
          <a:prstGeom prst="rect">
            <a:avLst/>
          </a:prstGeom>
          <a:no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19" name="TextBox 18"/>
          <p:cNvSpPr txBox="1"/>
          <p:nvPr/>
        </p:nvSpPr>
        <p:spPr bwMode="gray">
          <a:xfrm>
            <a:off x="334885" y="3211116"/>
            <a:ext cx="1873478" cy="935441"/>
          </a:xfrm>
          <a:prstGeom prst="rect">
            <a:avLst/>
          </a:prstGeom>
          <a:solidFill>
            <a:schemeClr val="accent1"/>
          </a:solidFill>
          <a:ln w="6350">
            <a:solidFill>
              <a:schemeClr val="bg1"/>
            </a:solidFill>
          </a:ln>
        </p:spPr>
        <p:txBody>
          <a:bodyPr wrap="square" lIns="182880" tIns="274320" rIns="182880" bIns="0" rtlCol="0">
            <a:noAutofit/>
          </a:bodyPr>
          <a:lstStyle/>
          <a:p>
            <a:endParaRPr lang="en-US" sz="1000" b="1" dirty="0"/>
          </a:p>
        </p:txBody>
      </p:sp>
      <p:grpSp>
        <p:nvGrpSpPr>
          <p:cNvPr id="20" name="Group 19"/>
          <p:cNvGrpSpPr/>
          <p:nvPr/>
        </p:nvGrpSpPr>
        <p:grpSpPr bwMode="gray">
          <a:xfrm>
            <a:off x="334882" y="3211115"/>
            <a:ext cx="319390" cy="218673"/>
            <a:chOff x="4454248" y="2003891"/>
            <a:chExt cx="319390" cy="218673"/>
          </a:xfrm>
        </p:grpSpPr>
        <p:sp>
          <p:nvSpPr>
            <p:cNvPr id="23" name="Freeform 22"/>
            <p:cNvSpPr/>
            <p:nvPr/>
          </p:nvSpPr>
          <p:spPr bwMode="gray">
            <a:xfrm flipH="1">
              <a:off x="4454248" y="2003891"/>
              <a:ext cx="319390" cy="218673"/>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679743 w 682433"/>
                <a:gd name="connsiteY3" fmla="*/ 248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cubicBezTo>
                    <a:pt x="681536" y="335798"/>
                    <a:pt x="680640" y="168023"/>
                    <a:pt x="679743" y="248"/>
                  </a:cubicBezTo>
                  <a:lnTo>
                    <a:pt x="0" y="0"/>
                  </a:lnTo>
                  <a:close/>
                </a:path>
              </a:pathLst>
            </a:custGeom>
            <a:solidFill>
              <a:schemeClr val="accent6"/>
            </a:solidFill>
            <a:ln w="63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6" name="Freeform 25"/>
            <p:cNvSpPr/>
            <p:nvPr/>
          </p:nvSpPr>
          <p:spPr bwMode="gray">
            <a:xfrm rot="1510923" flipV="1">
              <a:off x="4532332" y="2017279"/>
              <a:ext cx="84539" cy="176966"/>
            </a:xfrm>
            <a:custGeom>
              <a:avLst/>
              <a:gdLst>
                <a:gd name="connsiteX0" fmla="*/ 0 w 183356"/>
                <a:gd name="connsiteY0" fmla="*/ 45839 h 183356"/>
                <a:gd name="connsiteX1" fmla="*/ 45839 w 183356"/>
                <a:gd name="connsiteY1" fmla="*/ 45839 h 183356"/>
                <a:gd name="connsiteX2" fmla="*/ 45839 w 183356"/>
                <a:gd name="connsiteY2" fmla="*/ 0 h 183356"/>
                <a:gd name="connsiteX3" fmla="*/ 137517 w 183356"/>
                <a:gd name="connsiteY3" fmla="*/ 0 h 183356"/>
                <a:gd name="connsiteX4" fmla="*/ 137517 w 183356"/>
                <a:gd name="connsiteY4" fmla="*/ 45839 h 183356"/>
                <a:gd name="connsiteX5" fmla="*/ 183356 w 183356"/>
                <a:gd name="connsiteY5" fmla="*/ 45839 h 183356"/>
                <a:gd name="connsiteX6" fmla="*/ 183356 w 183356"/>
                <a:gd name="connsiteY6" fmla="*/ 137517 h 183356"/>
                <a:gd name="connsiteX7" fmla="*/ 137517 w 183356"/>
                <a:gd name="connsiteY7" fmla="*/ 137517 h 183356"/>
                <a:gd name="connsiteX8" fmla="*/ 137517 w 183356"/>
                <a:gd name="connsiteY8" fmla="*/ 183356 h 183356"/>
                <a:gd name="connsiteX9" fmla="*/ 45839 w 183356"/>
                <a:gd name="connsiteY9" fmla="*/ 183356 h 183356"/>
                <a:gd name="connsiteX10" fmla="*/ 45839 w 183356"/>
                <a:gd name="connsiteY10" fmla="*/ 137517 h 183356"/>
                <a:gd name="connsiteX11" fmla="*/ 0 w 183356"/>
                <a:gd name="connsiteY11" fmla="*/ 137517 h 183356"/>
                <a:gd name="connsiteX12" fmla="*/ 0 w 183356"/>
                <a:gd name="connsiteY12" fmla="*/ 45839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11" fmla="*/ 137279 w 183356"/>
                <a:gd name="connsiteY11" fmla="*/ 91440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47029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137517 w 183356"/>
                <a:gd name="connsiteY0" fmla="*/ 0 h 137517"/>
                <a:gd name="connsiteX1" fmla="*/ 183356 w 183356"/>
                <a:gd name="connsiteY1" fmla="*/ 0 h 137517"/>
                <a:gd name="connsiteX2" fmla="*/ 183356 w 183356"/>
                <a:gd name="connsiteY2" fmla="*/ 91678 h 137517"/>
                <a:gd name="connsiteX3" fmla="*/ 137517 w 183356"/>
                <a:gd name="connsiteY3" fmla="*/ 91678 h 137517"/>
                <a:gd name="connsiteX4" fmla="*/ 137517 w 183356"/>
                <a:gd name="connsiteY4" fmla="*/ 137517 h 137517"/>
                <a:gd name="connsiteX5" fmla="*/ 45839 w 183356"/>
                <a:gd name="connsiteY5" fmla="*/ 137517 h 137517"/>
                <a:gd name="connsiteX6" fmla="*/ 45839 w 183356"/>
                <a:gd name="connsiteY6" fmla="*/ 91678 h 137517"/>
                <a:gd name="connsiteX7" fmla="*/ 0 w 183356"/>
                <a:gd name="connsiteY7" fmla="*/ 91678 h 137517"/>
                <a:gd name="connsiteX8" fmla="*/ 0 w 183356"/>
                <a:gd name="connsiteY8" fmla="*/ 0 h 137517"/>
                <a:gd name="connsiteX9" fmla="*/ 45839 w 183356"/>
                <a:gd name="connsiteY9"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8" fmla="*/ 45839 w 183356"/>
                <a:gd name="connsiteY8"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0" fmla="*/ 183356 w 183356"/>
                <a:gd name="connsiteY0" fmla="*/ 91678 h 137517"/>
                <a:gd name="connsiteX1" fmla="*/ 137517 w 183356"/>
                <a:gd name="connsiteY1" fmla="*/ 91678 h 137517"/>
                <a:gd name="connsiteX2" fmla="*/ 137517 w 183356"/>
                <a:gd name="connsiteY2" fmla="*/ 137517 h 137517"/>
                <a:gd name="connsiteX3" fmla="*/ 45839 w 183356"/>
                <a:gd name="connsiteY3" fmla="*/ 137517 h 137517"/>
                <a:gd name="connsiteX4" fmla="*/ 45839 w 183356"/>
                <a:gd name="connsiteY4" fmla="*/ 91678 h 137517"/>
                <a:gd name="connsiteX5" fmla="*/ 0 w 183356"/>
                <a:gd name="connsiteY5" fmla="*/ 91678 h 137517"/>
                <a:gd name="connsiteX6" fmla="*/ 0 w 183356"/>
                <a:gd name="connsiteY6" fmla="*/ 0 h 137517"/>
                <a:gd name="connsiteX0" fmla="*/ 137517 w 137517"/>
                <a:gd name="connsiteY0" fmla="*/ 91678 h 137517"/>
                <a:gd name="connsiteX1" fmla="*/ 137517 w 137517"/>
                <a:gd name="connsiteY1" fmla="*/ 137517 h 137517"/>
                <a:gd name="connsiteX2" fmla="*/ 45839 w 137517"/>
                <a:gd name="connsiteY2" fmla="*/ 137517 h 137517"/>
                <a:gd name="connsiteX3" fmla="*/ 45839 w 137517"/>
                <a:gd name="connsiteY3" fmla="*/ 91678 h 137517"/>
                <a:gd name="connsiteX4" fmla="*/ 0 w 137517"/>
                <a:gd name="connsiteY4" fmla="*/ 91678 h 137517"/>
                <a:gd name="connsiteX5" fmla="*/ 0 w 137517"/>
                <a:gd name="connsiteY5" fmla="*/ 0 h 137517"/>
                <a:gd name="connsiteX0" fmla="*/ 93193 w 137517"/>
                <a:gd name="connsiteY0" fmla="*/ 197142 h 197142"/>
                <a:gd name="connsiteX1" fmla="*/ 137517 w 137517"/>
                <a:gd name="connsiteY1" fmla="*/ 137517 h 197142"/>
                <a:gd name="connsiteX2" fmla="*/ 45839 w 137517"/>
                <a:gd name="connsiteY2" fmla="*/ 137517 h 197142"/>
                <a:gd name="connsiteX3" fmla="*/ 45839 w 137517"/>
                <a:gd name="connsiteY3" fmla="*/ 91678 h 197142"/>
                <a:gd name="connsiteX4" fmla="*/ 0 w 137517"/>
                <a:gd name="connsiteY4" fmla="*/ 91678 h 197142"/>
                <a:gd name="connsiteX5" fmla="*/ 0 w 137517"/>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45839 w 96703"/>
                <a:gd name="connsiteY3" fmla="*/ 91678 h 197142"/>
                <a:gd name="connsiteX4" fmla="*/ 0 w 96703"/>
                <a:gd name="connsiteY4" fmla="*/ 91678 h 197142"/>
                <a:gd name="connsiteX5" fmla="*/ 0 w 96703"/>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57740 w 96703"/>
                <a:gd name="connsiteY3" fmla="*/ 55172 h 197142"/>
                <a:gd name="connsiteX4" fmla="*/ 0 w 96703"/>
                <a:gd name="connsiteY4" fmla="*/ 91678 h 197142"/>
                <a:gd name="connsiteX5" fmla="*/ 0 w 96703"/>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61793 w 100756"/>
                <a:gd name="connsiteY3" fmla="*/ 55172 h 197142"/>
                <a:gd name="connsiteX4" fmla="*/ 0 w 100756"/>
                <a:gd name="connsiteY4" fmla="*/ 100298 h 197142"/>
                <a:gd name="connsiteX5" fmla="*/ 4053 w 100756"/>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48235 w 100756"/>
                <a:gd name="connsiteY3" fmla="*/ 67217 h 197142"/>
                <a:gd name="connsiteX4" fmla="*/ 0 w 100756"/>
                <a:gd name="connsiteY4" fmla="*/ 100298 h 197142"/>
                <a:gd name="connsiteX5" fmla="*/ 4053 w 100756"/>
                <a:gd name="connsiteY5" fmla="*/ 0 h 197142"/>
                <a:gd name="connsiteX0" fmla="*/ 93321 w 100756"/>
                <a:gd name="connsiteY0" fmla="*/ 211084 h 211084"/>
                <a:gd name="connsiteX1" fmla="*/ 100756 w 100756"/>
                <a:gd name="connsiteY1" fmla="*/ 123589 h 211084"/>
                <a:gd name="connsiteX2" fmla="*/ 49892 w 100756"/>
                <a:gd name="connsiteY2" fmla="*/ 137517 h 211084"/>
                <a:gd name="connsiteX3" fmla="*/ 48235 w 100756"/>
                <a:gd name="connsiteY3" fmla="*/ 67217 h 211084"/>
                <a:gd name="connsiteX4" fmla="*/ 0 w 100756"/>
                <a:gd name="connsiteY4" fmla="*/ 100298 h 211084"/>
                <a:gd name="connsiteX5" fmla="*/ 4053 w 100756"/>
                <a:gd name="connsiteY5" fmla="*/ 0 h 21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56" h="211084">
                  <a:moveTo>
                    <a:pt x="93321" y="211084"/>
                  </a:moveTo>
                  <a:lnTo>
                    <a:pt x="100756" y="123589"/>
                  </a:lnTo>
                  <a:lnTo>
                    <a:pt x="49892" y="137517"/>
                  </a:lnTo>
                  <a:cubicBezTo>
                    <a:pt x="49340" y="114084"/>
                    <a:pt x="48787" y="90650"/>
                    <a:pt x="48235" y="67217"/>
                  </a:cubicBezTo>
                  <a:lnTo>
                    <a:pt x="0" y="100298"/>
                  </a:lnTo>
                  <a:lnTo>
                    <a:pt x="4053" y="0"/>
                  </a:lnTo>
                </a:path>
              </a:pathLst>
            </a:custGeom>
            <a:noFill/>
            <a:ln w="1905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463675"/>
              <a:endParaRPr lang="en-US" sz="1000" dirty="0" smtClean="0">
                <a:solidFill>
                  <a:schemeClr val="bg2"/>
                </a:solidFill>
                <a:latin typeface="+mj-lt"/>
              </a:endParaRPr>
            </a:p>
          </p:txBody>
        </p:sp>
      </p:grpSp>
      <p:sp>
        <p:nvSpPr>
          <p:cNvPr id="27" name="TextBox 26"/>
          <p:cNvSpPr txBox="1"/>
          <p:nvPr/>
        </p:nvSpPr>
        <p:spPr bwMode="gray">
          <a:xfrm>
            <a:off x="456376" y="3858951"/>
            <a:ext cx="407080" cy="123110"/>
          </a:xfrm>
          <a:prstGeom prst="rect">
            <a:avLst/>
          </a:prstGeom>
          <a:noFill/>
        </p:spPr>
        <p:txBody>
          <a:bodyPr wrap="square" lIns="0" tIns="0" rIns="0" bIns="0" rtlCol="0">
            <a:spAutoFit/>
          </a:bodyPr>
          <a:lstStyle/>
          <a:p>
            <a:pPr>
              <a:spcBef>
                <a:spcPts val="500"/>
              </a:spcBef>
            </a:pPr>
            <a:r>
              <a:rPr lang="en-US" sz="800" dirty="0" smtClean="0"/>
              <a:t>CPC+</a:t>
            </a:r>
            <a:endParaRPr lang="en-US" sz="800" dirty="0"/>
          </a:p>
        </p:txBody>
      </p:sp>
      <p:sp>
        <p:nvSpPr>
          <p:cNvPr id="28" name="TextBox 27"/>
          <p:cNvSpPr txBox="1"/>
          <p:nvPr/>
        </p:nvSpPr>
        <p:spPr bwMode="gray">
          <a:xfrm>
            <a:off x="456377" y="3609201"/>
            <a:ext cx="308498" cy="246221"/>
          </a:xfrm>
          <a:prstGeom prst="rect">
            <a:avLst/>
          </a:prstGeom>
          <a:noFill/>
        </p:spPr>
        <p:txBody>
          <a:bodyPr wrap="square" lIns="0" tIns="0" rIns="0" bIns="0" rtlCol="0">
            <a:spAutoFit/>
          </a:bodyPr>
          <a:lstStyle/>
          <a:p>
            <a:r>
              <a:rPr lang="en-US" sz="1600" dirty="0" smtClean="0">
                <a:solidFill>
                  <a:schemeClr val="accent6"/>
                </a:solidFill>
              </a:rPr>
              <a:t>21</a:t>
            </a:r>
          </a:p>
        </p:txBody>
      </p:sp>
      <p:sp>
        <p:nvSpPr>
          <p:cNvPr id="29" name="TextBox 28"/>
          <p:cNvSpPr txBox="1"/>
          <p:nvPr/>
        </p:nvSpPr>
        <p:spPr bwMode="gray">
          <a:xfrm>
            <a:off x="834699" y="3858950"/>
            <a:ext cx="854063" cy="246221"/>
          </a:xfrm>
          <a:prstGeom prst="rect">
            <a:avLst/>
          </a:prstGeom>
          <a:noFill/>
        </p:spPr>
        <p:txBody>
          <a:bodyPr wrap="square" lIns="0" tIns="0" rIns="0" bIns="0" rtlCol="0">
            <a:spAutoFit/>
          </a:bodyPr>
          <a:lstStyle/>
          <a:p>
            <a:pPr>
              <a:spcBef>
                <a:spcPts val="500"/>
              </a:spcBef>
            </a:pPr>
            <a:r>
              <a:rPr lang="en-US" sz="800" dirty="0"/>
              <a:t>Comprehensive </a:t>
            </a:r>
            <a:r>
              <a:rPr lang="en-US" sz="800" dirty="0" smtClean="0"/>
              <a:t/>
            </a:r>
            <a:br>
              <a:rPr lang="en-US" sz="800" dirty="0" smtClean="0"/>
            </a:br>
            <a:r>
              <a:rPr lang="en-US" sz="800" dirty="0" smtClean="0"/>
              <a:t>ESRD </a:t>
            </a:r>
            <a:r>
              <a:rPr lang="en-US" sz="800" dirty="0"/>
              <a:t>Care</a:t>
            </a:r>
          </a:p>
        </p:txBody>
      </p:sp>
      <p:sp>
        <p:nvSpPr>
          <p:cNvPr id="30" name="TextBox 29"/>
          <p:cNvSpPr txBox="1"/>
          <p:nvPr/>
        </p:nvSpPr>
        <p:spPr bwMode="gray">
          <a:xfrm>
            <a:off x="834700" y="3609201"/>
            <a:ext cx="416537" cy="246221"/>
          </a:xfrm>
          <a:prstGeom prst="rect">
            <a:avLst/>
          </a:prstGeom>
          <a:noFill/>
        </p:spPr>
        <p:txBody>
          <a:bodyPr wrap="square" lIns="0" tIns="0" rIns="0" bIns="0" rtlCol="0">
            <a:spAutoFit/>
          </a:bodyPr>
          <a:lstStyle/>
          <a:p>
            <a:r>
              <a:rPr lang="en-US" sz="1600" dirty="0" smtClean="0">
                <a:solidFill>
                  <a:schemeClr val="accent6"/>
                </a:solidFill>
              </a:rPr>
              <a:t>16</a:t>
            </a:r>
          </a:p>
        </p:txBody>
      </p:sp>
      <p:sp>
        <p:nvSpPr>
          <p:cNvPr id="31" name="TextBox 30"/>
          <p:cNvSpPr txBox="1"/>
          <p:nvPr/>
        </p:nvSpPr>
        <p:spPr bwMode="gray">
          <a:xfrm>
            <a:off x="1610074" y="3858950"/>
            <a:ext cx="655798" cy="246221"/>
          </a:xfrm>
          <a:prstGeom prst="rect">
            <a:avLst/>
          </a:prstGeom>
          <a:noFill/>
        </p:spPr>
        <p:txBody>
          <a:bodyPr wrap="square" lIns="0" tIns="0" rIns="0" bIns="0" rtlCol="0">
            <a:spAutoFit/>
          </a:bodyPr>
          <a:lstStyle/>
          <a:p>
            <a:pPr>
              <a:spcBef>
                <a:spcPts val="500"/>
              </a:spcBef>
            </a:pPr>
            <a:r>
              <a:rPr lang="en-US" sz="800" dirty="0"/>
              <a:t>Oncology </a:t>
            </a:r>
            <a:r>
              <a:rPr lang="en-US" sz="800" dirty="0" smtClean="0"/>
              <a:t/>
            </a:r>
            <a:br>
              <a:rPr lang="en-US" sz="800" dirty="0" smtClean="0"/>
            </a:br>
            <a:r>
              <a:rPr lang="en-US" sz="800" dirty="0" smtClean="0"/>
              <a:t>Care Model</a:t>
            </a:r>
            <a:endParaRPr lang="en-US" sz="800" dirty="0"/>
          </a:p>
        </p:txBody>
      </p:sp>
      <p:sp>
        <p:nvSpPr>
          <p:cNvPr id="32" name="TextBox 31"/>
          <p:cNvSpPr txBox="1"/>
          <p:nvPr/>
        </p:nvSpPr>
        <p:spPr bwMode="gray">
          <a:xfrm>
            <a:off x="1644581" y="3609201"/>
            <a:ext cx="431413" cy="246221"/>
          </a:xfrm>
          <a:prstGeom prst="rect">
            <a:avLst/>
          </a:prstGeom>
          <a:noFill/>
        </p:spPr>
        <p:txBody>
          <a:bodyPr wrap="square" lIns="0" tIns="0" rIns="0" bIns="0" rtlCol="0">
            <a:spAutoFit/>
          </a:bodyPr>
          <a:lstStyle/>
          <a:p>
            <a:r>
              <a:rPr lang="en-US" sz="1600" dirty="0" smtClean="0">
                <a:solidFill>
                  <a:schemeClr val="accent6"/>
                </a:solidFill>
              </a:rPr>
              <a:t>13</a:t>
            </a:r>
          </a:p>
        </p:txBody>
      </p:sp>
      <p:sp>
        <p:nvSpPr>
          <p:cNvPr id="33" name="TextBox 32"/>
          <p:cNvSpPr txBox="1"/>
          <p:nvPr/>
        </p:nvSpPr>
        <p:spPr bwMode="gray">
          <a:xfrm>
            <a:off x="654272" y="3275899"/>
            <a:ext cx="1404566" cy="276999"/>
          </a:xfrm>
          <a:prstGeom prst="rect">
            <a:avLst/>
          </a:prstGeom>
          <a:noFill/>
        </p:spPr>
        <p:txBody>
          <a:bodyPr wrap="square" lIns="0" tIns="0" rIns="0" bIns="0" rtlCol="0">
            <a:spAutoFit/>
          </a:bodyPr>
          <a:lstStyle/>
          <a:p>
            <a:pPr>
              <a:spcBef>
                <a:spcPts val="500"/>
              </a:spcBef>
            </a:pPr>
            <a:r>
              <a:rPr lang="en-US" sz="900" b="1" dirty="0"/>
              <a:t>Number </a:t>
            </a:r>
            <a:r>
              <a:rPr lang="en-US" sz="900" b="1" dirty="0" smtClean="0"/>
              <a:t>of MIPS APM Quality </a:t>
            </a:r>
            <a:r>
              <a:rPr lang="en-US" sz="900" b="1" dirty="0"/>
              <a:t>Measures</a:t>
            </a:r>
          </a:p>
        </p:txBody>
      </p:sp>
    </p:spTree>
    <p:extLst>
      <p:ext uri="{BB962C8B-B14F-4D97-AF65-F5344CB8AC3E}">
        <p14:creationId xmlns:p14="http://schemas.microsoft.com/office/powerpoint/2010/main" val="2506544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69061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p:cNvSpPr txBox="1"/>
          <p:nvPr/>
        </p:nvSpPr>
        <p:spPr bwMode="gray">
          <a:xfrm>
            <a:off x="3224933" y="1536789"/>
            <a:ext cx="1852048" cy="338554"/>
          </a:xfrm>
          <a:prstGeom prst="rect">
            <a:avLst/>
          </a:prstGeom>
          <a:noFill/>
        </p:spPr>
        <p:txBody>
          <a:bodyPr wrap="square" lIns="0" tIns="0" rIns="0" bIns="0" rtlCol="0">
            <a:spAutoFit/>
          </a:bodyPr>
          <a:lstStyle>
            <a:defPPr>
              <a:defRPr lang="en-US"/>
            </a:defPPr>
            <a:lvl1pPr>
              <a:spcBef>
                <a:spcPts val="500"/>
              </a:spcBef>
              <a:defRPr sz="1100" b="1"/>
            </a:lvl1pPr>
          </a:lstStyle>
          <a:p>
            <a:r>
              <a:rPr lang="en-US" dirty="0"/>
              <a:t>Offering virtual group reporting option</a:t>
            </a:r>
          </a:p>
        </p:txBody>
      </p:sp>
      <p:sp>
        <p:nvSpPr>
          <p:cNvPr id="56" name="TextBox 55"/>
          <p:cNvSpPr txBox="1"/>
          <p:nvPr/>
        </p:nvSpPr>
        <p:spPr bwMode="gray">
          <a:xfrm>
            <a:off x="537365" y="1536789"/>
            <a:ext cx="1852048" cy="338554"/>
          </a:xfrm>
          <a:prstGeom prst="rect">
            <a:avLst/>
          </a:prstGeom>
          <a:noFill/>
        </p:spPr>
        <p:txBody>
          <a:bodyPr wrap="square" lIns="0" tIns="0" rIns="0" bIns="0" rtlCol="0">
            <a:spAutoFit/>
          </a:bodyPr>
          <a:lstStyle/>
          <a:p>
            <a:pPr>
              <a:spcBef>
                <a:spcPts val="500"/>
              </a:spcBef>
            </a:pPr>
            <a:r>
              <a:rPr lang="en-US" sz="1100" b="1" dirty="0" smtClean="0"/>
              <a:t>Augmenting </a:t>
            </a:r>
            <a:r>
              <a:rPr lang="en-US" sz="1100" b="1" dirty="0"/>
              <a:t>MIPS scoring </a:t>
            </a:r>
            <a:br>
              <a:rPr lang="en-US" sz="1100" b="1" dirty="0"/>
            </a:br>
            <a:r>
              <a:rPr lang="en-US" sz="1100" b="1" dirty="0"/>
              <a:t>for small practices</a:t>
            </a:r>
          </a:p>
        </p:txBody>
      </p:sp>
      <p:sp>
        <p:nvSpPr>
          <p:cNvPr id="2" name="Title 1"/>
          <p:cNvSpPr>
            <a:spLocks noGrp="1"/>
          </p:cNvSpPr>
          <p:nvPr>
            <p:ph type="title"/>
          </p:nvPr>
        </p:nvSpPr>
        <p:spPr/>
        <p:txBody>
          <a:bodyPr/>
          <a:lstStyle/>
          <a:p>
            <a:r>
              <a:rPr lang="en-US" smtClean="0"/>
              <a:t>Final Rule Aims to Ease Burden for Small Groups</a:t>
            </a:r>
            <a:endParaRPr lang="en-US" dirty="0"/>
          </a:p>
        </p:txBody>
      </p:sp>
      <p:sp>
        <p:nvSpPr>
          <p:cNvPr id="3" name="Text Placeholder 2"/>
          <p:cNvSpPr>
            <a:spLocks noGrp="1"/>
          </p:cNvSpPr>
          <p:nvPr>
            <p:ph type="body" sz="quarter" idx="25"/>
          </p:nvPr>
        </p:nvSpPr>
        <p:spPr/>
        <p:txBody>
          <a:bodyPr/>
          <a:lstStyle/>
          <a:p>
            <a:r>
              <a:rPr lang="en-US" dirty="0" smtClean="0"/>
              <a:t>CMS</a:t>
            </a:r>
            <a:r>
              <a:rPr lang="en-US" baseline="30000" dirty="0" smtClean="0"/>
              <a:t>1</a:t>
            </a:r>
            <a:r>
              <a:rPr lang="en-US" dirty="0" smtClean="0"/>
              <a:t> Highlighting Flexibility, Ease of Reporting as Key Goals </a:t>
            </a:r>
            <a:endParaRPr lang="en-US" dirty="0"/>
          </a:p>
        </p:txBody>
      </p:sp>
      <p:sp>
        <p:nvSpPr>
          <p:cNvPr id="11" name="Text Placeholder 10"/>
          <p:cNvSpPr>
            <a:spLocks noGrp="1"/>
          </p:cNvSpPr>
          <p:nvPr>
            <p:ph type="body" sz="quarter" idx="26"/>
          </p:nvPr>
        </p:nvSpPr>
        <p:spPr/>
        <p:txBody>
          <a:bodyPr/>
          <a:lstStyle/>
          <a:p>
            <a:endParaRPr lang="en-US"/>
          </a:p>
        </p:txBody>
      </p:sp>
      <p:sp>
        <p:nvSpPr>
          <p:cNvPr id="5" name="Text Placeholder 4"/>
          <p:cNvSpPr>
            <a:spLocks noGrp="1"/>
          </p:cNvSpPr>
          <p:nvPr>
            <p:ph type="body" sz="quarter" idx="27"/>
          </p:nvPr>
        </p:nvSpPr>
        <p:spPr>
          <a:xfrm>
            <a:off x="4843705" y="4695956"/>
            <a:ext cx="1557094" cy="104644"/>
          </a:xfrm>
        </p:spPr>
        <p:txBody>
          <a:bodyPr/>
          <a:lstStyle/>
          <a:p>
            <a:r>
              <a:rPr lang="en-US" dirty="0" smtClean="0"/>
              <a:t>Source: CMS; Advisory Board research and analysis.</a:t>
            </a:r>
            <a:endParaRPr lang="en-US" dirty="0"/>
          </a:p>
        </p:txBody>
      </p:sp>
      <p:sp>
        <p:nvSpPr>
          <p:cNvPr id="58" name="TextBox 57"/>
          <p:cNvSpPr txBox="1"/>
          <p:nvPr/>
        </p:nvSpPr>
        <p:spPr bwMode="gray">
          <a:xfrm>
            <a:off x="3224933" y="1967893"/>
            <a:ext cx="2647134" cy="1205458"/>
          </a:xfrm>
          <a:prstGeom prst="rect">
            <a:avLst/>
          </a:prstGeom>
          <a:noFill/>
        </p:spPr>
        <p:txBody>
          <a:bodyPr wrap="square" lIns="0" tIns="0" rIns="0" bIns="0" rtlCol="0">
            <a:spAutoFit/>
          </a:bodyPr>
          <a:lstStyle/>
          <a:p>
            <a:pPr marL="112713" indent="-112713">
              <a:spcBef>
                <a:spcPts val="500"/>
              </a:spcBef>
              <a:buFont typeface="Arial" panose="020B0604020202020204" pitchFamily="34" charset="0"/>
              <a:buChar char="•"/>
            </a:pPr>
            <a:r>
              <a:rPr lang="en-US" sz="1000" dirty="0" smtClean="0"/>
              <a:t>TINs</a:t>
            </a:r>
            <a:r>
              <a:rPr lang="en-US" sz="1000" baseline="30000" dirty="0" smtClean="0"/>
              <a:t>2</a:t>
            </a:r>
            <a:r>
              <a:rPr lang="en-US" sz="1000" dirty="0" smtClean="0"/>
              <a:t> with 10 or fewer ECs can join together to report as virtual group in 2018; assessed, scored </a:t>
            </a:r>
            <a:r>
              <a:rPr lang="en-US" sz="1000" dirty="0"/>
              <a:t>collectively as </a:t>
            </a:r>
            <a:r>
              <a:rPr lang="en-US" sz="1000" dirty="0" smtClean="0"/>
              <a:t>group under MIPS</a:t>
            </a:r>
          </a:p>
          <a:p>
            <a:pPr marL="112713" indent="-112713">
              <a:spcBef>
                <a:spcPts val="500"/>
              </a:spcBef>
              <a:buFont typeface="Arial" panose="020B0604020202020204" pitchFamily="34" charset="0"/>
              <a:buChar char="•"/>
            </a:pPr>
            <a:r>
              <a:rPr lang="en-US" sz="1000" dirty="0" smtClean="0"/>
              <a:t>No limit on number of TINs in group; no restrictions on geography, specialty </a:t>
            </a:r>
          </a:p>
          <a:p>
            <a:pPr marL="112713" indent="-112713">
              <a:spcBef>
                <a:spcPts val="500"/>
              </a:spcBef>
              <a:buFont typeface="Arial" panose="020B0604020202020204" pitchFamily="34" charset="0"/>
              <a:buChar char="•"/>
            </a:pPr>
            <a:r>
              <a:rPr lang="en-US" sz="1000" dirty="0" smtClean="0"/>
              <a:t>Virtual groups must be declared by </a:t>
            </a:r>
            <a:br>
              <a:rPr lang="en-US" sz="1000" dirty="0" smtClean="0"/>
            </a:br>
            <a:r>
              <a:rPr lang="en-US" sz="1000" dirty="0" smtClean="0"/>
              <a:t>December 31, 2017</a:t>
            </a:r>
          </a:p>
        </p:txBody>
      </p:sp>
      <p:sp>
        <p:nvSpPr>
          <p:cNvPr id="59" name="TextBox 58"/>
          <p:cNvSpPr txBox="1"/>
          <p:nvPr/>
        </p:nvSpPr>
        <p:spPr bwMode="gray">
          <a:xfrm>
            <a:off x="525175" y="3365434"/>
            <a:ext cx="2286449" cy="973346"/>
          </a:xfrm>
          <a:prstGeom prst="rect">
            <a:avLst/>
          </a:prstGeom>
          <a:solidFill>
            <a:schemeClr val="accent1"/>
          </a:solidFill>
          <a:ln w="6350">
            <a:solidFill>
              <a:schemeClr val="bg1"/>
            </a:solidFill>
          </a:ln>
        </p:spPr>
        <p:txBody>
          <a:bodyPr wrap="square" lIns="182880" tIns="274320" rIns="182880" bIns="0" rtlCol="0">
            <a:noAutofit/>
          </a:bodyPr>
          <a:lstStyle/>
          <a:p>
            <a:endParaRPr lang="en-US" sz="1000" b="1" dirty="0"/>
          </a:p>
        </p:txBody>
      </p:sp>
      <p:grpSp>
        <p:nvGrpSpPr>
          <p:cNvPr id="60" name="Group 59"/>
          <p:cNvGrpSpPr/>
          <p:nvPr/>
        </p:nvGrpSpPr>
        <p:grpSpPr bwMode="gray">
          <a:xfrm>
            <a:off x="525175" y="3365434"/>
            <a:ext cx="319390" cy="218673"/>
            <a:chOff x="4454248" y="2003891"/>
            <a:chExt cx="319390" cy="218673"/>
          </a:xfrm>
        </p:grpSpPr>
        <p:sp>
          <p:nvSpPr>
            <p:cNvPr id="61" name="Freeform 60"/>
            <p:cNvSpPr/>
            <p:nvPr/>
          </p:nvSpPr>
          <p:spPr bwMode="gray">
            <a:xfrm flipH="1">
              <a:off x="4454248" y="2003891"/>
              <a:ext cx="319390" cy="218673"/>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679743 w 682433"/>
                <a:gd name="connsiteY3" fmla="*/ 248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cubicBezTo>
                    <a:pt x="681536" y="335798"/>
                    <a:pt x="680640" y="168023"/>
                    <a:pt x="679743" y="248"/>
                  </a:cubicBezTo>
                  <a:lnTo>
                    <a:pt x="0" y="0"/>
                  </a:lnTo>
                  <a:close/>
                </a:path>
              </a:pathLst>
            </a:custGeom>
            <a:solidFill>
              <a:schemeClr val="accent6"/>
            </a:solidFill>
            <a:ln w="63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2" name="Freeform 61"/>
            <p:cNvSpPr/>
            <p:nvPr/>
          </p:nvSpPr>
          <p:spPr bwMode="gray">
            <a:xfrm rot="1510923" flipV="1">
              <a:off x="4532332" y="2017279"/>
              <a:ext cx="84539" cy="176966"/>
            </a:xfrm>
            <a:custGeom>
              <a:avLst/>
              <a:gdLst>
                <a:gd name="connsiteX0" fmla="*/ 0 w 183356"/>
                <a:gd name="connsiteY0" fmla="*/ 45839 h 183356"/>
                <a:gd name="connsiteX1" fmla="*/ 45839 w 183356"/>
                <a:gd name="connsiteY1" fmla="*/ 45839 h 183356"/>
                <a:gd name="connsiteX2" fmla="*/ 45839 w 183356"/>
                <a:gd name="connsiteY2" fmla="*/ 0 h 183356"/>
                <a:gd name="connsiteX3" fmla="*/ 137517 w 183356"/>
                <a:gd name="connsiteY3" fmla="*/ 0 h 183356"/>
                <a:gd name="connsiteX4" fmla="*/ 137517 w 183356"/>
                <a:gd name="connsiteY4" fmla="*/ 45839 h 183356"/>
                <a:gd name="connsiteX5" fmla="*/ 183356 w 183356"/>
                <a:gd name="connsiteY5" fmla="*/ 45839 h 183356"/>
                <a:gd name="connsiteX6" fmla="*/ 183356 w 183356"/>
                <a:gd name="connsiteY6" fmla="*/ 137517 h 183356"/>
                <a:gd name="connsiteX7" fmla="*/ 137517 w 183356"/>
                <a:gd name="connsiteY7" fmla="*/ 137517 h 183356"/>
                <a:gd name="connsiteX8" fmla="*/ 137517 w 183356"/>
                <a:gd name="connsiteY8" fmla="*/ 183356 h 183356"/>
                <a:gd name="connsiteX9" fmla="*/ 45839 w 183356"/>
                <a:gd name="connsiteY9" fmla="*/ 183356 h 183356"/>
                <a:gd name="connsiteX10" fmla="*/ 45839 w 183356"/>
                <a:gd name="connsiteY10" fmla="*/ 137517 h 183356"/>
                <a:gd name="connsiteX11" fmla="*/ 0 w 183356"/>
                <a:gd name="connsiteY11" fmla="*/ 137517 h 183356"/>
                <a:gd name="connsiteX12" fmla="*/ 0 w 183356"/>
                <a:gd name="connsiteY12" fmla="*/ 45839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11" fmla="*/ 137279 w 183356"/>
                <a:gd name="connsiteY11" fmla="*/ 91440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47029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137517 w 183356"/>
                <a:gd name="connsiteY0" fmla="*/ 0 h 137517"/>
                <a:gd name="connsiteX1" fmla="*/ 183356 w 183356"/>
                <a:gd name="connsiteY1" fmla="*/ 0 h 137517"/>
                <a:gd name="connsiteX2" fmla="*/ 183356 w 183356"/>
                <a:gd name="connsiteY2" fmla="*/ 91678 h 137517"/>
                <a:gd name="connsiteX3" fmla="*/ 137517 w 183356"/>
                <a:gd name="connsiteY3" fmla="*/ 91678 h 137517"/>
                <a:gd name="connsiteX4" fmla="*/ 137517 w 183356"/>
                <a:gd name="connsiteY4" fmla="*/ 137517 h 137517"/>
                <a:gd name="connsiteX5" fmla="*/ 45839 w 183356"/>
                <a:gd name="connsiteY5" fmla="*/ 137517 h 137517"/>
                <a:gd name="connsiteX6" fmla="*/ 45839 w 183356"/>
                <a:gd name="connsiteY6" fmla="*/ 91678 h 137517"/>
                <a:gd name="connsiteX7" fmla="*/ 0 w 183356"/>
                <a:gd name="connsiteY7" fmla="*/ 91678 h 137517"/>
                <a:gd name="connsiteX8" fmla="*/ 0 w 183356"/>
                <a:gd name="connsiteY8" fmla="*/ 0 h 137517"/>
                <a:gd name="connsiteX9" fmla="*/ 45839 w 183356"/>
                <a:gd name="connsiteY9"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8" fmla="*/ 45839 w 183356"/>
                <a:gd name="connsiteY8"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0" fmla="*/ 183356 w 183356"/>
                <a:gd name="connsiteY0" fmla="*/ 91678 h 137517"/>
                <a:gd name="connsiteX1" fmla="*/ 137517 w 183356"/>
                <a:gd name="connsiteY1" fmla="*/ 91678 h 137517"/>
                <a:gd name="connsiteX2" fmla="*/ 137517 w 183356"/>
                <a:gd name="connsiteY2" fmla="*/ 137517 h 137517"/>
                <a:gd name="connsiteX3" fmla="*/ 45839 w 183356"/>
                <a:gd name="connsiteY3" fmla="*/ 137517 h 137517"/>
                <a:gd name="connsiteX4" fmla="*/ 45839 w 183356"/>
                <a:gd name="connsiteY4" fmla="*/ 91678 h 137517"/>
                <a:gd name="connsiteX5" fmla="*/ 0 w 183356"/>
                <a:gd name="connsiteY5" fmla="*/ 91678 h 137517"/>
                <a:gd name="connsiteX6" fmla="*/ 0 w 183356"/>
                <a:gd name="connsiteY6" fmla="*/ 0 h 137517"/>
                <a:gd name="connsiteX0" fmla="*/ 137517 w 137517"/>
                <a:gd name="connsiteY0" fmla="*/ 91678 h 137517"/>
                <a:gd name="connsiteX1" fmla="*/ 137517 w 137517"/>
                <a:gd name="connsiteY1" fmla="*/ 137517 h 137517"/>
                <a:gd name="connsiteX2" fmla="*/ 45839 w 137517"/>
                <a:gd name="connsiteY2" fmla="*/ 137517 h 137517"/>
                <a:gd name="connsiteX3" fmla="*/ 45839 w 137517"/>
                <a:gd name="connsiteY3" fmla="*/ 91678 h 137517"/>
                <a:gd name="connsiteX4" fmla="*/ 0 w 137517"/>
                <a:gd name="connsiteY4" fmla="*/ 91678 h 137517"/>
                <a:gd name="connsiteX5" fmla="*/ 0 w 137517"/>
                <a:gd name="connsiteY5" fmla="*/ 0 h 137517"/>
                <a:gd name="connsiteX0" fmla="*/ 93193 w 137517"/>
                <a:gd name="connsiteY0" fmla="*/ 197142 h 197142"/>
                <a:gd name="connsiteX1" fmla="*/ 137517 w 137517"/>
                <a:gd name="connsiteY1" fmla="*/ 137517 h 197142"/>
                <a:gd name="connsiteX2" fmla="*/ 45839 w 137517"/>
                <a:gd name="connsiteY2" fmla="*/ 137517 h 197142"/>
                <a:gd name="connsiteX3" fmla="*/ 45839 w 137517"/>
                <a:gd name="connsiteY3" fmla="*/ 91678 h 197142"/>
                <a:gd name="connsiteX4" fmla="*/ 0 w 137517"/>
                <a:gd name="connsiteY4" fmla="*/ 91678 h 197142"/>
                <a:gd name="connsiteX5" fmla="*/ 0 w 137517"/>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45839 w 96703"/>
                <a:gd name="connsiteY3" fmla="*/ 91678 h 197142"/>
                <a:gd name="connsiteX4" fmla="*/ 0 w 96703"/>
                <a:gd name="connsiteY4" fmla="*/ 91678 h 197142"/>
                <a:gd name="connsiteX5" fmla="*/ 0 w 96703"/>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57740 w 96703"/>
                <a:gd name="connsiteY3" fmla="*/ 55172 h 197142"/>
                <a:gd name="connsiteX4" fmla="*/ 0 w 96703"/>
                <a:gd name="connsiteY4" fmla="*/ 91678 h 197142"/>
                <a:gd name="connsiteX5" fmla="*/ 0 w 96703"/>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61793 w 100756"/>
                <a:gd name="connsiteY3" fmla="*/ 55172 h 197142"/>
                <a:gd name="connsiteX4" fmla="*/ 0 w 100756"/>
                <a:gd name="connsiteY4" fmla="*/ 100298 h 197142"/>
                <a:gd name="connsiteX5" fmla="*/ 4053 w 100756"/>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48235 w 100756"/>
                <a:gd name="connsiteY3" fmla="*/ 67217 h 197142"/>
                <a:gd name="connsiteX4" fmla="*/ 0 w 100756"/>
                <a:gd name="connsiteY4" fmla="*/ 100298 h 197142"/>
                <a:gd name="connsiteX5" fmla="*/ 4053 w 100756"/>
                <a:gd name="connsiteY5" fmla="*/ 0 h 197142"/>
                <a:gd name="connsiteX0" fmla="*/ 93321 w 100756"/>
                <a:gd name="connsiteY0" fmla="*/ 211084 h 211084"/>
                <a:gd name="connsiteX1" fmla="*/ 100756 w 100756"/>
                <a:gd name="connsiteY1" fmla="*/ 123589 h 211084"/>
                <a:gd name="connsiteX2" fmla="*/ 49892 w 100756"/>
                <a:gd name="connsiteY2" fmla="*/ 137517 h 211084"/>
                <a:gd name="connsiteX3" fmla="*/ 48235 w 100756"/>
                <a:gd name="connsiteY3" fmla="*/ 67217 h 211084"/>
                <a:gd name="connsiteX4" fmla="*/ 0 w 100756"/>
                <a:gd name="connsiteY4" fmla="*/ 100298 h 211084"/>
                <a:gd name="connsiteX5" fmla="*/ 4053 w 100756"/>
                <a:gd name="connsiteY5" fmla="*/ 0 h 21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56" h="211084">
                  <a:moveTo>
                    <a:pt x="93321" y="211084"/>
                  </a:moveTo>
                  <a:lnTo>
                    <a:pt x="100756" y="123589"/>
                  </a:lnTo>
                  <a:lnTo>
                    <a:pt x="49892" y="137517"/>
                  </a:lnTo>
                  <a:cubicBezTo>
                    <a:pt x="49340" y="114084"/>
                    <a:pt x="48787" y="90650"/>
                    <a:pt x="48235" y="67217"/>
                  </a:cubicBezTo>
                  <a:lnTo>
                    <a:pt x="0" y="100298"/>
                  </a:lnTo>
                  <a:lnTo>
                    <a:pt x="4053" y="0"/>
                  </a:lnTo>
                </a:path>
              </a:pathLst>
            </a:custGeom>
            <a:noFill/>
            <a:ln w="1905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463675"/>
              <a:endParaRPr lang="en-US" sz="1000" dirty="0" smtClean="0">
                <a:solidFill>
                  <a:schemeClr val="bg2"/>
                </a:solidFill>
                <a:latin typeface="+mj-lt"/>
              </a:endParaRPr>
            </a:p>
          </p:txBody>
        </p:sp>
      </p:grpSp>
      <p:sp>
        <p:nvSpPr>
          <p:cNvPr id="63" name="TextBox 62"/>
          <p:cNvSpPr txBox="1"/>
          <p:nvPr/>
        </p:nvSpPr>
        <p:spPr bwMode="gray">
          <a:xfrm>
            <a:off x="661123" y="3918052"/>
            <a:ext cx="2014554" cy="276999"/>
          </a:xfrm>
          <a:prstGeom prst="rect">
            <a:avLst/>
          </a:prstGeom>
          <a:noFill/>
        </p:spPr>
        <p:txBody>
          <a:bodyPr wrap="square" lIns="0" tIns="0" rIns="0" bIns="0" rtlCol="0">
            <a:spAutoFit/>
          </a:bodyPr>
          <a:lstStyle/>
          <a:p>
            <a:pPr algn="ctr">
              <a:spcBef>
                <a:spcPts val="500"/>
              </a:spcBef>
            </a:pPr>
            <a:r>
              <a:rPr lang="en-US" sz="900" dirty="0"/>
              <a:t>P</a:t>
            </a:r>
            <a:r>
              <a:rPr lang="en-US" sz="900" dirty="0" smtClean="0"/>
              <a:t>ercent ECs CMS estimates will be part of small groups in 2018</a:t>
            </a:r>
            <a:endParaRPr lang="en-US" sz="900" dirty="0"/>
          </a:p>
        </p:txBody>
      </p:sp>
      <p:sp>
        <p:nvSpPr>
          <p:cNvPr id="64" name="TextBox 63"/>
          <p:cNvSpPr txBox="1"/>
          <p:nvPr/>
        </p:nvSpPr>
        <p:spPr bwMode="gray">
          <a:xfrm>
            <a:off x="1348311" y="3513215"/>
            <a:ext cx="640176" cy="369332"/>
          </a:xfrm>
          <a:prstGeom prst="rect">
            <a:avLst/>
          </a:prstGeom>
          <a:noFill/>
        </p:spPr>
        <p:txBody>
          <a:bodyPr wrap="square" lIns="0" tIns="0" rIns="0" bIns="0" rtlCol="0">
            <a:spAutoFit/>
          </a:bodyPr>
          <a:lstStyle/>
          <a:p>
            <a:pPr>
              <a:spcBef>
                <a:spcPts val="300"/>
              </a:spcBef>
            </a:pPr>
            <a:r>
              <a:rPr lang="en-US" sz="2400" dirty="0" smtClean="0">
                <a:solidFill>
                  <a:schemeClr val="accent6"/>
                </a:solidFill>
              </a:rPr>
              <a:t>19%</a:t>
            </a:r>
            <a:endParaRPr lang="en-US" sz="2400" dirty="0">
              <a:solidFill>
                <a:schemeClr val="accent6"/>
              </a:solidFill>
            </a:endParaRPr>
          </a:p>
        </p:txBody>
      </p:sp>
      <p:sp>
        <p:nvSpPr>
          <p:cNvPr id="71" name="Text Placeholder 1"/>
          <p:cNvSpPr txBox="1">
            <a:spLocks/>
          </p:cNvSpPr>
          <p:nvPr/>
        </p:nvSpPr>
        <p:spPr bwMode="gray">
          <a:xfrm>
            <a:off x="537365" y="1967893"/>
            <a:ext cx="2171610" cy="1205458"/>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112713" indent="-112713"/>
            <a:r>
              <a:rPr lang="en-US" dirty="0"/>
              <a:t>Small practices defined as those with </a:t>
            </a:r>
            <a:r>
              <a:rPr lang="en-US" dirty="0" smtClean="0"/>
              <a:t>15 or fewer ECs</a:t>
            </a:r>
            <a:r>
              <a:rPr lang="en-US" baseline="30000" dirty="0" smtClean="0"/>
              <a:t>1</a:t>
            </a:r>
            <a:endParaRPr lang="en-US" baseline="30000" dirty="0"/>
          </a:p>
          <a:p>
            <a:pPr marL="112713" indent="-112713"/>
            <a:r>
              <a:rPr lang="en-US" dirty="0" smtClean="0"/>
              <a:t>Five-point bonus to MIPS score, awarded to small groups that report at least one category in 2018</a:t>
            </a:r>
          </a:p>
          <a:p>
            <a:pPr marL="112713" indent="-112713"/>
            <a:r>
              <a:rPr lang="en-US" dirty="0" smtClean="0"/>
              <a:t>Easing requirements for specific MIPS categories in 2018</a:t>
            </a:r>
            <a:endParaRPr lang="en-US" dirty="0"/>
          </a:p>
        </p:txBody>
      </p:sp>
      <p:pic>
        <p:nvPicPr>
          <p:cNvPr id="74" name="Picture 2" descr="C:\Users\teskek\Downloads\Group_Doctors (2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261" y="1209842"/>
            <a:ext cx="457200" cy="283462"/>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3" descr="C:\Users\teskek\Downloads\social_media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2407" y="1068739"/>
            <a:ext cx="457200" cy="437388"/>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bwMode="gray">
          <a:xfrm>
            <a:off x="3224933" y="3365434"/>
            <a:ext cx="2597369" cy="973346"/>
          </a:xfrm>
          <a:prstGeom prst="rect">
            <a:avLst/>
          </a:prstGeom>
          <a:solidFill>
            <a:schemeClr val="accent1"/>
          </a:solidFill>
          <a:ln w="6350">
            <a:solidFill>
              <a:schemeClr val="bg1"/>
            </a:solidFill>
          </a:ln>
        </p:spPr>
        <p:txBody>
          <a:bodyPr wrap="square" lIns="182880" tIns="274320" rIns="182880" bIns="0" rtlCol="0">
            <a:noAutofit/>
          </a:bodyPr>
          <a:lstStyle/>
          <a:p>
            <a:endParaRPr lang="en-US" sz="1000" b="1" dirty="0"/>
          </a:p>
        </p:txBody>
      </p:sp>
      <p:grpSp>
        <p:nvGrpSpPr>
          <p:cNvPr id="29" name="Group 28"/>
          <p:cNvGrpSpPr/>
          <p:nvPr/>
        </p:nvGrpSpPr>
        <p:grpSpPr bwMode="gray">
          <a:xfrm>
            <a:off x="3224933" y="3365434"/>
            <a:ext cx="319390" cy="218673"/>
            <a:chOff x="4454248" y="2003891"/>
            <a:chExt cx="319390" cy="218673"/>
          </a:xfrm>
        </p:grpSpPr>
        <p:sp>
          <p:nvSpPr>
            <p:cNvPr id="30" name="Freeform 29"/>
            <p:cNvSpPr/>
            <p:nvPr/>
          </p:nvSpPr>
          <p:spPr bwMode="gray">
            <a:xfrm flipH="1">
              <a:off x="4454248" y="2003891"/>
              <a:ext cx="319390" cy="218673"/>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679743 w 682433"/>
                <a:gd name="connsiteY3" fmla="*/ 248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cubicBezTo>
                    <a:pt x="681536" y="335798"/>
                    <a:pt x="680640" y="168023"/>
                    <a:pt x="679743" y="248"/>
                  </a:cubicBezTo>
                  <a:lnTo>
                    <a:pt x="0" y="0"/>
                  </a:lnTo>
                  <a:close/>
                </a:path>
              </a:pathLst>
            </a:custGeom>
            <a:solidFill>
              <a:schemeClr val="accent6"/>
            </a:solidFill>
            <a:ln w="63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1" name="Freeform 30"/>
            <p:cNvSpPr/>
            <p:nvPr/>
          </p:nvSpPr>
          <p:spPr bwMode="gray">
            <a:xfrm rot="1510923" flipV="1">
              <a:off x="4532332" y="2017279"/>
              <a:ext cx="84539" cy="176966"/>
            </a:xfrm>
            <a:custGeom>
              <a:avLst/>
              <a:gdLst>
                <a:gd name="connsiteX0" fmla="*/ 0 w 183356"/>
                <a:gd name="connsiteY0" fmla="*/ 45839 h 183356"/>
                <a:gd name="connsiteX1" fmla="*/ 45839 w 183356"/>
                <a:gd name="connsiteY1" fmla="*/ 45839 h 183356"/>
                <a:gd name="connsiteX2" fmla="*/ 45839 w 183356"/>
                <a:gd name="connsiteY2" fmla="*/ 0 h 183356"/>
                <a:gd name="connsiteX3" fmla="*/ 137517 w 183356"/>
                <a:gd name="connsiteY3" fmla="*/ 0 h 183356"/>
                <a:gd name="connsiteX4" fmla="*/ 137517 w 183356"/>
                <a:gd name="connsiteY4" fmla="*/ 45839 h 183356"/>
                <a:gd name="connsiteX5" fmla="*/ 183356 w 183356"/>
                <a:gd name="connsiteY5" fmla="*/ 45839 h 183356"/>
                <a:gd name="connsiteX6" fmla="*/ 183356 w 183356"/>
                <a:gd name="connsiteY6" fmla="*/ 137517 h 183356"/>
                <a:gd name="connsiteX7" fmla="*/ 137517 w 183356"/>
                <a:gd name="connsiteY7" fmla="*/ 137517 h 183356"/>
                <a:gd name="connsiteX8" fmla="*/ 137517 w 183356"/>
                <a:gd name="connsiteY8" fmla="*/ 183356 h 183356"/>
                <a:gd name="connsiteX9" fmla="*/ 45839 w 183356"/>
                <a:gd name="connsiteY9" fmla="*/ 183356 h 183356"/>
                <a:gd name="connsiteX10" fmla="*/ 45839 w 183356"/>
                <a:gd name="connsiteY10" fmla="*/ 137517 h 183356"/>
                <a:gd name="connsiteX11" fmla="*/ 0 w 183356"/>
                <a:gd name="connsiteY11" fmla="*/ 137517 h 183356"/>
                <a:gd name="connsiteX12" fmla="*/ 0 w 183356"/>
                <a:gd name="connsiteY12" fmla="*/ 45839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11" fmla="*/ 137279 w 183356"/>
                <a:gd name="connsiteY11" fmla="*/ 91440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47029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137517 w 183356"/>
                <a:gd name="connsiteY0" fmla="*/ 0 h 137517"/>
                <a:gd name="connsiteX1" fmla="*/ 183356 w 183356"/>
                <a:gd name="connsiteY1" fmla="*/ 0 h 137517"/>
                <a:gd name="connsiteX2" fmla="*/ 183356 w 183356"/>
                <a:gd name="connsiteY2" fmla="*/ 91678 h 137517"/>
                <a:gd name="connsiteX3" fmla="*/ 137517 w 183356"/>
                <a:gd name="connsiteY3" fmla="*/ 91678 h 137517"/>
                <a:gd name="connsiteX4" fmla="*/ 137517 w 183356"/>
                <a:gd name="connsiteY4" fmla="*/ 137517 h 137517"/>
                <a:gd name="connsiteX5" fmla="*/ 45839 w 183356"/>
                <a:gd name="connsiteY5" fmla="*/ 137517 h 137517"/>
                <a:gd name="connsiteX6" fmla="*/ 45839 w 183356"/>
                <a:gd name="connsiteY6" fmla="*/ 91678 h 137517"/>
                <a:gd name="connsiteX7" fmla="*/ 0 w 183356"/>
                <a:gd name="connsiteY7" fmla="*/ 91678 h 137517"/>
                <a:gd name="connsiteX8" fmla="*/ 0 w 183356"/>
                <a:gd name="connsiteY8" fmla="*/ 0 h 137517"/>
                <a:gd name="connsiteX9" fmla="*/ 45839 w 183356"/>
                <a:gd name="connsiteY9"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8" fmla="*/ 45839 w 183356"/>
                <a:gd name="connsiteY8"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0" fmla="*/ 183356 w 183356"/>
                <a:gd name="connsiteY0" fmla="*/ 91678 h 137517"/>
                <a:gd name="connsiteX1" fmla="*/ 137517 w 183356"/>
                <a:gd name="connsiteY1" fmla="*/ 91678 h 137517"/>
                <a:gd name="connsiteX2" fmla="*/ 137517 w 183356"/>
                <a:gd name="connsiteY2" fmla="*/ 137517 h 137517"/>
                <a:gd name="connsiteX3" fmla="*/ 45839 w 183356"/>
                <a:gd name="connsiteY3" fmla="*/ 137517 h 137517"/>
                <a:gd name="connsiteX4" fmla="*/ 45839 w 183356"/>
                <a:gd name="connsiteY4" fmla="*/ 91678 h 137517"/>
                <a:gd name="connsiteX5" fmla="*/ 0 w 183356"/>
                <a:gd name="connsiteY5" fmla="*/ 91678 h 137517"/>
                <a:gd name="connsiteX6" fmla="*/ 0 w 183356"/>
                <a:gd name="connsiteY6" fmla="*/ 0 h 137517"/>
                <a:gd name="connsiteX0" fmla="*/ 137517 w 137517"/>
                <a:gd name="connsiteY0" fmla="*/ 91678 h 137517"/>
                <a:gd name="connsiteX1" fmla="*/ 137517 w 137517"/>
                <a:gd name="connsiteY1" fmla="*/ 137517 h 137517"/>
                <a:gd name="connsiteX2" fmla="*/ 45839 w 137517"/>
                <a:gd name="connsiteY2" fmla="*/ 137517 h 137517"/>
                <a:gd name="connsiteX3" fmla="*/ 45839 w 137517"/>
                <a:gd name="connsiteY3" fmla="*/ 91678 h 137517"/>
                <a:gd name="connsiteX4" fmla="*/ 0 w 137517"/>
                <a:gd name="connsiteY4" fmla="*/ 91678 h 137517"/>
                <a:gd name="connsiteX5" fmla="*/ 0 w 137517"/>
                <a:gd name="connsiteY5" fmla="*/ 0 h 137517"/>
                <a:gd name="connsiteX0" fmla="*/ 93193 w 137517"/>
                <a:gd name="connsiteY0" fmla="*/ 197142 h 197142"/>
                <a:gd name="connsiteX1" fmla="*/ 137517 w 137517"/>
                <a:gd name="connsiteY1" fmla="*/ 137517 h 197142"/>
                <a:gd name="connsiteX2" fmla="*/ 45839 w 137517"/>
                <a:gd name="connsiteY2" fmla="*/ 137517 h 197142"/>
                <a:gd name="connsiteX3" fmla="*/ 45839 w 137517"/>
                <a:gd name="connsiteY3" fmla="*/ 91678 h 197142"/>
                <a:gd name="connsiteX4" fmla="*/ 0 w 137517"/>
                <a:gd name="connsiteY4" fmla="*/ 91678 h 197142"/>
                <a:gd name="connsiteX5" fmla="*/ 0 w 137517"/>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45839 w 96703"/>
                <a:gd name="connsiteY3" fmla="*/ 91678 h 197142"/>
                <a:gd name="connsiteX4" fmla="*/ 0 w 96703"/>
                <a:gd name="connsiteY4" fmla="*/ 91678 h 197142"/>
                <a:gd name="connsiteX5" fmla="*/ 0 w 96703"/>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57740 w 96703"/>
                <a:gd name="connsiteY3" fmla="*/ 55172 h 197142"/>
                <a:gd name="connsiteX4" fmla="*/ 0 w 96703"/>
                <a:gd name="connsiteY4" fmla="*/ 91678 h 197142"/>
                <a:gd name="connsiteX5" fmla="*/ 0 w 96703"/>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61793 w 100756"/>
                <a:gd name="connsiteY3" fmla="*/ 55172 h 197142"/>
                <a:gd name="connsiteX4" fmla="*/ 0 w 100756"/>
                <a:gd name="connsiteY4" fmla="*/ 100298 h 197142"/>
                <a:gd name="connsiteX5" fmla="*/ 4053 w 100756"/>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48235 w 100756"/>
                <a:gd name="connsiteY3" fmla="*/ 67217 h 197142"/>
                <a:gd name="connsiteX4" fmla="*/ 0 w 100756"/>
                <a:gd name="connsiteY4" fmla="*/ 100298 h 197142"/>
                <a:gd name="connsiteX5" fmla="*/ 4053 w 100756"/>
                <a:gd name="connsiteY5" fmla="*/ 0 h 197142"/>
                <a:gd name="connsiteX0" fmla="*/ 93321 w 100756"/>
                <a:gd name="connsiteY0" fmla="*/ 211084 h 211084"/>
                <a:gd name="connsiteX1" fmla="*/ 100756 w 100756"/>
                <a:gd name="connsiteY1" fmla="*/ 123589 h 211084"/>
                <a:gd name="connsiteX2" fmla="*/ 49892 w 100756"/>
                <a:gd name="connsiteY2" fmla="*/ 137517 h 211084"/>
                <a:gd name="connsiteX3" fmla="*/ 48235 w 100756"/>
                <a:gd name="connsiteY3" fmla="*/ 67217 h 211084"/>
                <a:gd name="connsiteX4" fmla="*/ 0 w 100756"/>
                <a:gd name="connsiteY4" fmla="*/ 100298 h 211084"/>
                <a:gd name="connsiteX5" fmla="*/ 4053 w 100756"/>
                <a:gd name="connsiteY5" fmla="*/ 0 h 21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56" h="211084">
                  <a:moveTo>
                    <a:pt x="93321" y="211084"/>
                  </a:moveTo>
                  <a:lnTo>
                    <a:pt x="100756" y="123589"/>
                  </a:lnTo>
                  <a:lnTo>
                    <a:pt x="49892" y="137517"/>
                  </a:lnTo>
                  <a:cubicBezTo>
                    <a:pt x="49340" y="114084"/>
                    <a:pt x="48787" y="90650"/>
                    <a:pt x="48235" y="67217"/>
                  </a:cubicBezTo>
                  <a:lnTo>
                    <a:pt x="0" y="100298"/>
                  </a:lnTo>
                  <a:lnTo>
                    <a:pt x="4053" y="0"/>
                  </a:lnTo>
                </a:path>
              </a:pathLst>
            </a:custGeom>
            <a:noFill/>
            <a:ln w="1905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463675"/>
              <a:endParaRPr lang="en-US" sz="1000" dirty="0" smtClean="0">
                <a:solidFill>
                  <a:schemeClr val="bg2"/>
                </a:solidFill>
                <a:latin typeface="+mj-lt"/>
              </a:endParaRPr>
            </a:p>
          </p:txBody>
        </p:sp>
      </p:grpSp>
      <p:sp>
        <p:nvSpPr>
          <p:cNvPr id="32" name="TextBox 31"/>
          <p:cNvSpPr txBox="1"/>
          <p:nvPr/>
        </p:nvSpPr>
        <p:spPr bwMode="gray">
          <a:xfrm>
            <a:off x="3516340" y="3918052"/>
            <a:ext cx="2014554" cy="276999"/>
          </a:xfrm>
          <a:prstGeom prst="rect">
            <a:avLst/>
          </a:prstGeom>
          <a:noFill/>
        </p:spPr>
        <p:txBody>
          <a:bodyPr wrap="square" lIns="0" tIns="0" rIns="0" bIns="0" rtlCol="0">
            <a:spAutoFit/>
          </a:bodyPr>
          <a:lstStyle/>
          <a:p>
            <a:pPr algn="ctr">
              <a:spcBef>
                <a:spcPts val="500"/>
              </a:spcBef>
            </a:pPr>
            <a:r>
              <a:rPr lang="en-US" sz="900" dirty="0"/>
              <a:t>Percent ECs CMS estimates will participate in virtual groups in 2018</a:t>
            </a:r>
          </a:p>
        </p:txBody>
      </p:sp>
      <p:sp>
        <p:nvSpPr>
          <p:cNvPr id="33" name="TextBox 32"/>
          <p:cNvSpPr txBox="1"/>
          <p:nvPr/>
        </p:nvSpPr>
        <p:spPr bwMode="gray">
          <a:xfrm>
            <a:off x="4203529" y="3513215"/>
            <a:ext cx="640176" cy="369332"/>
          </a:xfrm>
          <a:prstGeom prst="rect">
            <a:avLst/>
          </a:prstGeom>
          <a:noFill/>
        </p:spPr>
        <p:txBody>
          <a:bodyPr wrap="square" lIns="0" tIns="0" rIns="0" bIns="0" rtlCol="0">
            <a:spAutoFit/>
          </a:bodyPr>
          <a:lstStyle/>
          <a:p>
            <a:pPr algn="ctr">
              <a:spcBef>
                <a:spcPts val="300"/>
              </a:spcBef>
            </a:pPr>
            <a:r>
              <a:rPr lang="en-US" sz="2400" dirty="0" smtClean="0">
                <a:solidFill>
                  <a:schemeClr val="accent6"/>
                </a:solidFill>
              </a:rPr>
              <a:t>1%</a:t>
            </a:r>
            <a:endParaRPr lang="en-US" sz="2400" dirty="0">
              <a:solidFill>
                <a:schemeClr val="accent6"/>
              </a:solidFill>
            </a:endParaRPr>
          </a:p>
        </p:txBody>
      </p:sp>
      <p:sp>
        <p:nvSpPr>
          <p:cNvPr id="26" name="Text Placeholder 5"/>
          <p:cNvSpPr>
            <a:spLocks noGrp="1"/>
          </p:cNvSpPr>
          <p:nvPr>
            <p:ph type="body" sz="quarter" idx="28"/>
          </p:nvPr>
        </p:nvSpPr>
        <p:spPr>
          <a:xfrm>
            <a:off x="0" y="4454243"/>
            <a:ext cx="1746504" cy="166712"/>
          </a:xfrm>
        </p:spPr>
        <p:txBody>
          <a:bodyPr/>
          <a:lstStyle/>
          <a:p>
            <a:r>
              <a:rPr lang="en-US" dirty="0" smtClean="0"/>
              <a:t>CMS = Centers for Medicare &amp; Medicaid Services.</a:t>
            </a:r>
          </a:p>
          <a:p>
            <a:r>
              <a:rPr lang="en-US" dirty="0" smtClean="0"/>
              <a:t>TINs = Tax identification numbers.</a:t>
            </a:r>
            <a:endParaRPr lang="en-US" dirty="0"/>
          </a:p>
        </p:txBody>
      </p:sp>
    </p:spTree>
    <p:extLst>
      <p:ext uri="{BB962C8B-B14F-4D97-AF65-F5344CB8AC3E}">
        <p14:creationId xmlns:p14="http://schemas.microsoft.com/office/powerpoint/2010/main" val="42136662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p:cNvSpPr/>
          <p:nvPr/>
        </p:nvSpPr>
        <p:spPr bwMode="gray">
          <a:xfrm>
            <a:off x="3576913" y="1909760"/>
            <a:ext cx="1005840" cy="548640"/>
          </a:xfrm>
          <a:prstGeom prst="rect">
            <a:avLst/>
          </a:prstGeom>
          <a:solidFill>
            <a:schemeClr val="bg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62" name="Rectangle 61"/>
          <p:cNvSpPr/>
          <p:nvPr/>
        </p:nvSpPr>
        <p:spPr bwMode="gray">
          <a:xfrm>
            <a:off x="1446288" y="3745683"/>
            <a:ext cx="1005840" cy="548640"/>
          </a:xfrm>
          <a:prstGeom prst="rect">
            <a:avLst/>
          </a:prstGeom>
          <a:solidFill>
            <a:schemeClr val="bg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6" name="Title 5"/>
          <p:cNvSpPr>
            <a:spLocks noGrp="1"/>
          </p:cNvSpPr>
          <p:nvPr>
            <p:ph type="title"/>
          </p:nvPr>
        </p:nvSpPr>
        <p:spPr/>
        <p:txBody>
          <a:bodyPr/>
          <a:lstStyle/>
          <a:p>
            <a:r>
              <a:rPr lang="en-US" smtClean="0"/>
              <a:t>QPP Payment Track Determination Unchanged</a:t>
            </a:r>
            <a:endParaRPr lang="en-US" dirty="0"/>
          </a:p>
        </p:txBody>
      </p:sp>
      <p:sp>
        <p:nvSpPr>
          <p:cNvPr id="66" name="Text Placeholder 2"/>
          <p:cNvSpPr>
            <a:spLocks noGrp="1"/>
          </p:cNvSpPr>
          <p:nvPr>
            <p:ph type="body" sz="quarter" idx="25"/>
          </p:nvPr>
        </p:nvSpPr>
        <p:spPr/>
        <p:txBody>
          <a:bodyPr/>
          <a:lstStyle/>
          <a:p>
            <a:r>
              <a:rPr lang="en-US" smtClean="0"/>
              <a:t>Must Know First Whether Payment Model Is an Advanced APM</a:t>
            </a:r>
            <a:endParaRPr lang="en-US" dirty="0"/>
          </a:p>
        </p:txBody>
      </p:sp>
      <p:sp>
        <p:nvSpPr>
          <p:cNvPr id="7" name="Text Placeholder 6"/>
          <p:cNvSpPr>
            <a:spLocks noGrp="1"/>
          </p:cNvSpPr>
          <p:nvPr>
            <p:ph type="body" sz="quarter" idx="26"/>
          </p:nvPr>
        </p:nvSpPr>
        <p:spPr/>
        <p:txBody>
          <a:bodyPr/>
          <a:lstStyle/>
          <a:p>
            <a:endParaRPr lang="en-US"/>
          </a:p>
        </p:txBody>
      </p:sp>
      <p:sp>
        <p:nvSpPr>
          <p:cNvPr id="68" name="Text Placeholder 4"/>
          <p:cNvSpPr>
            <a:spLocks noGrp="1"/>
          </p:cNvSpPr>
          <p:nvPr>
            <p:ph type="body" sz="quarter" idx="27"/>
          </p:nvPr>
        </p:nvSpPr>
        <p:spPr>
          <a:xfrm>
            <a:off x="5026380" y="4619012"/>
            <a:ext cx="1374420" cy="181588"/>
          </a:xfrm>
        </p:spPr>
        <p:txBody>
          <a:bodyPr/>
          <a:lstStyle/>
          <a:p>
            <a:r>
              <a:rPr lang="en-US" dirty="0" smtClean="0"/>
              <a:t>Source: Advisory Board research and analysis.</a:t>
            </a:r>
            <a:endParaRPr lang="en-US" dirty="0"/>
          </a:p>
        </p:txBody>
      </p:sp>
      <p:sp>
        <p:nvSpPr>
          <p:cNvPr id="69" name="Text Placeholder 5"/>
          <p:cNvSpPr>
            <a:spLocks noGrp="1"/>
          </p:cNvSpPr>
          <p:nvPr>
            <p:ph type="body" sz="quarter" idx="28"/>
          </p:nvPr>
        </p:nvSpPr>
        <p:spPr/>
        <p:txBody>
          <a:bodyPr/>
          <a:lstStyle/>
          <a:p>
            <a:r>
              <a:rPr lang="en-US" smtClean="0"/>
              <a:t>QP = Qualifying APM Participant. </a:t>
            </a:r>
            <a:endParaRPr lang="en-US" dirty="0"/>
          </a:p>
        </p:txBody>
      </p:sp>
      <p:sp>
        <p:nvSpPr>
          <p:cNvPr id="74" name="Rectangle 73"/>
          <p:cNvSpPr/>
          <p:nvPr/>
        </p:nvSpPr>
        <p:spPr bwMode="gray">
          <a:xfrm>
            <a:off x="489255" y="2433623"/>
            <a:ext cx="1005840" cy="548640"/>
          </a:xfrm>
          <a:prstGeom prst="rect">
            <a:avLst/>
          </a:prstGeom>
          <a:solidFill>
            <a:schemeClr val="bg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16" name="TextBox 15"/>
          <p:cNvSpPr txBox="1"/>
          <p:nvPr/>
        </p:nvSpPr>
        <p:spPr bwMode="gray">
          <a:xfrm>
            <a:off x="489255" y="2502195"/>
            <a:ext cx="1005840" cy="415498"/>
          </a:xfrm>
          <a:prstGeom prst="rect">
            <a:avLst/>
          </a:prstGeom>
          <a:noFill/>
        </p:spPr>
        <p:txBody>
          <a:bodyPr wrap="square" lIns="0" tIns="0" rIns="0" bIns="0" rtlCol="0">
            <a:spAutoFit/>
          </a:bodyPr>
          <a:lstStyle/>
          <a:p>
            <a:pPr algn="ctr"/>
            <a:r>
              <a:rPr lang="en-US" sz="900" dirty="0" smtClean="0">
                <a:solidFill>
                  <a:schemeClr val="accent4"/>
                </a:solidFill>
              </a:rPr>
              <a:t>Participate </a:t>
            </a:r>
            <a:br>
              <a:rPr lang="en-US" sz="900" dirty="0" smtClean="0">
                <a:solidFill>
                  <a:schemeClr val="accent4"/>
                </a:solidFill>
              </a:rPr>
            </a:br>
            <a:r>
              <a:rPr lang="en-US" sz="900" dirty="0" smtClean="0">
                <a:solidFill>
                  <a:schemeClr val="accent4"/>
                </a:solidFill>
              </a:rPr>
              <a:t>in an </a:t>
            </a:r>
            <a:br>
              <a:rPr lang="en-US" sz="900" dirty="0" smtClean="0">
                <a:solidFill>
                  <a:schemeClr val="accent4"/>
                </a:solidFill>
              </a:rPr>
            </a:br>
            <a:r>
              <a:rPr lang="en-US" sz="900" dirty="0" smtClean="0">
                <a:solidFill>
                  <a:schemeClr val="accent6"/>
                </a:solidFill>
              </a:rPr>
              <a:t>Advanced APM</a:t>
            </a:r>
            <a:r>
              <a:rPr lang="en-US" sz="900" dirty="0" smtClean="0">
                <a:solidFill>
                  <a:schemeClr val="accent4"/>
                </a:solidFill>
              </a:rPr>
              <a:t>?</a:t>
            </a:r>
          </a:p>
        </p:txBody>
      </p:sp>
      <p:sp>
        <p:nvSpPr>
          <p:cNvPr id="38" name="Rectangle 37"/>
          <p:cNvSpPr/>
          <p:nvPr/>
        </p:nvSpPr>
        <p:spPr bwMode="gray">
          <a:xfrm>
            <a:off x="1446288" y="1286448"/>
            <a:ext cx="1005840" cy="548640"/>
          </a:xfrm>
          <a:prstGeom prst="rect">
            <a:avLst/>
          </a:prstGeom>
          <a:solidFill>
            <a:schemeClr val="bg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39" name="TextBox 38"/>
          <p:cNvSpPr txBox="1"/>
          <p:nvPr/>
        </p:nvSpPr>
        <p:spPr bwMode="gray">
          <a:xfrm>
            <a:off x="1446288" y="1353019"/>
            <a:ext cx="1005840" cy="415498"/>
          </a:xfrm>
          <a:prstGeom prst="rect">
            <a:avLst/>
          </a:prstGeom>
          <a:noFill/>
        </p:spPr>
        <p:txBody>
          <a:bodyPr wrap="square" lIns="0" tIns="0" rIns="0" bIns="0" rtlCol="0">
            <a:spAutoFit/>
          </a:bodyPr>
          <a:lstStyle/>
          <a:p>
            <a:pPr algn="ctr"/>
            <a:r>
              <a:rPr lang="en-US" sz="900" dirty="0">
                <a:solidFill>
                  <a:schemeClr val="accent4"/>
                </a:solidFill>
              </a:rPr>
              <a:t>Meet </a:t>
            </a:r>
            <a:r>
              <a:rPr lang="en-US" sz="900" dirty="0" smtClean="0">
                <a:solidFill>
                  <a:schemeClr val="accent4"/>
                </a:solidFill>
              </a:rPr>
              <a:t/>
            </a:r>
            <a:br>
              <a:rPr lang="en-US" sz="900" dirty="0" smtClean="0">
                <a:solidFill>
                  <a:schemeClr val="accent4"/>
                </a:solidFill>
              </a:rPr>
            </a:br>
            <a:r>
              <a:rPr lang="en-US" sz="900" dirty="0" smtClean="0">
                <a:solidFill>
                  <a:schemeClr val="accent6"/>
                </a:solidFill>
              </a:rPr>
              <a:t>QP</a:t>
            </a:r>
            <a:r>
              <a:rPr lang="en-US" sz="900" baseline="30000" dirty="0" smtClean="0">
                <a:solidFill>
                  <a:schemeClr val="accent6"/>
                </a:solidFill>
              </a:rPr>
              <a:t>1</a:t>
            </a:r>
            <a:r>
              <a:rPr lang="en-US" sz="900" dirty="0" smtClean="0">
                <a:solidFill>
                  <a:schemeClr val="accent6"/>
                </a:solidFill>
              </a:rPr>
              <a:t/>
            </a:r>
            <a:br>
              <a:rPr lang="en-US" sz="900" dirty="0" smtClean="0">
                <a:solidFill>
                  <a:schemeClr val="accent6"/>
                </a:solidFill>
              </a:rPr>
            </a:br>
            <a:r>
              <a:rPr lang="en-US" sz="900" dirty="0" smtClean="0">
                <a:solidFill>
                  <a:schemeClr val="accent4"/>
                </a:solidFill>
              </a:rPr>
              <a:t>Threshold</a:t>
            </a:r>
            <a:r>
              <a:rPr lang="en-US" sz="900" dirty="0">
                <a:solidFill>
                  <a:schemeClr val="accent4"/>
                </a:solidFill>
              </a:rPr>
              <a:t>?</a:t>
            </a:r>
          </a:p>
        </p:txBody>
      </p:sp>
      <p:sp>
        <p:nvSpPr>
          <p:cNvPr id="40" name="Rectangle 39"/>
          <p:cNvSpPr/>
          <p:nvPr/>
        </p:nvSpPr>
        <p:spPr bwMode="gray">
          <a:xfrm>
            <a:off x="2523221" y="2775871"/>
            <a:ext cx="1005840" cy="548640"/>
          </a:xfrm>
          <a:prstGeom prst="rect">
            <a:avLst/>
          </a:prstGeom>
          <a:solidFill>
            <a:schemeClr val="bg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42" name="TextBox 41"/>
          <p:cNvSpPr txBox="1"/>
          <p:nvPr/>
        </p:nvSpPr>
        <p:spPr bwMode="gray">
          <a:xfrm>
            <a:off x="2520864" y="2841718"/>
            <a:ext cx="1005840" cy="415498"/>
          </a:xfrm>
          <a:prstGeom prst="rect">
            <a:avLst/>
          </a:prstGeom>
          <a:noFill/>
        </p:spPr>
        <p:txBody>
          <a:bodyPr wrap="square" lIns="0" tIns="0" rIns="0" bIns="0" rtlCol="0">
            <a:spAutoFit/>
          </a:bodyPr>
          <a:lstStyle/>
          <a:p>
            <a:pPr algn="ctr"/>
            <a:r>
              <a:rPr lang="en-US" sz="900" dirty="0">
                <a:solidFill>
                  <a:schemeClr val="accent4"/>
                </a:solidFill>
              </a:rPr>
              <a:t>Meet </a:t>
            </a:r>
            <a:r>
              <a:rPr lang="en-US" sz="900" dirty="0" smtClean="0">
                <a:solidFill>
                  <a:schemeClr val="accent4"/>
                </a:solidFill>
              </a:rPr>
              <a:t/>
            </a:r>
            <a:br>
              <a:rPr lang="en-US" sz="900" dirty="0" smtClean="0">
                <a:solidFill>
                  <a:schemeClr val="accent4"/>
                </a:solidFill>
              </a:rPr>
            </a:br>
            <a:r>
              <a:rPr lang="en-US" sz="900" dirty="0" smtClean="0">
                <a:solidFill>
                  <a:schemeClr val="accent6"/>
                </a:solidFill>
              </a:rPr>
              <a:t>Partial QP</a:t>
            </a:r>
            <a:br>
              <a:rPr lang="en-US" sz="900" dirty="0" smtClean="0">
                <a:solidFill>
                  <a:schemeClr val="accent6"/>
                </a:solidFill>
              </a:rPr>
            </a:br>
            <a:r>
              <a:rPr lang="en-US" sz="900" dirty="0" smtClean="0">
                <a:solidFill>
                  <a:schemeClr val="accent4"/>
                </a:solidFill>
              </a:rPr>
              <a:t>Threshold</a:t>
            </a:r>
            <a:r>
              <a:rPr lang="en-US" sz="900" dirty="0">
                <a:solidFill>
                  <a:schemeClr val="accent4"/>
                </a:solidFill>
              </a:rPr>
              <a:t>?</a:t>
            </a:r>
          </a:p>
        </p:txBody>
      </p:sp>
      <p:sp>
        <p:nvSpPr>
          <p:cNvPr id="47" name="Freeform 46"/>
          <p:cNvSpPr/>
          <p:nvPr/>
        </p:nvSpPr>
        <p:spPr bwMode="gray">
          <a:xfrm>
            <a:off x="1214518" y="1546304"/>
            <a:ext cx="224471" cy="887319"/>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6350" cap="flat" cmpd="sng" algn="ctr">
            <a:solidFill>
              <a:schemeClr val="accent3"/>
            </a:solidFill>
            <a:prstDash val="solid"/>
            <a:miter lim="800000"/>
            <a:headEnd type="none" w="med" len="med"/>
            <a:tailEnd type="triangle" w="med" len="med"/>
          </a:ln>
          <a:effectLst/>
        </p:spPr>
        <p:txBody>
          <a:bodyPr vert="horz" wrap="square" lIns="91440" tIns="45720" rIns="91440" bIns="45720"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463675"/>
            <a:endParaRPr lang="en-US" sz="1000" b="1" dirty="0" smtClean="0">
              <a:solidFill>
                <a:schemeClr val="bg2"/>
              </a:solidFill>
              <a:latin typeface="+mn-lt"/>
            </a:endParaRPr>
          </a:p>
        </p:txBody>
      </p:sp>
      <p:sp>
        <p:nvSpPr>
          <p:cNvPr id="48" name="Freeform 47"/>
          <p:cNvSpPr/>
          <p:nvPr/>
        </p:nvSpPr>
        <p:spPr bwMode="gray">
          <a:xfrm flipV="1">
            <a:off x="1214519" y="2994972"/>
            <a:ext cx="224470" cy="103522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6350" cap="flat" cmpd="sng" algn="ctr">
            <a:solidFill>
              <a:schemeClr val="accent3"/>
            </a:solidFill>
            <a:prstDash val="solid"/>
            <a:miter lim="800000"/>
            <a:headEnd type="none" w="med" len="med"/>
            <a:tailEnd type="triangle" w="med" len="med"/>
          </a:ln>
          <a:effectLst/>
        </p:spPr>
        <p:txBody>
          <a:bodyPr vert="horz" wrap="square" lIns="91440" tIns="45720" rIns="91440" bIns="45720"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463675"/>
            <a:endParaRPr lang="en-US" sz="1000" b="1" dirty="0" smtClean="0">
              <a:solidFill>
                <a:schemeClr val="bg2"/>
              </a:solidFill>
              <a:latin typeface="+mn-lt"/>
            </a:endParaRPr>
          </a:p>
        </p:txBody>
      </p:sp>
      <p:sp>
        <p:nvSpPr>
          <p:cNvPr id="49" name="TextBox 48"/>
          <p:cNvSpPr txBox="1"/>
          <p:nvPr/>
        </p:nvSpPr>
        <p:spPr bwMode="gray">
          <a:xfrm>
            <a:off x="997345" y="3310559"/>
            <a:ext cx="448943" cy="153888"/>
          </a:xfrm>
          <a:prstGeom prst="rect">
            <a:avLst/>
          </a:prstGeom>
          <a:solidFill>
            <a:schemeClr val="bg1"/>
          </a:solidFill>
        </p:spPr>
        <p:txBody>
          <a:bodyPr wrap="square" lIns="0" tIns="0" rIns="0" bIns="0" rtlCol="0">
            <a:spAutoFit/>
          </a:bodyPr>
          <a:lstStyle/>
          <a:p>
            <a:pPr algn="ctr">
              <a:spcBef>
                <a:spcPts val="500"/>
              </a:spcBef>
            </a:pPr>
            <a:r>
              <a:rPr lang="en-US" sz="1000" dirty="0" smtClean="0"/>
              <a:t>NO</a:t>
            </a:r>
          </a:p>
        </p:txBody>
      </p:sp>
      <p:sp>
        <p:nvSpPr>
          <p:cNvPr id="50" name="TextBox 49"/>
          <p:cNvSpPr txBox="1"/>
          <p:nvPr/>
        </p:nvSpPr>
        <p:spPr bwMode="gray">
          <a:xfrm>
            <a:off x="990046" y="2045443"/>
            <a:ext cx="448943" cy="153888"/>
          </a:xfrm>
          <a:prstGeom prst="rect">
            <a:avLst/>
          </a:prstGeom>
          <a:solidFill>
            <a:schemeClr val="bg1"/>
          </a:solidFill>
        </p:spPr>
        <p:txBody>
          <a:bodyPr wrap="square" lIns="0" tIns="0" rIns="0" bIns="0" rtlCol="0">
            <a:spAutoFit/>
          </a:bodyPr>
          <a:lstStyle/>
          <a:p>
            <a:pPr algn="ctr">
              <a:spcBef>
                <a:spcPts val="500"/>
              </a:spcBef>
            </a:pPr>
            <a:r>
              <a:rPr lang="en-US" sz="1000" dirty="0" smtClean="0">
                <a:solidFill>
                  <a:schemeClr val="accent6"/>
                </a:solidFill>
              </a:rPr>
              <a:t>YES</a:t>
            </a:r>
          </a:p>
        </p:txBody>
      </p:sp>
      <p:sp>
        <p:nvSpPr>
          <p:cNvPr id="53" name="Freeform 52"/>
          <p:cNvSpPr/>
          <p:nvPr/>
        </p:nvSpPr>
        <p:spPr bwMode="gray">
          <a:xfrm flipV="1">
            <a:off x="2296745" y="1835088"/>
            <a:ext cx="227134" cy="1225612"/>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6350" cap="flat" cmpd="sng" algn="ctr">
            <a:solidFill>
              <a:schemeClr val="accent3"/>
            </a:solidFill>
            <a:prstDash val="solid"/>
            <a:miter lim="800000"/>
            <a:headEnd type="none" w="med" len="med"/>
            <a:tailEnd type="triangle" w="med" len="med"/>
          </a:ln>
          <a:effectLst/>
        </p:spPr>
        <p:txBody>
          <a:bodyPr vert="horz" wrap="square" lIns="91440" tIns="45720" rIns="91440" bIns="45720"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463675"/>
            <a:endParaRPr lang="en-US" sz="1000" b="1" dirty="0" smtClean="0">
              <a:solidFill>
                <a:schemeClr val="bg2"/>
              </a:solidFill>
              <a:latin typeface="+mn-lt"/>
            </a:endParaRPr>
          </a:p>
        </p:txBody>
      </p:sp>
      <p:sp>
        <p:nvSpPr>
          <p:cNvPr id="54" name="TextBox 53"/>
          <p:cNvSpPr txBox="1"/>
          <p:nvPr/>
        </p:nvSpPr>
        <p:spPr bwMode="gray">
          <a:xfrm>
            <a:off x="2074936" y="2447613"/>
            <a:ext cx="448943" cy="153888"/>
          </a:xfrm>
          <a:prstGeom prst="rect">
            <a:avLst/>
          </a:prstGeom>
          <a:solidFill>
            <a:schemeClr val="bg1"/>
          </a:solidFill>
        </p:spPr>
        <p:txBody>
          <a:bodyPr wrap="square" lIns="0" tIns="0" rIns="0" bIns="0" rtlCol="0">
            <a:spAutoFit/>
          </a:bodyPr>
          <a:lstStyle/>
          <a:p>
            <a:pPr algn="ctr">
              <a:spcBef>
                <a:spcPts val="500"/>
              </a:spcBef>
            </a:pPr>
            <a:r>
              <a:rPr lang="en-US" sz="1000" dirty="0" smtClean="0"/>
              <a:t>NO</a:t>
            </a:r>
          </a:p>
        </p:txBody>
      </p:sp>
      <p:sp>
        <p:nvSpPr>
          <p:cNvPr id="55" name="Freeform 54"/>
          <p:cNvSpPr/>
          <p:nvPr/>
        </p:nvSpPr>
        <p:spPr bwMode="gray">
          <a:xfrm>
            <a:off x="3342822" y="2165067"/>
            <a:ext cx="234091" cy="610804"/>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6350" cap="flat" cmpd="sng" algn="ctr">
            <a:solidFill>
              <a:schemeClr val="accent3"/>
            </a:solidFill>
            <a:prstDash val="solid"/>
            <a:miter lim="800000"/>
            <a:headEnd type="none" w="med" len="med"/>
            <a:tailEnd type="triangle" w="med" len="med"/>
          </a:ln>
          <a:effectLst/>
        </p:spPr>
        <p:txBody>
          <a:bodyPr vert="horz" wrap="square" lIns="91440" tIns="45720" rIns="91440" bIns="45720"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463675"/>
            <a:endParaRPr lang="en-US" sz="1000" b="1" dirty="0" smtClean="0">
              <a:solidFill>
                <a:schemeClr val="bg2"/>
              </a:solidFill>
              <a:latin typeface="+mn-lt"/>
            </a:endParaRPr>
          </a:p>
        </p:txBody>
      </p:sp>
      <p:sp>
        <p:nvSpPr>
          <p:cNvPr id="56" name="TextBox 55"/>
          <p:cNvSpPr txBox="1"/>
          <p:nvPr/>
        </p:nvSpPr>
        <p:spPr bwMode="gray">
          <a:xfrm>
            <a:off x="3108142" y="2301485"/>
            <a:ext cx="448943" cy="153888"/>
          </a:xfrm>
          <a:prstGeom prst="rect">
            <a:avLst/>
          </a:prstGeom>
          <a:solidFill>
            <a:schemeClr val="bg1"/>
          </a:solidFill>
        </p:spPr>
        <p:txBody>
          <a:bodyPr wrap="square" lIns="0" tIns="0" rIns="0" bIns="0" rtlCol="0">
            <a:spAutoFit/>
          </a:bodyPr>
          <a:lstStyle/>
          <a:p>
            <a:pPr algn="ctr">
              <a:spcBef>
                <a:spcPts val="500"/>
              </a:spcBef>
            </a:pPr>
            <a:r>
              <a:rPr lang="en-US" sz="1000" dirty="0" smtClean="0">
                <a:solidFill>
                  <a:schemeClr val="accent6"/>
                </a:solidFill>
              </a:rPr>
              <a:t>YES</a:t>
            </a:r>
          </a:p>
        </p:txBody>
      </p:sp>
      <p:sp>
        <p:nvSpPr>
          <p:cNvPr id="59" name="Rectangle 58"/>
          <p:cNvSpPr/>
          <p:nvPr/>
        </p:nvSpPr>
        <p:spPr bwMode="gray">
          <a:xfrm>
            <a:off x="5110912" y="1214834"/>
            <a:ext cx="731520" cy="640080"/>
          </a:xfrm>
          <a:prstGeom prst="rect">
            <a:avLst/>
          </a:prstGeom>
          <a:noFill/>
          <a:ln w="9525">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60" name="TextBox 59"/>
          <p:cNvSpPr txBox="1"/>
          <p:nvPr/>
        </p:nvSpPr>
        <p:spPr bwMode="gray">
          <a:xfrm>
            <a:off x="5202352" y="1314295"/>
            <a:ext cx="548640" cy="138499"/>
          </a:xfrm>
          <a:prstGeom prst="rect">
            <a:avLst/>
          </a:prstGeom>
          <a:noFill/>
        </p:spPr>
        <p:txBody>
          <a:bodyPr wrap="square" lIns="0" tIns="0" rIns="0" bIns="0" rtlCol="0">
            <a:spAutoFit/>
          </a:bodyPr>
          <a:lstStyle/>
          <a:p>
            <a:pPr algn="ctr"/>
            <a:r>
              <a:rPr lang="en-US" sz="900" b="1" dirty="0" smtClean="0">
                <a:solidFill>
                  <a:schemeClr val="accent4"/>
                </a:solidFill>
              </a:rPr>
              <a:t>APM</a:t>
            </a:r>
          </a:p>
        </p:txBody>
      </p:sp>
      <p:sp>
        <p:nvSpPr>
          <p:cNvPr id="64" name="Rectangle 63"/>
          <p:cNvSpPr/>
          <p:nvPr/>
        </p:nvSpPr>
        <p:spPr bwMode="gray">
          <a:xfrm>
            <a:off x="5110912" y="3688132"/>
            <a:ext cx="731520" cy="640080"/>
          </a:xfrm>
          <a:prstGeom prst="rect">
            <a:avLst/>
          </a:prstGeom>
          <a:noFill/>
          <a:ln w="9525">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44" name="Oval 43"/>
          <p:cNvSpPr/>
          <p:nvPr/>
        </p:nvSpPr>
        <p:spPr bwMode="gray">
          <a:xfrm>
            <a:off x="5026380" y="1123395"/>
            <a:ext cx="182880" cy="182880"/>
          </a:xfrm>
          <a:prstGeom prst="ellipse">
            <a:avLst/>
          </a:prstGeom>
          <a:solidFill>
            <a:schemeClr val="accent3"/>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900" b="1" dirty="0" smtClean="0">
                <a:solidFill>
                  <a:schemeClr val="bg1"/>
                </a:solidFill>
                <a:latin typeface="+mj-lt"/>
              </a:rPr>
              <a:t>1</a:t>
            </a:r>
          </a:p>
        </p:txBody>
      </p:sp>
      <p:sp>
        <p:nvSpPr>
          <p:cNvPr id="46" name="Oval 45"/>
          <p:cNvSpPr/>
          <p:nvPr/>
        </p:nvSpPr>
        <p:spPr bwMode="gray">
          <a:xfrm>
            <a:off x="5012564" y="3637344"/>
            <a:ext cx="182880" cy="182880"/>
          </a:xfrm>
          <a:prstGeom prst="ellipse">
            <a:avLst/>
          </a:prstGeom>
          <a:solidFill>
            <a:schemeClr val="accent3"/>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900" b="1" dirty="0" smtClean="0">
                <a:solidFill>
                  <a:schemeClr val="bg1"/>
                </a:solidFill>
                <a:latin typeface="+mj-lt"/>
              </a:rPr>
              <a:t>4</a:t>
            </a:r>
          </a:p>
        </p:txBody>
      </p:sp>
      <p:pic>
        <p:nvPicPr>
          <p:cNvPr id="1027" name="Picture 3" descr="C:\Users\levinthn\Documents\ABC Art and Templates\Combind_Icons_Continuum_of_Ca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1777" y="1504394"/>
            <a:ext cx="282662" cy="274320"/>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bwMode="gray">
          <a:xfrm>
            <a:off x="5208788" y="3784541"/>
            <a:ext cx="548640" cy="138499"/>
          </a:xfrm>
          <a:prstGeom prst="rect">
            <a:avLst/>
          </a:prstGeom>
          <a:noFill/>
        </p:spPr>
        <p:txBody>
          <a:bodyPr wrap="square" lIns="0" tIns="0" rIns="0" bIns="0" rtlCol="0">
            <a:spAutoFit/>
          </a:bodyPr>
          <a:lstStyle/>
          <a:p>
            <a:pPr algn="ctr"/>
            <a:r>
              <a:rPr lang="en-US" sz="900" b="1" dirty="0" smtClean="0">
                <a:solidFill>
                  <a:schemeClr val="accent4"/>
                </a:solidFill>
              </a:rPr>
              <a:t>MIPS</a:t>
            </a:r>
            <a:endParaRPr lang="en-US" sz="900" b="1" dirty="0">
              <a:solidFill>
                <a:schemeClr val="accent4"/>
              </a:solidFill>
            </a:endParaRPr>
          </a:p>
        </p:txBody>
      </p:sp>
      <p:pic>
        <p:nvPicPr>
          <p:cNvPr id="43" name="Picture 2" descr="C:\Users\levinthn\Documents\ABC Art and Templates\Scorecard_chec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8979" y="3986452"/>
            <a:ext cx="315386" cy="274320"/>
          </a:xfrm>
          <a:prstGeom prst="rect">
            <a:avLst/>
          </a:prstGeom>
          <a:noFill/>
          <a:extLst>
            <a:ext uri="{909E8E84-426E-40DD-AFC4-6F175D3DCCD1}">
              <a14:hiddenFill xmlns:a14="http://schemas.microsoft.com/office/drawing/2010/main">
                <a:solidFill>
                  <a:srgbClr val="FFFFFF"/>
                </a:solidFill>
              </a14:hiddenFill>
            </a:ext>
          </a:extLst>
        </p:spPr>
      </p:pic>
      <p:sp>
        <p:nvSpPr>
          <p:cNvPr id="65" name="TextBox 64"/>
          <p:cNvSpPr txBox="1"/>
          <p:nvPr/>
        </p:nvSpPr>
        <p:spPr bwMode="gray">
          <a:xfrm>
            <a:off x="1446288" y="3812254"/>
            <a:ext cx="1005840" cy="415498"/>
          </a:xfrm>
          <a:prstGeom prst="rect">
            <a:avLst/>
          </a:prstGeom>
          <a:noFill/>
        </p:spPr>
        <p:txBody>
          <a:bodyPr wrap="square" lIns="0" tIns="0" rIns="0" bIns="0" rtlCol="0">
            <a:spAutoFit/>
          </a:bodyPr>
          <a:lstStyle/>
          <a:p>
            <a:pPr algn="ctr"/>
            <a:r>
              <a:rPr lang="en-US" sz="900" dirty="0" smtClean="0">
                <a:solidFill>
                  <a:schemeClr val="accent4"/>
                </a:solidFill>
              </a:rPr>
              <a:t>Participate </a:t>
            </a:r>
            <a:br>
              <a:rPr lang="en-US" sz="900" dirty="0" smtClean="0">
                <a:solidFill>
                  <a:schemeClr val="accent4"/>
                </a:solidFill>
              </a:rPr>
            </a:br>
            <a:r>
              <a:rPr lang="en-US" sz="900" dirty="0" smtClean="0">
                <a:solidFill>
                  <a:schemeClr val="accent4"/>
                </a:solidFill>
              </a:rPr>
              <a:t>in a</a:t>
            </a:r>
            <a:br>
              <a:rPr lang="en-US" sz="900" dirty="0" smtClean="0">
                <a:solidFill>
                  <a:schemeClr val="accent4"/>
                </a:solidFill>
              </a:rPr>
            </a:br>
            <a:r>
              <a:rPr lang="en-US" sz="900" dirty="0" smtClean="0">
                <a:solidFill>
                  <a:schemeClr val="accent6"/>
                </a:solidFill>
              </a:rPr>
              <a:t>MIPS APM</a:t>
            </a:r>
            <a:r>
              <a:rPr lang="en-US" sz="900" dirty="0" smtClean="0">
                <a:solidFill>
                  <a:schemeClr val="accent4"/>
                </a:solidFill>
              </a:rPr>
              <a:t>?</a:t>
            </a:r>
          </a:p>
        </p:txBody>
      </p:sp>
      <p:sp>
        <p:nvSpPr>
          <p:cNvPr id="72" name="Rectangle 71"/>
          <p:cNvSpPr/>
          <p:nvPr/>
        </p:nvSpPr>
        <p:spPr bwMode="gray">
          <a:xfrm>
            <a:off x="5110912" y="2860272"/>
            <a:ext cx="731520" cy="640080"/>
          </a:xfrm>
          <a:prstGeom prst="rect">
            <a:avLst/>
          </a:prstGeom>
          <a:noFill/>
          <a:ln w="9525">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73" name="Oval 72"/>
          <p:cNvSpPr/>
          <p:nvPr/>
        </p:nvSpPr>
        <p:spPr bwMode="gray">
          <a:xfrm>
            <a:off x="5012564" y="2809484"/>
            <a:ext cx="182880" cy="182880"/>
          </a:xfrm>
          <a:prstGeom prst="ellipse">
            <a:avLst/>
          </a:prstGeom>
          <a:solidFill>
            <a:schemeClr val="accent3"/>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900" b="1" dirty="0">
                <a:solidFill>
                  <a:schemeClr val="bg1"/>
                </a:solidFill>
                <a:latin typeface="+mj-lt"/>
              </a:rPr>
              <a:t>3</a:t>
            </a:r>
            <a:endParaRPr lang="en-US" sz="900" b="1" dirty="0" smtClean="0">
              <a:solidFill>
                <a:schemeClr val="bg1"/>
              </a:solidFill>
              <a:latin typeface="+mj-lt"/>
            </a:endParaRPr>
          </a:p>
        </p:txBody>
      </p:sp>
      <p:sp>
        <p:nvSpPr>
          <p:cNvPr id="78" name="TextBox 77"/>
          <p:cNvSpPr txBox="1"/>
          <p:nvPr/>
        </p:nvSpPr>
        <p:spPr bwMode="gray">
          <a:xfrm>
            <a:off x="5121274" y="2971293"/>
            <a:ext cx="724612" cy="415498"/>
          </a:xfrm>
          <a:prstGeom prst="rect">
            <a:avLst/>
          </a:prstGeom>
          <a:noFill/>
        </p:spPr>
        <p:txBody>
          <a:bodyPr wrap="square" lIns="0" tIns="0" rIns="0" bIns="0" rtlCol="0">
            <a:spAutoFit/>
          </a:bodyPr>
          <a:lstStyle/>
          <a:p>
            <a:pPr algn="ctr"/>
            <a:r>
              <a:rPr lang="en-US" sz="900" b="1" dirty="0" smtClean="0">
                <a:solidFill>
                  <a:schemeClr val="accent4"/>
                </a:solidFill>
              </a:rPr>
              <a:t>MIPS APM Scoring Standard</a:t>
            </a:r>
            <a:endParaRPr lang="en-US" sz="900" b="1" dirty="0">
              <a:solidFill>
                <a:schemeClr val="accent4"/>
              </a:solidFill>
            </a:endParaRPr>
          </a:p>
        </p:txBody>
      </p:sp>
      <p:sp>
        <p:nvSpPr>
          <p:cNvPr id="82" name="Rectangle 81"/>
          <p:cNvSpPr/>
          <p:nvPr/>
        </p:nvSpPr>
        <p:spPr bwMode="gray">
          <a:xfrm>
            <a:off x="5114366" y="2035054"/>
            <a:ext cx="731520" cy="640080"/>
          </a:xfrm>
          <a:prstGeom prst="rect">
            <a:avLst/>
          </a:prstGeom>
          <a:noFill/>
          <a:ln w="9525">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83" name="Oval 82"/>
          <p:cNvSpPr/>
          <p:nvPr/>
        </p:nvSpPr>
        <p:spPr bwMode="gray">
          <a:xfrm>
            <a:off x="5016018" y="1984266"/>
            <a:ext cx="182880" cy="182880"/>
          </a:xfrm>
          <a:prstGeom prst="ellipse">
            <a:avLst/>
          </a:prstGeom>
          <a:solidFill>
            <a:schemeClr val="accent3"/>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900" b="1" dirty="0">
                <a:solidFill>
                  <a:schemeClr val="bg1"/>
                </a:solidFill>
                <a:latin typeface="+mj-lt"/>
              </a:rPr>
              <a:t>2</a:t>
            </a:r>
            <a:endParaRPr lang="en-US" sz="900" b="1" dirty="0" smtClean="0">
              <a:solidFill>
                <a:schemeClr val="bg1"/>
              </a:solidFill>
              <a:latin typeface="+mj-lt"/>
            </a:endParaRPr>
          </a:p>
        </p:txBody>
      </p:sp>
      <p:sp>
        <p:nvSpPr>
          <p:cNvPr id="84" name="TextBox 83"/>
          <p:cNvSpPr txBox="1"/>
          <p:nvPr/>
        </p:nvSpPr>
        <p:spPr bwMode="gray">
          <a:xfrm>
            <a:off x="5209260" y="2151850"/>
            <a:ext cx="541732" cy="415498"/>
          </a:xfrm>
          <a:prstGeom prst="rect">
            <a:avLst/>
          </a:prstGeom>
          <a:noFill/>
        </p:spPr>
        <p:txBody>
          <a:bodyPr wrap="square" lIns="0" tIns="0" rIns="0" bIns="0" rtlCol="0">
            <a:spAutoFit/>
          </a:bodyPr>
          <a:lstStyle/>
          <a:p>
            <a:pPr algn="ctr"/>
            <a:r>
              <a:rPr lang="en-US" sz="900" b="1" dirty="0" smtClean="0">
                <a:solidFill>
                  <a:schemeClr val="accent4"/>
                </a:solidFill>
              </a:rPr>
              <a:t>Exempt from MIPS</a:t>
            </a:r>
            <a:endParaRPr lang="en-US" sz="900" b="1" dirty="0">
              <a:solidFill>
                <a:schemeClr val="accent4"/>
              </a:solidFill>
            </a:endParaRPr>
          </a:p>
        </p:txBody>
      </p:sp>
      <p:sp>
        <p:nvSpPr>
          <p:cNvPr id="86" name="TextBox 85"/>
          <p:cNvSpPr txBox="1"/>
          <p:nvPr/>
        </p:nvSpPr>
        <p:spPr bwMode="gray">
          <a:xfrm>
            <a:off x="3574556" y="1975607"/>
            <a:ext cx="1005840" cy="415498"/>
          </a:xfrm>
          <a:prstGeom prst="rect">
            <a:avLst/>
          </a:prstGeom>
          <a:noFill/>
        </p:spPr>
        <p:txBody>
          <a:bodyPr wrap="square" lIns="0" tIns="0" rIns="0" bIns="0" rtlCol="0">
            <a:spAutoFit/>
          </a:bodyPr>
          <a:lstStyle/>
          <a:p>
            <a:pPr algn="ctr"/>
            <a:r>
              <a:rPr lang="en-US" sz="900" dirty="0" smtClean="0"/>
              <a:t>Optionally</a:t>
            </a:r>
          </a:p>
          <a:p>
            <a:pPr algn="ctr"/>
            <a:r>
              <a:rPr lang="en-US" sz="900" dirty="0" smtClean="0">
                <a:solidFill>
                  <a:schemeClr val="accent6"/>
                </a:solidFill>
              </a:rPr>
              <a:t>Choose</a:t>
            </a:r>
          </a:p>
          <a:p>
            <a:pPr algn="ctr"/>
            <a:r>
              <a:rPr lang="en-US" sz="900" dirty="0" smtClean="0">
                <a:solidFill>
                  <a:schemeClr val="accent4"/>
                </a:solidFill>
              </a:rPr>
              <a:t>MIPS? </a:t>
            </a:r>
            <a:endParaRPr lang="en-US" sz="900" dirty="0">
              <a:solidFill>
                <a:schemeClr val="accent4"/>
              </a:solidFill>
            </a:endParaRPr>
          </a:p>
        </p:txBody>
      </p:sp>
      <p:sp>
        <p:nvSpPr>
          <p:cNvPr id="89" name="Freeform 88"/>
          <p:cNvSpPr/>
          <p:nvPr/>
        </p:nvSpPr>
        <p:spPr bwMode="gray">
          <a:xfrm flipV="1">
            <a:off x="4448392" y="2458400"/>
            <a:ext cx="642109" cy="60230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6350" cap="flat" cmpd="sng" algn="ctr">
            <a:solidFill>
              <a:schemeClr val="accent3"/>
            </a:solidFill>
            <a:prstDash val="solid"/>
            <a:miter lim="800000"/>
            <a:headEnd type="none" w="med" len="med"/>
            <a:tailEnd type="triangle" w="med" len="med"/>
          </a:ln>
          <a:effectLst/>
        </p:spPr>
        <p:txBody>
          <a:bodyPr vert="horz" wrap="square" lIns="91440" tIns="45720" rIns="91440" bIns="45720"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463675"/>
            <a:endParaRPr lang="en-US" sz="1000" b="1" dirty="0" smtClean="0">
              <a:solidFill>
                <a:schemeClr val="bg2"/>
              </a:solidFill>
              <a:latin typeface="+mn-lt"/>
            </a:endParaRPr>
          </a:p>
        </p:txBody>
      </p:sp>
      <p:sp>
        <p:nvSpPr>
          <p:cNvPr id="90" name="TextBox 89"/>
          <p:cNvSpPr txBox="1"/>
          <p:nvPr/>
        </p:nvSpPr>
        <p:spPr bwMode="gray">
          <a:xfrm>
            <a:off x="4223920" y="2639266"/>
            <a:ext cx="448943" cy="153888"/>
          </a:xfrm>
          <a:prstGeom prst="rect">
            <a:avLst/>
          </a:prstGeom>
          <a:solidFill>
            <a:schemeClr val="bg1"/>
          </a:solidFill>
        </p:spPr>
        <p:txBody>
          <a:bodyPr wrap="square" lIns="0" tIns="0" rIns="0" bIns="0" rtlCol="0">
            <a:spAutoFit/>
          </a:bodyPr>
          <a:lstStyle/>
          <a:p>
            <a:pPr algn="ctr">
              <a:spcBef>
                <a:spcPts val="500"/>
              </a:spcBef>
            </a:pPr>
            <a:r>
              <a:rPr lang="en-US" sz="1000" dirty="0" smtClean="0">
                <a:solidFill>
                  <a:schemeClr val="accent6"/>
                </a:solidFill>
              </a:rPr>
              <a:t>YES</a:t>
            </a:r>
          </a:p>
        </p:txBody>
      </p:sp>
      <p:cxnSp>
        <p:nvCxnSpPr>
          <p:cNvPr id="91" name="Straight Arrow Connector 90"/>
          <p:cNvCxnSpPr/>
          <p:nvPr/>
        </p:nvCxnSpPr>
        <p:spPr bwMode="gray">
          <a:xfrm>
            <a:off x="2452128" y="4030198"/>
            <a:ext cx="2638373" cy="0"/>
          </a:xfrm>
          <a:prstGeom prst="straightConnector1">
            <a:avLst/>
          </a:prstGeom>
          <a:solidFill>
            <a:schemeClr val="accent1"/>
          </a:solidFill>
          <a:ln w="6350" cap="flat" cmpd="sng" algn="ctr">
            <a:solidFill>
              <a:schemeClr val="tx2"/>
            </a:solidFill>
            <a:prstDash val="solid"/>
            <a:miter lim="800000"/>
            <a:headEnd type="none" w="med" len="med"/>
            <a:tailEnd type="triangle"/>
          </a:ln>
          <a:effectLst/>
        </p:spPr>
      </p:cxnSp>
      <p:sp>
        <p:nvSpPr>
          <p:cNvPr id="81" name="TextBox 80"/>
          <p:cNvSpPr txBox="1"/>
          <p:nvPr/>
        </p:nvSpPr>
        <p:spPr bwMode="gray">
          <a:xfrm>
            <a:off x="2549940" y="3953254"/>
            <a:ext cx="274320" cy="153888"/>
          </a:xfrm>
          <a:prstGeom prst="rect">
            <a:avLst/>
          </a:prstGeom>
          <a:solidFill>
            <a:schemeClr val="bg1"/>
          </a:solidFill>
        </p:spPr>
        <p:txBody>
          <a:bodyPr wrap="square" lIns="0" tIns="0" rIns="0" bIns="0" rtlCol="0">
            <a:spAutoFit/>
          </a:bodyPr>
          <a:lstStyle/>
          <a:p>
            <a:pPr algn="ctr">
              <a:spcBef>
                <a:spcPts val="500"/>
              </a:spcBef>
            </a:pPr>
            <a:r>
              <a:rPr lang="en-US" sz="1000" dirty="0" smtClean="0"/>
              <a:t>NO</a:t>
            </a:r>
          </a:p>
        </p:txBody>
      </p:sp>
      <p:cxnSp>
        <p:nvCxnSpPr>
          <p:cNvPr id="92" name="Straight Arrow Connector 91"/>
          <p:cNvCxnSpPr/>
          <p:nvPr/>
        </p:nvCxnSpPr>
        <p:spPr bwMode="gray">
          <a:xfrm>
            <a:off x="3538035" y="3219184"/>
            <a:ext cx="1552466" cy="0"/>
          </a:xfrm>
          <a:prstGeom prst="straightConnector1">
            <a:avLst/>
          </a:prstGeom>
          <a:solidFill>
            <a:schemeClr val="accent1"/>
          </a:solidFill>
          <a:ln w="6350" cap="flat" cmpd="sng" algn="ctr">
            <a:solidFill>
              <a:schemeClr val="tx2"/>
            </a:solidFill>
            <a:prstDash val="solid"/>
            <a:miter lim="800000"/>
            <a:headEnd type="none" w="med" len="med"/>
            <a:tailEnd type="triangle"/>
          </a:ln>
          <a:effectLst/>
        </p:spPr>
      </p:cxnSp>
      <p:sp>
        <p:nvSpPr>
          <p:cNvPr id="58" name="TextBox 57"/>
          <p:cNvSpPr txBox="1"/>
          <p:nvPr/>
        </p:nvSpPr>
        <p:spPr bwMode="gray">
          <a:xfrm>
            <a:off x="3620311" y="3142240"/>
            <a:ext cx="274320" cy="153888"/>
          </a:xfrm>
          <a:prstGeom prst="rect">
            <a:avLst/>
          </a:prstGeom>
          <a:solidFill>
            <a:schemeClr val="bg1"/>
          </a:solidFill>
        </p:spPr>
        <p:txBody>
          <a:bodyPr wrap="square" lIns="0" tIns="0" rIns="0" bIns="0" rtlCol="0">
            <a:spAutoFit/>
          </a:bodyPr>
          <a:lstStyle/>
          <a:p>
            <a:pPr algn="ctr">
              <a:spcBef>
                <a:spcPts val="500"/>
              </a:spcBef>
            </a:pPr>
            <a:r>
              <a:rPr lang="en-US" sz="1000" dirty="0" smtClean="0"/>
              <a:t>NO</a:t>
            </a:r>
          </a:p>
        </p:txBody>
      </p:sp>
      <p:cxnSp>
        <p:nvCxnSpPr>
          <p:cNvPr id="93" name="Straight Arrow Connector 92"/>
          <p:cNvCxnSpPr/>
          <p:nvPr/>
        </p:nvCxnSpPr>
        <p:spPr bwMode="gray">
          <a:xfrm>
            <a:off x="4587581" y="2317737"/>
            <a:ext cx="502920" cy="0"/>
          </a:xfrm>
          <a:prstGeom prst="straightConnector1">
            <a:avLst/>
          </a:prstGeom>
          <a:solidFill>
            <a:schemeClr val="accent1"/>
          </a:solidFill>
          <a:ln w="6350" cap="flat" cmpd="sng" algn="ctr">
            <a:solidFill>
              <a:schemeClr val="tx2"/>
            </a:solidFill>
            <a:prstDash val="solid"/>
            <a:miter lim="800000"/>
            <a:headEnd type="none" w="med" len="med"/>
            <a:tailEnd type="triangle"/>
          </a:ln>
          <a:effectLst/>
        </p:spPr>
      </p:cxnSp>
      <p:sp>
        <p:nvSpPr>
          <p:cNvPr id="88" name="TextBox 87"/>
          <p:cNvSpPr txBox="1"/>
          <p:nvPr/>
        </p:nvSpPr>
        <p:spPr bwMode="gray">
          <a:xfrm>
            <a:off x="4667329" y="2231323"/>
            <a:ext cx="274320" cy="153888"/>
          </a:xfrm>
          <a:prstGeom prst="rect">
            <a:avLst/>
          </a:prstGeom>
          <a:solidFill>
            <a:schemeClr val="bg1"/>
          </a:solidFill>
        </p:spPr>
        <p:txBody>
          <a:bodyPr wrap="square" lIns="0" tIns="0" rIns="0" bIns="0" rtlCol="0">
            <a:spAutoFit/>
          </a:bodyPr>
          <a:lstStyle/>
          <a:p>
            <a:pPr algn="ctr">
              <a:spcBef>
                <a:spcPts val="500"/>
              </a:spcBef>
            </a:pPr>
            <a:r>
              <a:rPr lang="en-US" sz="1000" dirty="0" smtClean="0"/>
              <a:t>NO</a:t>
            </a:r>
          </a:p>
        </p:txBody>
      </p:sp>
      <p:cxnSp>
        <p:nvCxnSpPr>
          <p:cNvPr id="87" name="Straight Arrow Connector 86"/>
          <p:cNvCxnSpPr/>
          <p:nvPr/>
        </p:nvCxnSpPr>
        <p:spPr bwMode="gray">
          <a:xfrm>
            <a:off x="2452128" y="1546304"/>
            <a:ext cx="2638373" cy="0"/>
          </a:xfrm>
          <a:prstGeom prst="straightConnector1">
            <a:avLst/>
          </a:prstGeom>
          <a:solidFill>
            <a:schemeClr val="accent1"/>
          </a:solidFill>
          <a:ln w="6350" cap="flat" cmpd="sng" algn="ctr">
            <a:solidFill>
              <a:schemeClr val="tx2"/>
            </a:solidFill>
            <a:prstDash val="solid"/>
            <a:miter lim="800000"/>
            <a:headEnd type="none" w="med" len="med"/>
            <a:tailEnd type="triangle"/>
          </a:ln>
          <a:effectLst/>
        </p:spPr>
      </p:cxnSp>
      <p:sp>
        <p:nvSpPr>
          <p:cNvPr id="94" name="TextBox 93"/>
          <p:cNvSpPr txBox="1"/>
          <p:nvPr/>
        </p:nvSpPr>
        <p:spPr bwMode="gray">
          <a:xfrm>
            <a:off x="2549940" y="1469360"/>
            <a:ext cx="283464" cy="153888"/>
          </a:xfrm>
          <a:prstGeom prst="rect">
            <a:avLst/>
          </a:prstGeom>
          <a:solidFill>
            <a:schemeClr val="bg1"/>
          </a:solidFill>
        </p:spPr>
        <p:txBody>
          <a:bodyPr wrap="square" lIns="0" tIns="0" rIns="0" bIns="0" rtlCol="0">
            <a:spAutoFit/>
          </a:bodyPr>
          <a:lstStyle/>
          <a:p>
            <a:pPr algn="ctr">
              <a:spcBef>
                <a:spcPts val="500"/>
              </a:spcBef>
            </a:pPr>
            <a:r>
              <a:rPr lang="en-US" sz="1000" dirty="0" smtClean="0">
                <a:solidFill>
                  <a:schemeClr val="accent6"/>
                </a:solidFill>
              </a:rPr>
              <a:t>YES</a:t>
            </a:r>
          </a:p>
        </p:txBody>
      </p:sp>
      <p:sp>
        <p:nvSpPr>
          <p:cNvPr id="95" name="Freeform 94"/>
          <p:cNvSpPr/>
          <p:nvPr/>
        </p:nvSpPr>
        <p:spPr bwMode="gray">
          <a:xfrm>
            <a:off x="2296636" y="3386791"/>
            <a:ext cx="2793865" cy="358892"/>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6350" cap="flat" cmpd="sng" algn="ctr">
            <a:solidFill>
              <a:schemeClr val="accent3"/>
            </a:solidFill>
            <a:prstDash val="solid"/>
            <a:miter lim="800000"/>
            <a:headEnd type="none" w="med" len="med"/>
            <a:tailEnd type="triangle" w="med" len="med"/>
          </a:ln>
          <a:effectLst/>
        </p:spPr>
        <p:txBody>
          <a:bodyPr vert="horz" wrap="square" lIns="91440" tIns="45720" rIns="91440" bIns="45720"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463675"/>
            <a:endParaRPr lang="en-US" sz="1000" b="1" dirty="0" smtClean="0">
              <a:solidFill>
                <a:schemeClr val="bg2"/>
              </a:solidFill>
              <a:latin typeface="+mn-lt"/>
            </a:endParaRPr>
          </a:p>
        </p:txBody>
      </p:sp>
      <p:sp>
        <p:nvSpPr>
          <p:cNvPr id="79" name="TextBox 78"/>
          <p:cNvSpPr txBox="1"/>
          <p:nvPr/>
        </p:nvSpPr>
        <p:spPr bwMode="gray">
          <a:xfrm>
            <a:off x="2151928" y="3501059"/>
            <a:ext cx="283464" cy="153888"/>
          </a:xfrm>
          <a:prstGeom prst="rect">
            <a:avLst/>
          </a:prstGeom>
          <a:solidFill>
            <a:schemeClr val="bg1"/>
          </a:solidFill>
        </p:spPr>
        <p:txBody>
          <a:bodyPr wrap="square" lIns="0" tIns="0" rIns="0" bIns="0" rtlCol="0">
            <a:spAutoFit/>
          </a:bodyPr>
          <a:lstStyle/>
          <a:p>
            <a:pPr algn="ctr">
              <a:spcBef>
                <a:spcPts val="500"/>
              </a:spcBef>
            </a:pPr>
            <a:r>
              <a:rPr lang="en-US" sz="1000" dirty="0" smtClean="0">
                <a:solidFill>
                  <a:schemeClr val="accent6"/>
                </a:solidFill>
              </a:rPr>
              <a:t>YES</a:t>
            </a:r>
          </a:p>
        </p:txBody>
      </p:sp>
      <p:cxnSp>
        <p:nvCxnSpPr>
          <p:cNvPr id="96" name="Straight Connector 95"/>
          <p:cNvCxnSpPr/>
          <p:nvPr/>
        </p:nvCxnSpPr>
        <p:spPr bwMode="gray">
          <a:xfrm rot="5400000">
            <a:off x="5388686" y="3605199"/>
            <a:ext cx="182880" cy="0"/>
          </a:xfrm>
          <a:prstGeom prst="line">
            <a:avLst/>
          </a:prstGeom>
          <a:solidFill>
            <a:schemeClr val="accent1"/>
          </a:solidFill>
          <a:ln w="12700" cap="flat" cmpd="sng" algn="ctr">
            <a:solidFill>
              <a:schemeClr val="accent6"/>
            </a:solidFill>
            <a:prstDash val="sysDot"/>
            <a:miter lim="800000"/>
            <a:headEnd type="none" w="med" len="med"/>
            <a:tailEnd type="none"/>
          </a:ln>
          <a:effectLst/>
        </p:spPr>
      </p:cxnSp>
    </p:spTree>
    <p:extLst>
      <p:ext uri="{BB962C8B-B14F-4D97-AF65-F5344CB8AC3E}">
        <p14:creationId xmlns:p14="http://schemas.microsoft.com/office/powerpoint/2010/main" val="1551603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363152" y="914998"/>
            <a:ext cx="3749040" cy="215444"/>
          </a:xfrm>
        </p:spPr>
        <p:txBody>
          <a:bodyPr/>
          <a:lstStyle/>
          <a:p>
            <a:r>
              <a:rPr lang="en-US" dirty="0">
                <a:latin typeface="+mn-lt"/>
              </a:rPr>
              <a:t>Key Takeaways from the 2018 QPP Final Rule</a:t>
            </a:r>
          </a:p>
        </p:txBody>
      </p:sp>
      <p:sp>
        <p:nvSpPr>
          <p:cNvPr id="3" name="Title 2"/>
          <p:cNvSpPr>
            <a:spLocks noGrp="1"/>
          </p:cNvSpPr>
          <p:nvPr>
            <p:ph type="title"/>
          </p:nvPr>
        </p:nvSpPr>
        <p:spPr>
          <a:xfrm>
            <a:off x="853936" y="885560"/>
            <a:ext cx="274320" cy="274320"/>
          </a:xfrm>
        </p:spPr>
        <p:txBody>
          <a:bodyPr/>
          <a:lstStyle/>
          <a:p>
            <a:r>
              <a:rPr lang="en-US" dirty="0" smtClean="0"/>
              <a:t>1</a:t>
            </a:r>
            <a:endParaRPr lang="en-US" dirty="0"/>
          </a:p>
        </p:txBody>
      </p:sp>
      <p:sp>
        <p:nvSpPr>
          <p:cNvPr id="4" name="Text Placeholder 3"/>
          <p:cNvSpPr>
            <a:spLocks noGrp="1"/>
          </p:cNvSpPr>
          <p:nvPr>
            <p:ph type="body" sz="quarter" idx="17"/>
          </p:nvPr>
        </p:nvSpPr>
        <p:spPr>
          <a:xfrm>
            <a:off x="853936" y="1492428"/>
            <a:ext cx="274320" cy="276999"/>
          </a:xfrm>
        </p:spPr>
        <p:txBody>
          <a:bodyPr/>
          <a:lstStyle/>
          <a:p>
            <a:r>
              <a:rPr lang="en-US" dirty="0" smtClean="0"/>
              <a:t>2</a:t>
            </a:r>
            <a:endParaRPr lang="en-US" dirty="0"/>
          </a:p>
        </p:txBody>
      </p:sp>
      <p:sp>
        <p:nvSpPr>
          <p:cNvPr id="5" name="Text Placeholder 4"/>
          <p:cNvSpPr>
            <a:spLocks noGrp="1"/>
          </p:cNvSpPr>
          <p:nvPr>
            <p:ph type="body" sz="quarter" idx="18"/>
          </p:nvPr>
        </p:nvSpPr>
        <p:spPr>
          <a:xfrm>
            <a:off x="1363152" y="1548092"/>
            <a:ext cx="3749040" cy="153888"/>
          </a:xfrm>
        </p:spPr>
        <p:txBody>
          <a:bodyPr/>
          <a:lstStyle/>
          <a:p>
            <a:r>
              <a:rPr lang="en-US" dirty="0"/>
              <a:t>Advanced Alternative Payment Models (Advanced APM)</a:t>
            </a:r>
          </a:p>
        </p:txBody>
      </p:sp>
      <p:sp>
        <p:nvSpPr>
          <p:cNvPr id="6" name="Text Placeholder 5"/>
          <p:cNvSpPr>
            <a:spLocks noGrp="1"/>
          </p:cNvSpPr>
          <p:nvPr>
            <p:ph type="body" sz="quarter" idx="19"/>
          </p:nvPr>
        </p:nvSpPr>
        <p:spPr>
          <a:xfrm>
            <a:off x="853936" y="2101975"/>
            <a:ext cx="274320" cy="276999"/>
          </a:xfrm>
        </p:spPr>
        <p:txBody>
          <a:bodyPr/>
          <a:lstStyle/>
          <a:p>
            <a:r>
              <a:rPr lang="en-US" dirty="0" smtClean="0"/>
              <a:t>3</a:t>
            </a:r>
            <a:endParaRPr lang="en-US" dirty="0"/>
          </a:p>
        </p:txBody>
      </p:sp>
      <p:sp>
        <p:nvSpPr>
          <p:cNvPr id="7" name="Text Placeholder 6"/>
          <p:cNvSpPr>
            <a:spLocks noGrp="1"/>
          </p:cNvSpPr>
          <p:nvPr>
            <p:ph type="body" sz="quarter" idx="20"/>
          </p:nvPr>
        </p:nvSpPr>
        <p:spPr>
          <a:xfrm>
            <a:off x="1363152" y="2172095"/>
            <a:ext cx="3749040" cy="153888"/>
          </a:xfrm>
        </p:spPr>
        <p:txBody>
          <a:bodyPr/>
          <a:lstStyle/>
          <a:p>
            <a:r>
              <a:rPr lang="en-US" dirty="0"/>
              <a:t>Merit-Based Incentive Payment System (MIPS)</a:t>
            </a:r>
          </a:p>
        </p:txBody>
      </p:sp>
      <p:sp>
        <p:nvSpPr>
          <p:cNvPr id="8" name="Text Placeholder 7"/>
          <p:cNvSpPr>
            <a:spLocks noGrp="1"/>
          </p:cNvSpPr>
          <p:nvPr>
            <p:ph type="body" sz="quarter" idx="21"/>
          </p:nvPr>
        </p:nvSpPr>
        <p:spPr>
          <a:xfrm>
            <a:off x="853936" y="2711522"/>
            <a:ext cx="274320" cy="276999"/>
          </a:xfrm>
        </p:spPr>
        <p:txBody>
          <a:bodyPr/>
          <a:lstStyle/>
          <a:p>
            <a:r>
              <a:rPr lang="en-US" dirty="0" smtClean="0"/>
              <a:t>4</a:t>
            </a:r>
            <a:endParaRPr lang="en-US" dirty="0"/>
          </a:p>
        </p:txBody>
      </p:sp>
      <p:sp>
        <p:nvSpPr>
          <p:cNvPr id="9" name="Text Placeholder 8"/>
          <p:cNvSpPr>
            <a:spLocks noGrp="1"/>
          </p:cNvSpPr>
          <p:nvPr>
            <p:ph type="body" sz="quarter" idx="22"/>
          </p:nvPr>
        </p:nvSpPr>
        <p:spPr>
          <a:xfrm>
            <a:off x="1363152" y="2781108"/>
            <a:ext cx="3749040" cy="153888"/>
          </a:xfrm>
        </p:spPr>
        <p:txBody>
          <a:bodyPr/>
          <a:lstStyle/>
          <a:p>
            <a:r>
              <a:rPr lang="en-US" dirty="0"/>
              <a:t>Action </a:t>
            </a:r>
            <a:r>
              <a:rPr lang="en-US" dirty="0" smtClean="0"/>
              <a:t>Items for Your 2018 QPP Initiative</a:t>
            </a:r>
            <a:endParaRPr lang="en-US" dirty="0"/>
          </a:p>
        </p:txBody>
      </p:sp>
      <p:sp>
        <p:nvSpPr>
          <p:cNvPr id="10" name="Text Placeholder 7"/>
          <p:cNvSpPr>
            <a:spLocks noGrp="1"/>
          </p:cNvSpPr>
          <p:nvPr>
            <p:ph type="body" sz="quarter" idx="21"/>
          </p:nvPr>
        </p:nvSpPr>
        <p:spPr>
          <a:xfrm>
            <a:off x="853936" y="3321071"/>
            <a:ext cx="274320" cy="276999"/>
          </a:xfrm>
        </p:spPr>
        <p:txBody>
          <a:bodyPr/>
          <a:lstStyle/>
          <a:p>
            <a:r>
              <a:rPr lang="en-US" dirty="0"/>
              <a:t>5</a:t>
            </a:r>
          </a:p>
        </p:txBody>
      </p:sp>
      <p:sp>
        <p:nvSpPr>
          <p:cNvPr id="11" name="Text Placeholder 8"/>
          <p:cNvSpPr>
            <a:spLocks noGrp="1"/>
          </p:cNvSpPr>
          <p:nvPr>
            <p:ph type="body" sz="quarter" idx="22"/>
          </p:nvPr>
        </p:nvSpPr>
        <p:spPr>
          <a:xfrm>
            <a:off x="1365652" y="3382626"/>
            <a:ext cx="3749040" cy="153888"/>
          </a:xfrm>
        </p:spPr>
        <p:txBody>
          <a:bodyPr/>
          <a:lstStyle/>
          <a:p>
            <a:r>
              <a:rPr lang="en-US" dirty="0"/>
              <a:t>Top Ten Health Care IT Challenges for 2018</a:t>
            </a:r>
          </a:p>
        </p:txBody>
      </p:sp>
    </p:spTree>
    <p:extLst>
      <p:ext uri="{BB962C8B-B14F-4D97-AF65-F5344CB8AC3E}">
        <p14:creationId xmlns:p14="http://schemas.microsoft.com/office/powerpoint/2010/main" val="4121337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r>
              <a:rPr lang="en-US" dirty="0" smtClean="0"/>
              <a:t>Two Requirements to Qualify for the APM Track</a:t>
            </a:r>
            <a:endParaRPr lang="en-US" dirty="0"/>
          </a:p>
        </p:txBody>
      </p:sp>
      <p:sp>
        <p:nvSpPr>
          <p:cNvPr id="66" name="Text Placeholder 2"/>
          <p:cNvSpPr>
            <a:spLocks noGrp="1"/>
          </p:cNvSpPr>
          <p:nvPr>
            <p:ph type="body" sz="quarter" idx="25"/>
          </p:nvPr>
        </p:nvSpPr>
        <p:spPr>
          <a:xfrm>
            <a:off x="320675" y="718356"/>
            <a:ext cx="5760720" cy="215444"/>
          </a:xfrm>
        </p:spPr>
        <p:txBody>
          <a:bodyPr/>
          <a:lstStyle/>
          <a:p>
            <a:r>
              <a:rPr lang="en-US" dirty="0" smtClean="0"/>
              <a:t>Must Be in an Advanced APM, and Be a Qualifying Participant</a:t>
            </a:r>
            <a:endParaRPr lang="en-US" dirty="0"/>
          </a:p>
        </p:txBody>
      </p:sp>
      <p:sp>
        <p:nvSpPr>
          <p:cNvPr id="67" name="Text Placeholder 3"/>
          <p:cNvSpPr>
            <a:spLocks noGrp="1"/>
          </p:cNvSpPr>
          <p:nvPr>
            <p:ph type="body" sz="quarter" idx="26"/>
          </p:nvPr>
        </p:nvSpPr>
        <p:spPr>
          <a:xfrm>
            <a:off x="320675" y="45947"/>
            <a:ext cx="2926080" cy="138499"/>
          </a:xfrm>
        </p:spPr>
        <p:txBody>
          <a:bodyPr/>
          <a:lstStyle/>
          <a:p>
            <a:endParaRPr lang="en-US" dirty="0"/>
          </a:p>
        </p:txBody>
      </p:sp>
      <p:sp>
        <p:nvSpPr>
          <p:cNvPr id="68" name="Text Placeholder 4"/>
          <p:cNvSpPr>
            <a:spLocks noGrp="1"/>
          </p:cNvSpPr>
          <p:nvPr>
            <p:ph type="body" sz="quarter" idx="27"/>
          </p:nvPr>
        </p:nvSpPr>
        <p:spPr>
          <a:xfrm>
            <a:off x="5026380" y="4637154"/>
            <a:ext cx="1374420" cy="163446"/>
          </a:xfrm>
        </p:spPr>
        <p:txBody>
          <a:bodyPr/>
          <a:lstStyle/>
          <a:p>
            <a:r>
              <a:rPr lang="en-US" dirty="0" smtClean="0"/>
              <a:t>Source: Advisory Board research and analysis.</a:t>
            </a:r>
            <a:endParaRPr lang="en-US" dirty="0"/>
          </a:p>
        </p:txBody>
      </p:sp>
      <p:sp>
        <p:nvSpPr>
          <p:cNvPr id="57" name="Rectangle 56"/>
          <p:cNvSpPr/>
          <p:nvPr/>
        </p:nvSpPr>
        <p:spPr bwMode="gray">
          <a:xfrm>
            <a:off x="2217920" y="1909761"/>
            <a:ext cx="3782830" cy="2553020"/>
          </a:xfrm>
          <a:prstGeom prst="rect">
            <a:avLst/>
          </a:prstGeom>
          <a:solidFill>
            <a:schemeClr val="bg1">
              <a:alpha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70" name="Rectangle 69"/>
          <p:cNvSpPr/>
          <p:nvPr/>
        </p:nvSpPr>
        <p:spPr bwMode="gray">
          <a:xfrm>
            <a:off x="3576913" y="1909760"/>
            <a:ext cx="1005840" cy="548640"/>
          </a:xfrm>
          <a:prstGeom prst="rect">
            <a:avLst/>
          </a:prstGeom>
          <a:solidFill>
            <a:schemeClr val="bg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71" name="Rectangle 70"/>
          <p:cNvSpPr/>
          <p:nvPr/>
        </p:nvSpPr>
        <p:spPr bwMode="gray">
          <a:xfrm>
            <a:off x="1446288" y="3745683"/>
            <a:ext cx="1005840" cy="548640"/>
          </a:xfrm>
          <a:prstGeom prst="rect">
            <a:avLst/>
          </a:prstGeom>
          <a:solidFill>
            <a:schemeClr val="bg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75" name="Rectangle 74"/>
          <p:cNvSpPr/>
          <p:nvPr/>
        </p:nvSpPr>
        <p:spPr bwMode="gray">
          <a:xfrm>
            <a:off x="489255" y="2433623"/>
            <a:ext cx="1005840" cy="548640"/>
          </a:xfrm>
          <a:prstGeom prst="rect">
            <a:avLst/>
          </a:prstGeom>
          <a:solidFill>
            <a:schemeClr val="bg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76" name="TextBox 75"/>
          <p:cNvSpPr txBox="1"/>
          <p:nvPr/>
        </p:nvSpPr>
        <p:spPr bwMode="gray">
          <a:xfrm>
            <a:off x="489255" y="2502195"/>
            <a:ext cx="1005840" cy="415498"/>
          </a:xfrm>
          <a:prstGeom prst="rect">
            <a:avLst/>
          </a:prstGeom>
          <a:noFill/>
        </p:spPr>
        <p:txBody>
          <a:bodyPr wrap="square" lIns="0" tIns="0" rIns="0" bIns="0" rtlCol="0">
            <a:spAutoFit/>
          </a:bodyPr>
          <a:lstStyle/>
          <a:p>
            <a:pPr algn="ctr"/>
            <a:r>
              <a:rPr lang="en-US" sz="900" dirty="0" smtClean="0">
                <a:solidFill>
                  <a:schemeClr val="accent4"/>
                </a:solidFill>
              </a:rPr>
              <a:t>Participate </a:t>
            </a:r>
            <a:br>
              <a:rPr lang="en-US" sz="900" dirty="0" smtClean="0">
                <a:solidFill>
                  <a:schemeClr val="accent4"/>
                </a:solidFill>
              </a:rPr>
            </a:br>
            <a:r>
              <a:rPr lang="en-US" sz="900" dirty="0" smtClean="0">
                <a:solidFill>
                  <a:schemeClr val="accent4"/>
                </a:solidFill>
              </a:rPr>
              <a:t>in an </a:t>
            </a:r>
            <a:br>
              <a:rPr lang="en-US" sz="900" dirty="0" smtClean="0">
                <a:solidFill>
                  <a:schemeClr val="accent4"/>
                </a:solidFill>
              </a:rPr>
            </a:br>
            <a:r>
              <a:rPr lang="en-US" sz="900" dirty="0" smtClean="0">
                <a:solidFill>
                  <a:schemeClr val="accent6"/>
                </a:solidFill>
              </a:rPr>
              <a:t>Advanced APM</a:t>
            </a:r>
            <a:r>
              <a:rPr lang="en-US" sz="900" dirty="0" smtClean="0">
                <a:solidFill>
                  <a:schemeClr val="accent4"/>
                </a:solidFill>
              </a:rPr>
              <a:t>?</a:t>
            </a:r>
          </a:p>
        </p:txBody>
      </p:sp>
      <p:sp>
        <p:nvSpPr>
          <p:cNvPr id="77" name="Rectangle 76"/>
          <p:cNvSpPr/>
          <p:nvPr/>
        </p:nvSpPr>
        <p:spPr bwMode="gray">
          <a:xfrm>
            <a:off x="1446288" y="1286448"/>
            <a:ext cx="1005840" cy="548640"/>
          </a:xfrm>
          <a:prstGeom prst="rect">
            <a:avLst/>
          </a:prstGeom>
          <a:solidFill>
            <a:schemeClr val="bg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80" name="TextBox 79"/>
          <p:cNvSpPr txBox="1"/>
          <p:nvPr/>
        </p:nvSpPr>
        <p:spPr bwMode="gray">
          <a:xfrm>
            <a:off x="1446288" y="1353019"/>
            <a:ext cx="1005840" cy="415498"/>
          </a:xfrm>
          <a:prstGeom prst="rect">
            <a:avLst/>
          </a:prstGeom>
          <a:noFill/>
        </p:spPr>
        <p:txBody>
          <a:bodyPr wrap="square" lIns="0" tIns="0" rIns="0" bIns="0" rtlCol="0">
            <a:spAutoFit/>
          </a:bodyPr>
          <a:lstStyle/>
          <a:p>
            <a:pPr algn="ctr"/>
            <a:r>
              <a:rPr lang="en-US" sz="900" dirty="0">
                <a:solidFill>
                  <a:schemeClr val="accent4"/>
                </a:solidFill>
              </a:rPr>
              <a:t>Meet </a:t>
            </a:r>
            <a:r>
              <a:rPr lang="en-US" sz="900" dirty="0" smtClean="0">
                <a:solidFill>
                  <a:schemeClr val="accent4"/>
                </a:solidFill>
              </a:rPr>
              <a:t/>
            </a:r>
            <a:br>
              <a:rPr lang="en-US" sz="900" dirty="0" smtClean="0">
                <a:solidFill>
                  <a:schemeClr val="accent4"/>
                </a:solidFill>
              </a:rPr>
            </a:br>
            <a:r>
              <a:rPr lang="en-US" sz="900" dirty="0" smtClean="0">
                <a:solidFill>
                  <a:schemeClr val="accent6"/>
                </a:solidFill>
              </a:rPr>
              <a:t>QP</a:t>
            </a:r>
            <a:br>
              <a:rPr lang="en-US" sz="900" dirty="0" smtClean="0">
                <a:solidFill>
                  <a:schemeClr val="accent6"/>
                </a:solidFill>
              </a:rPr>
            </a:br>
            <a:r>
              <a:rPr lang="en-US" sz="900" dirty="0" smtClean="0">
                <a:solidFill>
                  <a:schemeClr val="accent4"/>
                </a:solidFill>
              </a:rPr>
              <a:t>Threshold</a:t>
            </a:r>
            <a:r>
              <a:rPr lang="en-US" sz="900" dirty="0">
                <a:solidFill>
                  <a:schemeClr val="accent4"/>
                </a:solidFill>
              </a:rPr>
              <a:t>?</a:t>
            </a:r>
          </a:p>
        </p:txBody>
      </p:sp>
      <p:sp>
        <p:nvSpPr>
          <p:cNvPr id="97" name="Rectangle 96"/>
          <p:cNvSpPr/>
          <p:nvPr/>
        </p:nvSpPr>
        <p:spPr bwMode="gray">
          <a:xfrm>
            <a:off x="2523221" y="2775871"/>
            <a:ext cx="1005840" cy="548640"/>
          </a:xfrm>
          <a:prstGeom prst="rect">
            <a:avLst/>
          </a:prstGeom>
          <a:solidFill>
            <a:schemeClr val="bg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98" name="TextBox 97"/>
          <p:cNvSpPr txBox="1"/>
          <p:nvPr/>
        </p:nvSpPr>
        <p:spPr bwMode="gray">
          <a:xfrm>
            <a:off x="2520864" y="2841718"/>
            <a:ext cx="1005840" cy="415498"/>
          </a:xfrm>
          <a:prstGeom prst="rect">
            <a:avLst/>
          </a:prstGeom>
          <a:noFill/>
        </p:spPr>
        <p:txBody>
          <a:bodyPr wrap="square" lIns="0" tIns="0" rIns="0" bIns="0" rtlCol="0">
            <a:spAutoFit/>
          </a:bodyPr>
          <a:lstStyle/>
          <a:p>
            <a:pPr algn="ctr"/>
            <a:r>
              <a:rPr lang="en-US" sz="900" dirty="0">
                <a:solidFill>
                  <a:schemeClr val="accent4"/>
                </a:solidFill>
              </a:rPr>
              <a:t>Meet </a:t>
            </a:r>
            <a:r>
              <a:rPr lang="en-US" sz="900" dirty="0" smtClean="0">
                <a:solidFill>
                  <a:schemeClr val="accent4"/>
                </a:solidFill>
              </a:rPr>
              <a:t/>
            </a:r>
            <a:br>
              <a:rPr lang="en-US" sz="900" dirty="0" smtClean="0">
                <a:solidFill>
                  <a:schemeClr val="accent4"/>
                </a:solidFill>
              </a:rPr>
            </a:br>
            <a:r>
              <a:rPr lang="en-US" sz="900" dirty="0" smtClean="0">
                <a:solidFill>
                  <a:schemeClr val="accent6"/>
                </a:solidFill>
              </a:rPr>
              <a:t>Partial QP</a:t>
            </a:r>
            <a:br>
              <a:rPr lang="en-US" sz="900" dirty="0" smtClean="0">
                <a:solidFill>
                  <a:schemeClr val="accent6"/>
                </a:solidFill>
              </a:rPr>
            </a:br>
            <a:r>
              <a:rPr lang="en-US" sz="900" dirty="0" smtClean="0">
                <a:solidFill>
                  <a:schemeClr val="accent4"/>
                </a:solidFill>
              </a:rPr>
              <a:t>Threshold</a:t>
            </a:r>
            <a:r>
              <a:rPr lang="en-US" sz="900" dirty="0">
                <a:solidFill>
                  <a:schemeClr val="accent4"/>
                </a:solidFill>
              </a:rPr>
              <a:t>?</a:t>
            </a:r>
          </a:p>
        </p:txBody>
      </p:sp>
      <p:sp>
        <p:nvSpPr>
          <p:cNvPr id="99" name="Freeform 98"/>
          <p:cNvSpPr/>
          <p:nvPr/>
        </p:nvSpPr>
        <p:spPr bwMode="gray">
          <a:xfrm>
            <a:off x="1214518" y="1546304"/>
            <a:ext cx="224471" cy="887319"/>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6350" cap="flat" cmpd="sng" algn="ctr">
            <a:solidFill>
              <a:schemeClr val="accent3"/>
            </a:solidFill>
            <a:prstDash val="solid"/>
            <a:miter lim="800000"/>
            <a:headEnd type="none" w="med" len="med"/>
            <a:tailEnd type="triangle" w="med" len="med"/>
          </a:ln>
          <a:effectLst/>
        </p:spPr>
        <p:txBody>
          <a:bodyPr vert="horz" wrap="square" lIns="91440" tIns="45720" rIns="91440" bIns="45720"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463675"/>
            <a:endParaRPr lang="en-US" sz="1000" b="1" dirty="0" smtClean="0">
              <a:solidFill>
                <a:schemeClr val="bg2"/>
              </a:solidFill>
              <a:latin typeface="+mn-lt"/>
            </a:endParaRPr>
          </a:p>
        </p:txBody>
      </p:sp>
      <p:sp>
        <p:nvSpPr>
          <p:cNvPr id="100" name="Freeform 99"/>
          <p:cNvSpPr/>
          <p:nvPr/>
        </p:nvSpPr>
        <p:spPr bwMode="gray">
          <a:xfrm flipV="1">
            <a:off x="1214519" y="2994972"/>
            <a:ext cx="224470" cy="103522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6350" cap="flat" cmpd="sng" algn="ctr">
            <a:solidFill>
              <a:schemeClr val="accent3"/>
            </a:solidFill>
            <a:prstDash val="solid"/>
            <a:miter lim="800000"/>
            <a:headEnd type="none" w="med" len="med"/>
            <a:tailEnd type="triangle" w="med" len="med"/>
          </a:ln>
          <a:effectLst/>
        </p:spPr>
        <p:txBody>
          <a:bodyPr vert="horz" wrap="square" lIns="91440" tIns="45720" rIns="91440" bIns="45720"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463675"/>
            <a:endParaRPr lang="en-US" sz="1000" b="1" dirty="0" smtClean="0">
              <a:solidFill>
                <a:schemeClr val="bg2"/>
              </a:solidFill>
              <a:latin typeface="+mn-lt"/>
            </a:endParaRPr>
          </a:p>
        </p:txBody>
      </p:sp>
      <p:sp>
        <p:nvSpPr>
          <p:cNvPr id="101" name="TextBox 100"/>
          <p:cNvSpPr txBox="1"/>
          <p:nvPr/>
        </p:nvSpPr>
        <p:spPr bwMode="gray">
          <a:xfrm>
            <a:off x="997345" y="3310559"/>
            <a:ext cx="448943" cy="153888"/>
          </a:xfrm>
          <a:prstGeom prst="rect">
            <a:avLst/>
          </a:prstGeom>
          <a:solidFill>
            <a:schemeClr val="bg1"/>
          </a:solidFill>
        </p:spPr>
        <p:txBody>
          <a:bodyPr wrap="square" lIns="0" tIns="0" rIns="0" bIns="0" rtlCol="0">
            <a:spAutoFit/>
          </a:bodyPr>
          <a:lstStyle/>
          <a:p>
            <a:pPr algn="ctr">
              <a:spcBef>
                <a:spcPts val="500"/>
              </a:spcBef>
            </a:pPr>
            <a:r>
              <a:rPr lang="en-US" sz="1000" dirty="0" smtClean="0"/>
              <a:t>NO</a:t>
            </a:r>
          </a:p>
        </p:txBody>
      </p:sp>
      <p:sp>
        <p:nvSpPr>
          <p:cNvPr id="102" name="TextBox 101"/>
          <p:cNvSpPr txBox="1"/>
          <p:nvPr/>
        </p:nvSpPr>
        <p:spPr bwMode="gray">
          <a:xfrm>
            <a:off x="990046" y="2045443"/>
            <a:ext cx="448943" cy="153888"/>
          </a:xfrm>
          <a:prstGeom prst="rect">
            <a:avLst/>
          </a:prstGeom>
          <a:solidFill>
            <a:schemeClr val="bg1"/>
          </a:solidFill>
        </p:spPr>
        <p:txBody>
          <a:bodyPr wrap="square" lIns="0" tIns="0" rIns="0" bIns="0" rtlCol="0">
            <a:spAutoFit/>
          </a:bodyPr>
          <a:lstStyle/>
          <a:p>
            <a:pPr algn="ctr">
              <a:spcBef>
                <a:spcPts val="500"/>
              </a:spcBef>
            </a:pPr>
            <a:r>
              <a:rPr lang="en-US" sz="1000" dirty="0" smtClean="0">
                <a:solidFill>
                  <a:schemeClr val="accent6"/>
                </a:solidFill>
              </a:rPr>
              <a:t>YES</a:t>
            </a:r>
          </a:p>
        </p:txBody>
      </p:sp>
      <p:sp>
        <p:nvSpPr>
          <p:cNvPr id="103" name="Freeform 102"/>
          <p:cNvSpPr/>
          <p:nvPr/>
        </p:nvSpPr>
        <p:spPr bwMode="gray">
          <a:xfrm flipV="1">
            <a:off x="2296745" y="1835088"/>
            <a:ext cx="227134" cy="1225612"/>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6350" cap="flat" cmpd="sng" algn="ctr">
            <a:solidFill>
              <a:schemeClr val="accent3"/>
            </a:solidFill>
            <a:prstDash val="solid"/>
            <a:miter lim="800000"/>
            <a:headEnd type="none" w="med" len="med"/>
            <a:tailEnd type="triangle" w="med" len="med"/>
          </a:ln>
          <a:effectLst/>
        </p:spPr>
        <p:txBody>
          <a:bodyPr vert="horz" wrap="square" lIns="91440" tIns="45720" rIns="91440" bIns="45720"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463675"/>
            <a:endParaRPr lang="en-US" sz="1000" b="1" dirty="0" smtClean="0">
              <a:solidFill>
                <a:schemeClr val="bg2"/>
              </a:solidFill>
              <a:latin typeface="+mn-lt"/>
            </a:endParaRPr>
          </a:p>
        </p:txBody>
      </p:sp>
      <p:sp>
        <p:nvSpPr>
          <p:cNvPr id="104" name="TextBox 103"/>
          <p:cNvSpPr txBox="1"/>
          <p:nvPr/>
        </p:nvSpPr>
        <p:spPr bwMode="gray">
          <a:xfrm>
            <a:off x="2074936" y="2447613"/>
            <a:ext cx="448943" cy="153888"/>
          </a:xfrm>
          <a:prstGeom prst="rect">
            <a:avLst/>
          </a:prstGeom>
          <a:solidFill>
            <a:schemeClr val="bg1"/>
          </a:solidFill>
        </p:spPr>
        <p:txBody>
          <a:bodyPr wrap="square" lIns="0" tIns="0" rIns="0" bIns="0" rtlCol="0">
            <a:spAutoFit/>
          </a:bodyPr>
          <a:lstStyle/>
          <a:p>
            <a:pPr algn="ctr">
              <a:spcBef>
                <a:spcPts val="500"/>
              </a:spcBef>
            </a:pPr>
            <a:r>
              <a:rPr lang="en-US" sz="1000" dirty="0" smtClean="0"/>
              <a:t>NO</a:t>
            </a:r>
          </a:p>
        </p:txBody>
      </p:sp>
      <p:sp>
        <p:nvSpPr>
          <p:cNvPr id="105" name="Freeform 104"/>
          <p:cNvSpPr/>
          <p:nvPr/>
        </p:nvSpPr>
        <p:spPr bwMode="gray">
          <a:xfrm>
            <a:off x="3342822" y="2165067"/>
            <a:ext cx="234091" cy="610804"/>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6350" cap="flat" cmpd="sng" algn="ctr">
            <a:solidFill>
              <a:schemeClr val="accent3"/>
            </a:solidFill>
            <a:prstDash val="solid"/>
            <a:miter lim="800000"/>
            <a:headEnd type="none" w="med" len="med"/>
            <a:tailEnd type="triangle" w="med" len="med"/>
          </a:ln>
          <a:effectLst/>
        </p:spPr>
        <p:txBody>
          <a:bodyPr vert="horz" wrap="square" lIns="91440" tIns="45720" rIns="91440" bIns="45720"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463675"/>
            <a:endParaRPr lang="en-US" sz="1000" b="1" dirty="0" smtClean="0">
              <a:solidFill>
                <a:schemeClr val="bg2"/>
              </a:solidFill>
              <a:latin typeface="+mn-lt"/>
            </a:endParaRPr>
          </a:p>
        </p:txBody>
      </p:sp>
      <p:sp>
        <p:nvSpPr>
          <p:cNvPr id="106" name="TextBox 105"/>
          <p:cNvSpPr txBox="1"/>
          <p:nvPr/>
        </p:nvSpPr>
        <p:spPr bwMode="gray">
          <a:xfrm>
            <a:off x="3108142" y="2301485"/>
            <a:ext cx="448943" cy="153888"/>
          </a:xfrm>
          <a:prstGeom prst="rect">
            <a:avLst/>
          </a:prstGeom>
          <a:solidFill>
            <a:schemeClr val="bg1"/>
          </a:solidFill>
        </p:spPr>
        <p:txBody>
          <a:bodyPr wrap="square" lIns="0" tIns="0" rIns="0" bIns="0" rtlCol="0">
            <a:spAutoFit/>
          </a:bodyPr>
          <a:lstStyle/>
          <a:p>
            <a:pPr algn="ctr">
              <a:spcBef>
                <a:spcPts val="500"/>
              </a:spcBef>
            </a:pPr>
            <a:r>
              <a:rPr lang="en-US" sz="1000" dirty="0" smtClean="0">
                <a:solidFill>
                  <a:schemeClr val="accent6"/>
                </a:solidFill>
              </a:rPr>
              <a:t>YES</a:t>
            </a:r>
          </a:p>
        </p:txBody>
      </p:sp>
      <p:sp>
        <p:nvSpPr>
          <p:cNvPr id="107" name="Rectangle 106"/>
          <p:cNvSpPr/>
          <p:nvPr/>
        </p:nvSpPr>
        <p:spPr bwMode="gray">
          <a:xfrm>
            <a:off x="5110912" y="1214834"/>
            <a:ext cx="731520" cy="640080"/>
          </a:xfrm>
          <a:prstGeom prst="rect">
            <a:avLst/>
          </a:prstGeom>
          <a:noFill/>
          <a:ln w="1905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108" name="TextBox 107"/>
          <p:cNvSpPr txBox="1"/>
          <p:nvPr/>
        </p:nvSpPr>
        <p:spPr bwMode="gray">
          <a:xfrm>
            <a:off x="5202352" y="1314295"/>
            <a:ext cx="548640" cy="138499"/>
          </a:xfrm>
          <a:prstGeom prst="rect">
            <a:avLst/>
          </a:prstGeom>
          <a:noFill/>
        </p:spPr>
        <p:txBody>
          <a:bodyPr wrap="square" lIns="0" tIns="0" rIns="0" bIns="0" rtlCol="0">
            <a:spAutoFit/>
          </a:bodyPr>
          <a:lstStyle/>
          <a:p>
            <a:pPr algn="ctr"/>
            <a:r>
              <a:rPr lang="en-US" sz="900" b="1" dirty="0" smtClean="0">
                <a:solidFill>
                  <a:schemeClr val="accent4"/>
                </a:solidFill>
              </a:rPr>
              <a:t>APM</a:t>
            </a:r>
          </a:p>
        </p:txBody>
      </p:sp>
      <p:sp>
        <p:nvSpPr>
          <p:cNvPr id="109" name="Rectangle 108"/>
          <p:cNvSpPr/>
          <p:nvPr/>
        </p:nvSpPr>
        <p:spPr bwMode="gray">
          <a:xfrm>
            <a:off x="5110912" y="3688132"/>
            <a:ext cx="731520" cy="640080"/>
          </a:xfrm>
          <a:prstGeom prst="rect">
            <a:avLst/>
          </a:prstGeom>
          <a:noFill/>
          <a:ln w="9525">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110" name="Oval 109"/>
          <p:cNvSpPr/>
          <p:nvPr/>
        </p:nvSpPr>
        <p:spPr bwMode="gray">
          <a:xfrm>
            <a:off x="5026380" y="1123395"/>
            <a:ext cx="182880" cy="182880"/>
          </a:xfrm>
          <a:prstGeom prst="ellipse">
            <a:avLst/>
          </a:prstGeom>
          <a:solidFill>
            <a:schemeClr val="accent3"/>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900" b="1" dirty="0" smtClean="0">
                <a:solidFill>
                  <a:schemeClr val="bg1"/>
                </a:solidFill>
                <a:latin typeface="+mj-lt"/>
              </a:rPr>
              <a:t>1</a:t>
            </a:r>
          </a:p>
        </p:txBody>
      </p:sp>
      <p:sp>
        <p:nvSpPr>
          <p:cNvPr id="111" name="Oval 110"/>
          <p:cNvSpPr/>
          <p:nvPr/>
        </p:nvSpPr>
        <p:spPr bwMode="gray">
          <a:xfrm>
            <a:off x="5012564" y="3637344"/>
            <a:ext cx="182880" cy="182880"/>
          </a:xfrm>
          <a:prstGeom prst="ellipse">
            <a:avLst/>
          </a:prstGeom>
          <a:solidFill>
            <a:schemeClr val="accent3"/>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900" b="1" dirty="0" smtClean="0">
                <a:solidFill>
                  <a:schemeClr val="bg1"/>
                </a:solidFill>
                <a:latin typeface="+mj-lt"/>
              </a:rPr>
              <a:t>4</a:t>
            </a:r>
          </a:p>
        </p:txBody>
      </p:sp>
      <p:pic>
        <p:nvPicPr>
          <p:cNvPr id="112" name="Picture 3" descr="C:\Users\levinthn\Documents\ABC Art and Templates\Combind_Icons_Continuum_of_Ca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1777" y="1504394"/>
            <a:ext cx="282662" cy="274320"/>
          </a:xfrm>
          <a:prstGeom prst="rect">
            <a:avLst/>
          </a:prstGeom>
          <a:noFill/>
          <a:extLst>
            <a:ext uri="{909E8E84-426E-40DD-AFC4-6F175D3DCCD1}">
              <a14:hiddenFill xmlns:a14="http://schemas.microsoft.com/office/drawing/2010/main">
                <a:solidFill>
                  <a:srgbClr val="FFFFFF"/>
                </a:solidFill>
              </a14:hiddenFill>
            </a:ext>
          </a:extLst>
        </p:spPr>
      </p:pic>
      <p:sp>
        <p:nvSpPr>
          <p:cNvPr id="113" name="TextBox 112"/>
          <p:cNvSpPr txBox="1"/>
          <p:nvPr/>
        </p:nvSpPr>
        <p:spPr bwMode="gray">
          <a:xfrm>
            <a:off x="5208788" y="3784541"/>
            <a:ext cx="548640" cy="138499"/>
          </a:xfrm>
          <a:prstGeom prst="rect">
            <a:avLst/>
          </a:prstGeom>
          <a:noFill/>
        </p:spPr>
        <p:txBody>
          <a:bodyPr wrap="square" lIns="0" tIns="0" rIns="0" bIns="0" rtlCol="0">
            <a:spAutoFit/>
          </a:bodyPr>
          <a:lstStyle/>
          <a:p>
            <a:pPr algn="ctr"/>
            <a:r>
              <a:rPr lang="en-US" sz="900" b="1" dirty="0" smtClean="0">
                <a:solidFill>
                  <a:schemeClr val="accent4"/>
                </a:solidFill>
              </a:rPr>
              <a:t>MIPS</a:t>
            </a:r>
            <a:endParaRPr lang="en-US" sz="900" b="1" dirty="0">
              <a:solidFill>
                <a:schemeClr val="accent4"/>
              </a:solidFill>
            </a:endParaRPr>
          </a:p>
        </p:txBody>
      </p:sp>
      <p:pic>
        <p:nvPicPr>
          <p:cNvPr id="114" name="Picture 2" descr="C:\Users\levinthn\Documents\ABC Art and Templates\Scorecard_chec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8979" y="3986452"/>
            <a:ext cx="315386" cy="274320"/>
          </a:xfrm>
          <a:prstGeom prst="rect">
            <a:avLst/>
          </a:prstGeom>
          <a:noFill/>
          <a:extLst>
            <a:ext uri="{909E8E84-426E-40DD-AFC4-6F175D3DCCD1}">
              <a14:hiddenFill xmlns:a14="http://schemas.microsoft.com/office/drawing/2010/main">
                <a:solidFill>
                  <a:srgbClr val="FFFFFF"/>
                </a:solidFill>
              </a14:hiddenFill>
            </a:ext>
          </a:extLst>
        </p:spPr>
      </p:pic>
      <p:sp>
        <p:nvSpPr>
          <p:cNvPr id="115" name="TextBox 114"/>
          <p:cNvSpPr txBox="1"/>
          <p:nvPr/>
        </p:nvSpPr>
        <p:spPr bwMode="gray">
          <a:xfrm>
            <a:off x="1446288" y="3812254"/>
            <a:ext cx="1005840" cy="415498"/>
          </a:xfrm>
          <a:prstGeom prst="rect">
            <a:avLst/>
          </a:prstGeom>
          <a:noFill/>
        </p:spPr>
        <p:txBody>
          <a:bodyPr wrap="square" lIns="0" tIns="0" rIns="0" bIns="0" rtlCol="0">
            <a:spAutoFit/>
          </a:bodyPr>
          <a:lstStyle/>
          <a:p>
            <a:pPr algn="ctr"/>
            <a:r>
              <a:rPr lang="en-US" sz="900" dirty="0" smtClean="0">
                <a:solidFill>
                  <a:schemeClr val="accent4"/>
                </a:solidFill>
              </a:rPr>
              <a:t>Participate </a:t>
            </a:r>
            <a:br>
              <a:rPr lang="en-US" sz="900" dirty="0" smtClean="0">
                <a:solidFill>
                  <a:schemeClr val="accent4"/>
                </a:solidFill>
              </a:rPr>
            </a:br>
            <a:r>
              <a:rPr lang="en-US" sz="900" dirty="0" smtClean="0">
                <a:solidFill>
                  <a:schemeClr val="accent4"/>
                </a:solidFill>
              </a:rPr>
              <a:t>in a</a:t>
            </a:r>
            <a:br>
              <a:rPr lang="en-US" sz="900" dirty="0" smtClean="0">
                <a:solidFill>
                  <a:schemeClr val="accent4"/>
                </a:solidFill>
              </a:rPr>
            </a:br>
            <a:r>
              <a:rPr lang="en-US" sz="900" dirty="0" smtClean="0">
                <a:solidFill>
                  <a:schemeClr val="accent6"/>
                </a:solidFill>
              </a:rPr>
              <a:t>MIPS APM</a:t>
            </a:r>
            <a:r>
              <a:rPr lang="en-US" sz="900" dirty="0" smtClean="0">
                <a:solidFill>
                  <a:schemeClr val="accent4"/>
                </a:solidFill>
              </a:rPr>
              <a:t>?</a:t>
            </a:r>
          </a:p>
        </p:txBody>
      </p:sp>
      <p:sp>
        <p:nvSpPr>
          <p:cNvPr id="116" name="Rectangle 115"/>
          <p:cNvSpPr/>
          <p:nvPr/>
        </p:nvSpPr>
        <p:spPr bwMode="gray">
          <a:xfrm>
            <a:off x="5110912" y="2860272"/>
            <a:ext cx="731520" cy="640080"/>
          </a:xfrm>
          <a:prstGeom prst="rect">
            <a:avLst/>
          </a:prstGeom>
          <a:noFill/>
          <a:ln w="9525">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117" name="Oval 116"/>
          <p:cNvSpPr/>
          <p:nvPr/>
        </p:nvSpPr>
        <p:spPr bwMode="gray">
          <a:xfrm>
            <a:off x="5012564" y="2809484"/>
            <a:ext cx="182880" cy="182880"/>
          </a:xfrm>
          <a:prstGeom prst="ellipse">
            <a:avLst/>
          </a:prstGeom>
          <a:solidFill>
            <a:schemeClr val="accent3"/>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900" b="1" dirty="0">
                <a:solidFill>
                  <a:schemeClr val="bg1"/>
                </a:solidFill>
                <a:latin typeface="+mj-lt"/>
              </a:rPr>
              <a:t>3</a:t>
            </a:r>
            <a:endParaRPr lang="en-US" sz="900" b="1" dirty="0" smtClean="0">
              <a:solidFill>
                <a:schemeClr val="bg1"/>
              </a:solidFill>
              <a:latin typeface="+mj-lt"/>
            </a:endParaRPr>
          </a:p>
        </p:txBody>
      </p:sp>
      <p:sp>
        <p:nvSpPr>
          <p:cNvPr id="118" name="TextBox 117"/>
          <p:cNvSpPr txBox="1"/>
          <p:nvPr/>
        </p:nvSpPr>
        <p:spPr bwMode="gray">
          <a:xfrm>
            <a:off x="5121274" y="2971293"/>
            <a:ext cx="724612" cy="415498"/>
          </a:xfrm>
          <a:prstGeom prst="rect">
            <a:avLst/>
          </a:prstGeom>
          <a:noFill/>
        </p:spPr>
        <p:txBody>
          <a:bodyPr wrap="square" lIns="0" tIns="0" rIns="0" bIns="0" rtlCol="0">
            <a:spAutoFit/>
          </a:bodyPr>
          <a:lstStyle/>
          <a:p>
            <a:pPr algn="ctr"/>
            <a:r>
              <a:rPr lang="en-US" sz="900" b="1" dirty="0" smtClean="0">
                <a:solidFill>
                  <a:schemeClr val="accent4"/>
                </a:solidFill>
              </a:rPr>
              <a:t>MIPS APM Scoring Standard</a:t>
            </a:r>
            <a:endParaRPr lang="en-US" sz="900" b="1" dirty="0">
              <a:solidFill>
                <a:schemeClr val="accent4"/>
              </a:solidFill>
            </a:endParaRPr>
          </a:p>
        </p:txBody>
      </p:sp>
      <p:sp>
        <p:nvSpPr>
          <p:cNvPr id="119" name="Rectangle 118"/>
          <p:cNvSpPr/>
          <p:nvPr/>
        </p:nvSpPr>
        <p:spPr bwMode="gray">
          <a:xfrm>
            <a:off x="5114366" y="2035054"/>
            <a:ext cx="731520" cy="640080"/>
          </a:xfrm>
          <a:prstGeom prst="rect">
            <a:avLst/>
          </a:prstGeom>
          <a:noFill/>
          <a:ln w="9525">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120" name="Oval 119"/>
          <p:cNvSpPr/>
          <p:nvPr/>
        </p:nvSpPr>
        <p:spPr bwMode="gray">
          <a:xfrm>
            <a:off x="5016018" y="1984266"/>
            <a:ext cx="182880" cy="182880"/>
          </a:xfrm>
          <a:prstGeom prst="ellipse">
            <a:avLst/>
          </a:prstGeom>
          <a:solidFill>
            <a:schemeClr val="accent3"/>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900" b="1" dirty="0">
                <a:solidFill>
                  <a:schemeClr val="bg1"/>
                </a:solidFill>
                <a:latin typeface="+mj-lt"/>
              </a:rPr>
              <a:t>2</a:t>
            </a:r>
            <a:endParaRPr lang="en-US" sz="900" b="1" dirty="0" smtClean="0">
              <a:solidFill>
                <a:schemeClr val="bg1"/>
              </a:solidFill>
              <a:latin typeface="+mj-lt"/>
            </a:endParaRPr>
          </a:p>
        </p:txBody>
      </p:sp>
      <p:sp>
        <p:nvSpPr>
          <p:cNvPr id="121" name="TextBox 120"/>
          <p:cNvSpPr txBox="1"/>
          <p:nvPr/>
        </p:nvSpPr>
        <p:spPr bwMode="gray">
          <a:xfrm>
            <a:off x="5209260" y="2151850"/>
            <a:ext cx="541732" cy="415498"/>
          </a:xfrm>
          <a:prstGeom prst="rect">
            <a:avLst/>
          </a:prstGeom>
          <a:noFill/>
        </p:spPr>
        <p:txBody>
          <a:bodyPr wrap="square" lIns="0" tIns="0" rIns="0" bIns="0" rtlCol="0">
            <a:spAutoFit/>
          </a:bodyPr>
          <a:lstStyle/>
          <a:p>
            <a:pPr algn="ctr"/>
            <a:r>
              <a:rPr lang="en-US" sz="900" b="1" dirty="0" smtClean="0">
                <a:solidFill>
                  <a:schemeClr val="accent4"/>
                </a:solidFill>
              </a:rPr>
              <a:t>Exempt from MIPS</a:t>
            </a:r>
            <a:endParaRPr lang="en-US" sz="900" b="1" dirty="0">
              <a:solidFill>
                <a:schemeClr val="accent4"/>
              </a:solidFill>
            </a:endParaRPr>
          </a:p>
        </p:txBody>
      </p:sp>
      <p:sp>
        <p:nvSpPr>
          <p:cNvPr id="122" name="TextBox 121"/>
          <p:cNvSpPr txBox="1"/>
          <p:nvPr/>
        </p:nvSpPr>
        <p:spPr bwMode="gray">
          <a:xfrm>
            <a:off x="3574556" y="1975607"/>
            <a:ext cx="1005840" cy="415498"/>
          </a:xfrm>
          <a:prstGeom prst="rect">
            <a:avLst/>
          </a:prstGeom>
          <a:noFill/>
        </p:spPr>
        <p:txBody>
          <a:bodyPr wrap="square" lIns="0" tIns="0" rIns="0" bIns="0" rtlCol="0">
            <a:spAutoFit/>
          </a:bodyPr>
          <a:lstStyle/>
          <a:p>
            <a:pPr algn="ctr"/>
            <a:r>
              <a:rPr lang="en-US" sz="900" dirty="0" smtClean="0"/>
              <a:t>Optionally</a:t>
            </a:r>
          </a:p>
          <a:p>
            <a:pPr algn="ctr"/>
            <a:r>
              <a:rPr lang="en-US" sz="900" dirty="0" smtClean="0">
                <a:solidFill>
                  <a:schemeClr val="accent6"/>
                </a:solidFill>
              </a:rPr>
              <a:t>Choose</a:t>
            </a:r>
          </a:p>
          <a:p>
            <a:pPr algn="ctr"/>
            <a:r>
              <a:rPr lang="en-US" sz="900" dirty="0" smtClean="0">
                <a:solidFill>
                  <a:schemeClr val="accent4"/>
                </a:solidFill>
              </a:rPr>
              <a:t>MIPS? </a:t>
            </a:r>
            <a:endParaRPr lang="en-US" sz="900" dirty="0">
              <a:solidFill>
                <a:schemeClr val="accent4"/>
              </a:solidFill>
            </a:endParaRPr>
          </a:p>
        </p:txBody>
      </p:sp>
      <p:sp>
        <p:nvSpPr>
          <p:cNvPr id="123" name="Freeform 122"/>
          <p:cNvSpPr/>
          <p:nvPr/>
        </p:nvSpPr>
        <p:spPr bwMode="gray">
          <a:xfrm flipV="1">
            <a:off x="4448392" y="2458400"/>
            <a:ext cx="642109" cy="60230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6350" cap="flat" cmpd="sng" algn="ctr">
            <a:solidFill>
              <a:schemeClr val="accent3"/>
            </a:solidFill>
            <a:prstDash val="solid"/>
            <a:miter lim="800000"/>
            <a:headEnd type="none" w="med" len="med"/>
            <a:tailEnd type="triangle" w="med" len="med"/>
          </a:ln>
          <a:effectLst/>
        </p:spPr>
        <p:txBody>
          <a:bodyPr vert="horz" wrap="square" lIns="91440" tIns="45720" rIns="91440" bIns="45720"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463675"/>
            <a:endParaRPr lang="en-US" sz="1000" b="1" dirty="0" smtClean="0">
              <a:solidFill>
                <a:schemeClr val="bg2"/>
              </a:solidFill>
              <a:latin typeface="+mn-lt"/>
            </a:endParaRPr>
          </a:p>
        </p:txBody>
      </p:sp>
      <p:sp>
        <p:nvSpPr>
          <p:cNvPr id="124" name="TextBox 123"/>
          <p:cNvSpPr txBox="1"/>
          <p:nvPr/>
        </p:nvSpPr>
        <p:spPr bwMode="gray">
          <a:xfrm>
            <a:off x="4223920" y="2639266"/>
            <a:ext cx="448943" cy="153888"/>
          </a:xfrm>
          <a:prstGeom prst="rect">
            <a:avLst/>
          </a:prstGeom>
          <a:solidFill>
            <a:schemeClr val="bg1"/>
          </a:solidFill>
        </p:spPr>
        <p:txBody>
          <a:bodyPr wrap="square" lIns="0" tIns="0" rIns="0" bIns="0" rtlCol="0">
            <a:spAutoFit/>
          </a:bodyPr>
          <a:lstStyle/>
          <a:p>
            <a:pPr algn="ctr">
              <a:spcBef>
                <a:spcPts val="500"/>
              </a:spcBef>
            </a:pPr>
            <a:r>
              <a:rPr lang="en-US" sz="1000" dirty="0" smtClean="0">
                <a:solidFill>
                  <a:schemeClr val="accent6"/>
                </a:solidFill>
              </a:rPr>
              <a:t>YES</a:t>
            </a:r>
          </a:p>
        </p:txBody>
      </p:sp>
      <p:cxnSp>
        <p:nvCxnSpPr>
          <p:cNvPr id="125" name="Straight Arrow Connector 124"/>
          <p:cNvCxnSpPr/>
          <p:nvPr/>
        </p:nvCxnSpPr>
        <p:spPr bwMode="gray">
          <a:xfrm>
            <a:off x="2452128" y="4030198"/>
            <a:ext cx="2638373" cy="0"/>
          </a:xfrm>
          <a:prstGeom prst="straightConnector1">
            <a:avLst/>
          </a:prstGeom>
          <a:solidFill>
            <a:schemeClr val="accent1"/>
          </a:solidFill>
          <a:ln w="6350" cap="flat" cmpd="sng" algn="ctr">
            <a:solidFill>
              <a:schemeClr val="tx2"/>
            </a:solidFill>
            <a:prstDash val="solid"/>
            <a:miter lim="800000"/>
            <a:headEnd type="none" w="med" len="med"/>
            <a:tailEnd type="triangle"/>
          </a:ln>
          <a:effectLst/>
        </p:spPr>
      </p:cxnSp>
      <p:sp>
        <p:nvSpPr>
          <p:cNvPr id="126" name="TextBox 125"/>
          <p:cNvSpPr txBox="1"/>
          <p:nvPr/>
        </p:nvSpPr>
        <p:spPr bwMode="gray">
          <a:xfrm>
            <a:off x="2549940" y="3953254"/>
            <a:ext cx="274320" cy="153888"/>
          </a:xfrm>
          <a:prstGeom prst="rect">
            <a:avLst/>
          </a:prstGeom>
          <a:solidFill>
            <a:schemeClr val="bg1"/>
          </a:solidFill>
        </p:spPr>
        <p:txBody>
          <a:bodyPr wrap="square" lIns="0" tIns="0" rIns="0" bIns="0" rtlCol="0">
            <a:spAutoFit/>
          </a:bodyPr>
          <a:lstStyle/>
          <a:p>
            <a:pPr algn="ctr">
              <a:spcBef>
                <a:spcPts val="500"/>
              </a:spcBef>
            </a:pPr>
            <a:r>
              <a:rPr lang="en-US" sz="1000" dirty="0" smtClean="0"/>
              <a:t>NO</a:t>
            </a:r>
          </a:p>
        </p:txBody>
      </p:sp>
      <p:cxnSp>
        <p:nvCxnSpPr>
          <p:cNvPr id="127" name="Straight Arrow Connector 126"/>
          <p:cNvCxnSpPr/>
          <p:nvPr/>
        </p:nvCxnSpPr>
        <p:spPr bwMode="gray">
          <a:xfrm>
            <a:off x="3538035" y="3219184"/>
            <a:ext cx="1552466" cy="0"/>
          </a:xfrm>
          <a:prstGeom prst="straightConnector1">
            <a:avLst/>
          </a:prstGeom>
          <a:solidFill>
            <a:schemeClr val="accent1"/>
          </a:solidFill>
          <a:ln w="6350" cap="flat" cmpd="sng" algn="ctr">
            <a:solidFill>
              <a:schemeClr val="tx2"/>
            </a:solidFill>
            <a:prstDash val="solid"/>
            <a:miter lim="800000"/>
            <a:headEnd type="none" w="med" len="med"/>
            <a:tailEnd type="triangle"/>
          </a:ln>
          <a:effectLst/>
        </p:spPr>
      </p:cxnSp>
      <p:sp>
        <p:nvSpPr>
          <p:cNvPr id="128" name="TextBox 127"/>
          <p:cNvSpPr txBox="1"/>
          <p:nvPr/>
        </p:nvSpPr>
        <p:spPr bwMode="gray">
          <a:xfrm>
            <a:off x="3620311" y="3142240"/>
            <a:ext cx="274320" cy="153888"/>
          </a:xfrm>
          <a:prstGeom prst="rect">
            <a:avLst/>
          </a:prstGeom>
          <a:solidFill>
            <a:schemeClr val="bg1"/>
          </a:solidFill>
        </p:spPr>
        <p:txBody>
          <a:bodyPr wrap="square" lIns="0" tIns="0" rIns="0" bIns="0" rtlCol="0">
            <a:spAutoFit/>
          </a:bodyPr>
          <a:lstStyle/>
          <a:p>
            <a:pPr algn="ctr">
              <a:spcBef>
                <a:spcPts val="500"/>
              </a:spcBef>
            </a:pPr>
            <a:r>
              <a:rPr lang="en-US" sz="1000" dirty="0" smtClean="0"/>
              <a:t>NO</a:t>
            </a:r>
          </a:p>
        </p:txBody>
      </p:sp>
      <p:cxnSp>
        <p:nvCxnSpPr>
          <p:cNvPr id="129" name="Straight Arrow Connector 128"/>
          <p:cNvCxnSpPr/>
          <p:nvPr/>
        </p:nvCxnSpPr>
        <p:spPr bwMode="gray">
          <a:xfrm>
            <a:off x="4587581" y="2317737"/>
            <a:ext cx="502920" cy="0"/>
          </a:xfrm>
          <a:prstGeom prst="straightConnector1">
            <a:avLst/>
          </a:prstGeom>
          <a:solidFill>
            <a:schemeClr val="accent1"/>
          </a:solidFill>
          <a:ln w="6350" cap="flat" cmpd="sng" algn="ctr">
            <a:solidFill>
              <a:schemeClr val="tx2"/>
            </a:solidFill>
            <a:prstDash val="solid"/>
            <a:miter lim="800000"/>
            <a:headEnd type="none" w="med" len="med"/>
            <a:tailEnd type="triangle"/>
          </a:ln>
          <a:effectLst/>
        </p:spPr>
      </p:cxnSp>
      <p:sp>
        <p:nvSpPr>
          <p:cNvPr id="130" name="TextBox 129"/>
          <p:cNvSpPr txBox="1"/>
          <p:nvPr/>
        </p:nvSpPr>
        <p:spPr bwMode="gray">
          <a:xfrm>
            <a:off x="4667329" y="2231323"/>
            <a:ext cx="274320" cy="153888"/>
          </a:xfrm>
          <a:prstGeom prst="rect">
            <a:avLst/>
          </a:prstGeom>
          <a:solidFill>
            <a:schemeClr val="bg1"/>
          </a:solidFill>
        </p:spPr>
        <p:txBody>
          <a:bodyPr wrap="square" lIns="0" tIns="0" rIns="0" bIns="0" rtlCol="0">
            <a:spAutoFit/>
          </a:bodyPr>
          <a:lstStyle/>
          <a:p>
            <a:pPr algn="ctr">
              <a:spcBef>
                <a:spcPts val="500"/>
              </a:spcBef>
            </a:pPr>
            <a:r>
              <a:rPr lang="en-US" sz="1000" dirty="0" smtClean="0"/>
              <a:t>NO</a:t>
            </a:r>
          </a:p>
        </p:txBody>
      </p:sp>
      <p:cxnSp>
        <p:nvCxnSpPr>
          <p:cNvPr id="131" name="Straight Arrow Connector 130"/>
          <p:cNvCxnSpPr/>
          <p:nvPr/>
        </p:nvCxnSpPr>
        <p:spPr bwMode="gray">
          <a:xfrm>
            <a:off x="2452128" y="1546304"/>
            <a:ext cx="2638373" cy="0"/>
          </a:xfrm>
          <a:prstGeom prst="straightConnector1">
            <a:avLst/>
          </a:prstGeom>
          <a:solidFill>
            <a:schemeClr val="accent1"/>
          </a:solidFill>
          <a:ln w="6350" cap="flat" cmpd="sng" algn="ctr">
            <a:solidFill>
              <a:schemeClr val="tx2"/>
            </a:solidFill>
            <a:prstDash val="solid"/>
            <a:miter lim="800000"/>
            <a:headEnd type="none" w="med" len="med"/>
            <a:tailEnd type="triangle"/>
          </a:ln>
          <a:effectLst/>
        </p:spPr>
      </p:cxnSp>
      <p:sp>
        <p:nvSpPr>
          <p:cNvPr id="132" name="TextBox 131"/>
          <p:cNvSpPr txBox="1"/>
          <p:nvPr/>
        </p:nvSpPr>
        <p:spPr bwMode="gray">
          <a:xfrm>
            <a:off x="2549940" y="1469360"/>
            <a:ext cx="283464" cy="153888"/>
          </a:xfrm>
          <a:prstGeom prst="rect">
            <a:avLst/>
          </a:prstGeom>
          <a:solidFill>
            <a:schemeClr val="bg1"/>
          </a:solidFill>
        </p:spPr>
        <p:txBody>
          <a:bodyPr wrap="square" lIns="0" tIns="0" rIns="0" bIns="0" rtlCol="0">
            <a:spAutoFit/>
          </a:bodyPr>
          <a:lstStyle/>
          <a:p>
            <a:pPr algn="ctr">
              <a:spcBef>
                <a:spcPts val="500"/>
              </a:spcBef>
            </a:pPr>
            <a:r>
              <a:rPr lang="en-US" sz="1000" dirty="0" smtClean="0">
                <a:solidFill>
                  <a:schemeClr val="accent6"/>
                </a:solidFill>
              </a:rPr>
              <a:t>YES</a:t>
            </a:r>
          </a:p>
        </p:txBody>
      </p:sp>
      <p:sp>
        <p:nvSpPr>
          <p:cNvPr id="133" name="Freeform 132"/>
          <p:cNvSpPr/>
          <p:nvPr/>
        </p:nvSpPr>
        <p:spPr bwMode="gray">
          <a:xfrm>
            <a:off x="2296636" y="3386791"/>
            <a:ext cx="2793865" cy="358892"/>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6350" cap="flat" cmpd="sng" algn="ctr">
            <a:solidFill>
              <a:schemeClr val="accent3"/>
            </a:solidFill>
            <a:prstDash val="solid"/>
            <a:miter lim="800000"/>
            <a:headEnd type="none" w="med" len="med"/>
            <a:tailEnd type="triangle" w="med" len="med"/>
          </a:ln>
          <a:effectLst/>
        </p:spPr>
        <p:txBody>
          <a:bodyPr vert="horz" wrap="square" lIns="91440" tIns="45720" rIns="91440" bIns="45720"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463675"/>
            <a:endParaRPr lang="en-US" sz="1000" b="1" dirty="0" smtClean="0">
              <a:solidFill>
                <a:schemeClr val="bg2"/>
              </a:solidFill>
              <a:latin typeface="+mn-lt"/>
            </a:endParaRPr>
          </a:p>
        </p:txBody>
      </p:sp>
      <p:sp>
        <p:nvSpPr>
          <p:cNvPr id="134" name="TextBox 133"/>
          <p:cNvSpPr txBox="1"/>
          <p:nvPr/>
        </p:nvSpPr>
        <p:spPr bwMode="gray">
          <a:xfrm>
            <a:off x="2151928" y="3501059"/>
            <a:ext cx="283464" cy="153888"/>
          </a:xfrm>
          <a:prstGeom prst="rect">
            <a:avLst/>
          </a:prstGeom>
          <a:solidFill>
            <a:schemeClr val="bg1"/>
          </a:solidFill>
        </p:spPr>
        <p:txBody>
          <a:bodyPr wrap="square" lIns="0" tIns="0" rIns="0" bIns="0" rtlCol="0">
            <a:spAutoFit/>
          </a:bodyPr>
          <a:lstStyle/>
          <a:p>
            <a:pPr algn="ctr">
              <a:spcBef>
                <a:spcPts val="500"/>
              </a:spcBef>
            </a:pPr>
            <a:r>
              <a:rPr lang="en-US" sz="1000" dirty="0" smtClean="0">
                <a:solidFill>
                  <a:schemeClr val="accent6"/>
                </a:solidFill>
              </a:rPr>
              <a:t>YES</a:t>
            </a:r>
          </a:p>
        </p:txBody>
      </p:sp>
      <p:cxnSp>
        <p:nvCxnSpPr>
          <p:cNvPr id="135" name="Straight Connector 134"/>
          <p:cNvCxnSpPr/>
          <p:nvPr/>
        </p:nvCxnSpPr>
        <p:spPr bwMode="gray">
          <a:xfrm rot="5400000">
            <a:off x="5388686" y="3605199"/>
            <a:ext cx="182880" cy="0"/>
          </a:xfrm>
          <a:prstGeom prst="line">
            <a:avLst/>
          </a:prstGeom>
          <a:solidFill>
            <a:schemeClr val="accent1"/>
          </a:solidFill>
          <a:ln w="12700" cap="flat" cmpd="sng" algn="ctr">
            <a:solidFill>
              <a:schemeClr val="accent6"/>
            </a:solidFill>
            <a:prstDash val="sysDot"/>
            <a:miter lim="800000"/>
            <a:headEnd type="none" w="med" len="med"/>
            <a:tailEnd type="none"/>
          </a:ln>
          <a:effectLst/>
        </p:spPr>
      </p:cxnSp>
      <p:sp>
        <p:nvSpPr>
          <p:cNvPr id="136" name="Rectangle 135"/>
          <p:cNvSpPr/>
          <p:nvPr/>
        </p:nvSpPr>
        <p:spPr bwMode="gray">
          <a:xfrm>
            <a:off x="2217920" y="1909760"/>
            <a:ext cx="3782830" cy="2553021"/>
          </a:xfrm>
          <a:prstGeom prst="rect">
            <a:avLst/>
          </a:prstGeom>
          <a:solidFill>
            <a:schemeClr val="bg1">
              <a:alpha val="7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137" name="Rectangle 136"/>
          <p:cNvSpPr/>
          <p:nvPr/>
        </p:nvSpPr>
        <p:spPr bwMode="gray">
          <a:xfrm>
            <a:off x="906279" y="2994971"/>
            <a:ext cx="1311641" cy="1299351"/>
          </a:xfrm>
          <a:prstGeom prst="rect">
            <a:avLst/>
          </a:prstGeom>
          <a:solidFill>
            <a:schemeClr val="bg1">
              <a:alpha val="7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55" name="Rectangle 54"/>
          <p:cNvSpPr/>
          <p:nvPr/>
        </p:nvSpPr>
        <p:spPr bwMode="gray">
          <a:xfrm>
            <a:off x="1914788" y="1835469"/>
            <a:ext cx="1623247" cy="74291"/>
          </a:xfrm>
          <a:prstGeom prst="rect">
            <a:avLst/>
          </a:prstGeom>
          <a:solidFill>
            <a:schemeClr val="bg1">
              <a:alpha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
        <p:nvSpPr>
          <p:cNvPr id="56" name="Rectangle 55"/>
          <p:cNvSpPr/>
          <p:nvPr/>
        </p:nvSpPr>
        <p:spPr bwMode="gray">
          <a:xfrm>
            <a:off x="1949208" y="2112781"/>
            <a:ext cx="268712" cy="909133"/>
          </a:xfrm>
          <a:prstGeom prst="rect">
            <a:avLst/>
          </a:prstGeom>
          <a:solidFill>
            <a:schemeClr val="bg1">
              <a:alpha val="7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bg1"/>
              </a:solidFill>
            </a:endParaRPr>
          </a:p>
        </p:txBody>
      </p:sp>
    </p:spTree>
    <p:extLst>
      <p:ext uri="{BB962C8B-B14F-4D97-AF65-F5344CB8AC3E}">
        <p14:creationId xmlns:p14="http://schemas.microsoft.com/office/powerpoint/2010/main" val="339369642"/>
      </p:ext>
    </p:extLst>
  </p:cSld>
  <p:clrMapOvr>
    <a:masterClrMapping/>
  </p:clrMapOvr>
  <p:timing>
    <p:tnLst>
      <p:par>
        <p:cTn id="1" dur="indefinite" restart="never" nodeType="tmRoot"/>
      </p:par>
    </p:tnLst>
  </p:timing>
</p:sld>
</file>

<file path=ppt/theme/theme1.xml><?xml version="1.0" encoding="utf-8"?>
<a:theme xmlns:a="http://schemas.openxmlformats.org/drawingml/2006/main" name="AB1 On-screen">
  <a:themeElements>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solidFill>
            <a:schemeClr val="accent3"/>
          </a:solidFill>
          <a:miter lim="800000"/>
        </a:ln>
      </a:spPr>
      <a:bodyPr rot="0" spcFirstLastPara="0" vert="horz" wrap="square" lIns="91440" tIns="45720" rIns="91440" bIns="45720" numCol="1" spcCol="0" rtlCol="0" fromWordArt="0" anchor="t" anchorCtr="0" forceAA="0" compatLnSpc="1">
        <a:prstTxWarp prst="textNoShape">
          <a:avLst/>
        </a:prstTxWarp>
        <a:noAutofit/>
      </a:bodyPr>
      <a:lstStyle>
        <a:defPPr algn="ctr">
          <a:spcBef>
            <a:spcPts val="500"/>
          </a:spcBef>
          <a:defRPr sz="10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3"/>
          </a:solidFill>
          <a:miter lim="800000"/>
          <a:headEnd type="none"/>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500"/>
          </a:spcBef>
          <a:defRPr sz="1000" dirty="0" smtClean="0"/>
        </a:defPPr>
      </a:lstStyle>
    </a:txDef>
  </a:objectDefaults>
  <a:extraClrSchemeLst/>
  <a:custClrLst>
    <a:custClr name="Green">
      <a:srgbClr val="91BE3A"/>
    </a:custClr>
    <a:custClr name="Yellow">
      <a:srgbClr val="FFE512"/>
    </a:custClr>
  </a:custClrLst>
  <a:extLst>
    <a:ext uri="{05A4C25C-085E-4340-85A3-A5531E510DB2}">
      <thm15:themeFamily xmlns:thm15="http://schemas.microsoft.com/office/thememl/2012/main" xmlns="" name="AB1 On-screen 030117.potm" id="{9F6320B9-4BF0-428B-869F-B6B5335729FA}" vid="{ADDD6B45-DDE8-411D-AC38-8D97A1E0D7FE}"/>
    </a:ext>
  </a:extLst>
</a:theme>
</file>

<file path=ppt/theme/theme2.xml><?xml version="1.0" encoding="utf-8"?>
<a:theme xmlns:a="http://schemas.openxmlformats.org/drawingml/2006/main" name="Office Theme">
  <a:themeElements>
    <a:clrScheme name="ABC Colors 2011">
      <a:dk1>
        <a:sysClr val="windowText" lastClr="000000"/>
      </a:dk1>
      <a:lt1>
        <a:srgbClr val="FFFFFF"/>
      </a:lt1>
      <a:dk2>
        <a:srgbClr val="CE1126"/>
      </a:dk2>
      <a:lt2>
        <a:srgbClr val="DBE1E5"/>
      </a:lt2>
      <a:accent1>
        <a:srgbClr val="BEC9D0"/>
      </a:accent1>
      <a:accent2>
        <a:srgbClr val="899BA9"/>
      </a:accent2>
      <a:accent3>
        <a:srgbClr val="617685"/>
      </a:accent3>
      <a:accent4>
        <a:srgbClr val="455560"/>
      </a:accent4>
      <a:accent5>
        <a:srgbClr val="000000"/>
      </a:accent5>
      <a:accent6>
        <a:srgbClr val="CE1126"/>
      </a:accent6>
      <a:hlink>
        <a:srgbClr val="548DD4"/>
      </a:hlink>
      <a:folHlink>
        <a:srgbClr val="4F61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AB1 On-screen 070117</Template>
  <TotalTime>0</TotalTime>
  <Words>9436</Words>
  <Application>Microsoft Office PowerPoint</Application>
  <PresentationFormat>Custom</PresentationFormat>
  <Paragraphs>1430</Paragraphs>
  <Slides>58</Slides>
  <Notes>49</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AB1 On-screen</vt:lpstr>
      <vt:lpstr>2018 MACRA Final Rule and Top Health IT Priorities</vt:lpstr>
      <vt:lpstr>1</vt:lpstr>
      <vt:lpstr>Updating the Year 2 Timeline</vt:lpstr>
      <vt:lpstr>What’s In, What’s Out: 2018 QPP Final Rule</vt:lpstr>
      <vt:lpstr>Who Is In and Who Is Out of MACRA?</vt:lpstr>
      <vt:lpstr>Final Rule Aims to Ease Burden for Small Groups</vt:lpstr>
      <vt:lpstr>QPP Payment Track Determination Unchanged</vt:lpstr>
      <vt:lpstr>1</vt:lpstr>
      <vt:lpstr>Two Requirements to Qualify for the APM Track</vt:lpstr>
      <vt:lpstr>Advanced APM Track Criteria Unchanged for 2018</vt:lpstr>
      <vt:lpstr>More Opportunities to Participate in Advanced APMs</vt:lpstr>
      <vt:lpstr>Payers Submit Advanced APM Requests in 2018</vt:lpstr>
      <vt:lpstr>1</vt:lpstr>
      <vt:lpstr>Several Paths Toward MIPS</vt:lpstr>
      <vt:lpstr>Bipartisan Budget Act of 2018</vt:lpstr>
      <vt:lpstr>2018 MIPS Performance Categories Executive Summary</vt:lpstr>
      <vt:lpstr>MIPS Data Submission Options Unchanged </vt:lpstr>
      <vt:lpstr>All MIPS APMs Now Measured on Quality in 2018</vt:lpstr>
      <vt:lpstr>Three Key MIPS APM Changes Starting 2018</vt:lpstr>
      <vt:lpstr>MIPS: A Zero-Sum Game for Clinicians</vt:lpstr>
      <vt:lpstr>Ease of Avoiding Penalties May Mean Light Bonuses</vt:lpstr>
      <vt:lpstr>1</vt:lpstr>
      <vt:lpstr>Action Items in Response to 2018 QPP Final Rule</vt:lpstr>
      <vt:lpstr>Quality Reporting Is a Team Sport</vt:lpstr>
      <vt:lpstr>Detailed Resources Available in Appendix</vt:lpstr>
      <vt:lpstr>Key Determinants of High-Performing ECs</vt:lpstr>
      <vt:lpstr>Reassess Quality Strategy Against 2018 Changes </vt:lpstr>
      <vt:lpstr>Topped-out, Then Phased-out Quality Measures</vt:lpstr>
      <vt:lpstr>Year-Over-Year Improvement Further Boosts Score</vt:lpstr>
      <vt:lpstr>Cost Measurement Begins in 2018</vt:lpstr>
      <vt:lpstr>Which ACI Measure Set Should I Report?</vt:lpstr>
      <vt:lpstr>Maximize MIPS Performance with Bonus Points</vt:lpstr>
      <vt:lpstr>Stakes Legally-Mandated to Increase in Future Years </vt:lpstr>
      <vt:lpstr>Certain MIPS Policies Not Finalized for 2018</vt:lpstr>
      <vt:lpstr>Make Your Voice Heard</vt:lpstr>
      <vt:lpstr>Key Takeaways from the 2018 QPP Final Rule</vt:lpstr>
      <vt:lpstr>1</vt:lpstr>
      <vt:lpstr>Beyond Meaningful Use and Operational Excellence</vt:lpstr>
      <vt:lpstr>Questions?</vt:lpstr>
      <vt:lpstr>Appendix</vt:lpstr>
      <vt:lpstr>Commonly Used Acronyms </vt:lpstr>
      <vt:lpstr>Decoding the Other-Payer AAPM1 Eligibility Process</vt:lpstr>
      <vt:lpstr>Other Payer Advanced APM Determination Timeline</vt:lpstr>
      <vt:lpstr>2018 MIPS Quality Performance Category</vt:lpstr>
      <vt:lpstr>Quality Performance Improvement Scoring</vt:lpstr>
      <vt:lpstr>2018 MIPS Cost Performance Category</vt:lpstr>
      <vt:lpstr>Understand the Cost Measures</vt:lpstr>
      <vt:lpstr>Cost Performance Improvement Scoring</vt:lpstr>
      <vt:lpstr>2018 MIPS IA Performance Category</vt:lpstr>
      <vt:lpstr>2018 MIPS ACI Performance Category</vt:lpstr>
      <vt:lpstr>Updated 2017 ACI Transition Measures Pocket Guide</vt:lpstr>
      <vt:lpstr>Updated 2017 ACI Measures Pocket Guide</vt:lpstr>
      <vt:lpstr>2018 ACI Transition Measures Pocket Guide</vt:lpstr>
      <vt:lpstr>2018 ACI Measures Pocket Guide</vt:lpstr>
      <vt:lpstr>2018 MSSP ACO MIPS Reporting</vt:lpstr>
      <vt:lpstr>2018 Next Generation ACO MIPS Reporting</vt:lpstr>
      <vt:lpstr>2018 Other MIPS APM1 Reporting in MIPS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2017-11-29T20:11:34Z</dcterms:created>
  <dcterms:modified xsi:type="dcterms:W3CDTF">2018-03-24T00:10:50Z</dcterms:modified>
</cp:coreProperties>
</file>