
<file path=[Content_Types].xml><?xml version="1.0" encoding="utf-8"?>
<Types xmlns="http://schemas.openxmlformats.org/package/2006/content-types">
  <Default Extension="xml" ContentType="application/xml"/>
  <Default Extension="jpg" ContentType="image/jpeg"/>
  <Default Extension="jfif" ContentType="image/jpeg"/>
  <Default Extension="emf" ContentType="image/x-emf"/>
  <Default Extension="tiff" ContentType="image/tiff"/>
  <Default Extension="xlsx" ContentType="application/vnd.openxmlformats-officedocument.spreadsheetml.sheet"/>
  <Default Extension="jpeg" ContentType="image/jpeg"/>
  <Default Extension="gif" ContentType="image/gif"/>
  <Default Extension="rels" ContentType="application/vnd.openxmlformats-package.relationships+xml"/>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515" r:id="rId4"/>
  </p:sldMasterIdLst>
  <p:notesMasterIdLst>
    <p:notesMasterId r:id="rId33"/>
  </p:notesMasterIdLst>
  <p:sldIdLst>
    <p:sldId id="275" r:id="rId5"/>
    <p:sldId id="277" r:id="rId6"/>
    <p:sldId id="276" r:id="rId7"/>
    <p:sldId id="257" r:id="rId8"/>
    <p:sldId id="258" r:id="rId9"/>
    <p:sldId id="259" r:id="rId10"/>
    <p:sldId id="260" r:id="rId11"/>
    <p:sldId id="261" r:id="rId12"/>
    <p:sldId id="262" r:id="rId13"/>
    <p:sldId id="263" r:id="rId14"/>
    <p:sldId id="265" r:id="rId15"/>
    <p:sldId id="266" r:id="rId16"/>
    <p:sldId id="267" r:id="rId17"/>
    <p:sldId id="268" r:id="rId18"/>
    <p:sldId id="278" r:id="rId19"/>
    <p:sldId id="279" r:id="rId20"/>
    <p:sldId id="280" r:id="rId21"/>
    <p:sldId id="281" r:id="rId22"/>
    <p:sldId id="269" r:id="rId23"/>
    <p:sldId id="270" r:id="rId24"/>
    <p:sldId id="271" r:id="rId25"/>
    <p:sldId id="272" r:id="rId26"/>
    <p:sldId id="282" r:id="rId27"/>
    <p:sldId id="283" r:id="rId28"/>
    <p:sldId id="284" r:id="rId29"/>
    <p:sldId id="273" r:id="rId30"/>
    <p:sldId id="274" r:id="rId31"/>
    <p:sldId id="285" r:id="rId3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6C30"/>
    <a:srgbClr val="6B7571"/>
    <a:srgbClr val="A2CDD9"/>
    <a:srgbClr val="E154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99" autoAdjust="0"/>
    <p:restoredTop sz="95082" autoAdjust="0"/>
  </p:normalViewPr>
  <p:slideViewPr>
    <p:cSldViewPr snapToGrid="0" snapToObjects="1">
      <p:cViewPr varScale="1">
        <p:scale>
          <a:sx n="119" d="100"/>
          <a:sy n="119" d="100"/>
        </p:scale>
        <p:origin x="336" y="1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4" Type="http://schemas.openxmlformats.org/officeDocument/2006/relationships/chartUserShapes" Target="../drawings/drawing1.xml"/><Relationship Id="rId1" Type="http://schemas.microsoft.com/office/2011/relationships/chartStyle" Target="style1.xml"/><Relationship Id="rId2" Type="http://schemas.microsoft.com/office/2011/relationships/chartColorStyle" Target="colors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00" b="0" i="0" u="none" strike="noStrike" kern="1200" baseline="0">
                <a:solidFill>
                  <a:schemeClr val="dk1">
                    <a:lumMod val="75000"/>
                    <a:lumOff val="25000"/>
                  </a:schemeClr>
                </a:solidFill>
                <a:latin typeface="Helvetica Neue" charset="0"/>
                <a:ea typeface="Helvetica Neue" charset="0"/>
                <a:cs typeface="Helvetica Neue" charset="0"/>
              </a:defRPr>
            </a:pPr>
            <a:r>
              <a:rPr lang="en-US" sz="1800" b="0">
                <a:latin typeface="Helvetica Neue" charset="0"/>
                <a:ea typeface="Helvetica Neue" charset="0"/>
                <a:cs typeface="Helvetica Neue" charset="0"/>
              </a:rPr>
              <a:t>Physical Activity in People with Parkinson Disease </a:t>
            </a:r>
          </a:p>
          <a:p>
            <a:pPr>
              <a:defRPr sz="1800" b="0">
                <a:latin typeface="Helvetica Neue" charset="0"/>
                <a:ea typeface="Helvetica Neue" charset="0"/>
                <a:cs typeface="Helvetica Neue" charset="0"/>
              </a:defRPr>
            </a:pPr>
            <a:r>
              <a:rPr lang="en-US" sz="1800" b="0">
                <a:latin typeface="Helvetica Neue" charset="0"/>
                <a:ea typeface="Helvetica Neue" charset="0"/>
                <a:cs typeface="Helvetica Neue" charset="0"/>
              </a:rPr>
              <a:t>(1 year)</a:t>
            </a: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Helvetica Neue" charset="0"/>
              <a:ea typeface="Helvetica Neue" charset="0"/>
              <a:cs typeface="Helvetica Neue" charset="0"/>
            </a:defRPr>
          </a:pPr>
          <a:endParaRPr lang="en-US"/>
        </a:p>
      </c:txPr>
    </c:title>
    <c:autoTitleDeleted val="0"/>
    <c:plotArea>
      <c:layout/>
      <c:barChart>
        <c:barDir val="bar"/>
        <c:grouping val="stacked"/>
        <c:varyColors val="0"/>
        <c:ser>
          <c:idx val="0"/>
          <c:order val="0"/>
          <c:spPr>
            <a:solidFill>
              <a:schemeClr val="accent4">
                <a:alpha val="85000"/>
              </a:schemeClr>
            </a:solidFill>
            <a:ln w="9525" cap="flat" cmpd="sng" algn="ctr">
              <a:solidFill>
                <a:schemeClr val="lt1">
                  <a:alpha val="50000"/>
                </a:schemeClr>
              </a:solidFill>
              <a:round/>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Helvetica Neue" charset="0"/>
                      <a:ea typeface="Helvetica Neue" charset="0"/>
                      <a:cs typeface="Helvetica Neue" charset="0"/>
                    </a:defRPr>
                  </a:pPr>
                  <a:endParaRPr lang="en-US"/>
                </a:p>
              </c:txPr>
              <c:dLblPos val="ctr"/>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Helvetica Neue" charset="0"/>
                      <a:ea typeface="Helvetica Neue" charset="0"/>
                      <a:cs typeface="Helvetica Neue" charset="0"/>
                    </a:defRPr>
                  </a:pPr>
                  <a:endParaRPr lang="en-US"/>
                </a:p>
              </c:txPr>
              <c:dLblPos val="ct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numRef>
              <c:f>Sheet1!$A$1:$B$1</c:f>
              <c:numCache>
                <c:formatCode>General</c:formatCode>
                <c:ptCount val="2"/>
              </c:numCache>
            </c:numRef>
          </c:cat>
          <c:val>
            <c:numRef>
              <c:f>Sheet1!$A$2:$B$2</c:f>
              <c:numCache>
                <c:formatCode>0%</c:formatCode>
                <c:ptCount val="2"/>
                <c:pt idx="0">
                  <c:v>-0.12</c:v>
                </c:pt>
                <c:pt idx="1">
                  <c:v>0.11</c:v>
                </c:pt>
              </c:numCache>
            </c:numRef>
          </c:val>
          <c:extLst xmlns:c16r2="http://schemas.microsoft.com/office/drawing/2015/06/chart">
            <c:ext xmlns:c16="http://schemas.microsoft.com/office/drawing/2014/chart" uri="{C3380CC4-5D6E-409C-BE32-E72D297353CC}">
              <c16:uniqueId val="{00000000-8F63-4EE6-9C9D-C5CD3E4DD522}"/>
            </c:ext>
          </c:extLst>
        </c:ser>
        <c:dLbls>
          <c:dLblPos val="ctr"/>
          <c:showLegendKey val="0"/>
          <c:showVal val="1"/>
          <c:showCatName val="0"/>
          <c:showSerName val="0"/>
          <c:showPercent val="0"/>
          <c:showBubbleSize val="0"/>
        </c:dLbls>
        <c:gapWidth val="150"/>
        <c:overlap val="100"/>
        <c:axId val="-147554080"/>
        <c:axId val="-146852272"/>
      </c:barChart>
      <c:catAx>
        <c:axId val="-147554080"/>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46852272"/>
        <c:crosses val="autoZero"/>
        <c:auto val="1"/>
        <c:lblAlgn val="ctr"/>
        <c:lblOffset val="100"/>
        <c:noMultiLvlLbl val="0"/>
      </c:catAx>
      <c:valAx>
        <c:axId val="-146852272"/>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4755408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0.10089</cdr:x>
      <cdr:y>0.5468</cdr:y>
    </cdr:from>
    <cdr:to>
      <cdr:x>0.44444</cdr:x>
      <cdr:y>0.74607</cdr:y>
    </cdr:to>
    <cdr:sp macro="" textlink="">
      <cdr:nvSpPr>
        <cdr:cNvPr id="2" name="TextBox 2"/>
        <cdr:cNvSpPr txBox="1"/>
      </cdr:nvSpPr>
      <cdr:spPr>
        <a:xfrm xmlns:a="http://schemas.openxmlformats.org/drawingml/2006/main">
          <a:off x="507807" y="1773581"/>
          <a:ext cx="1729183" cy="64633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dirty="0" smtClean="0">
              <a:latin typeface="Helvetica Neue" charset="0"/>
              <a:ea typeface="Helvetica Neue" charset="0"/>
              <a:cs typeface="Helvetica Neue" charset="0"/>
            </a:rPr>
            <a:t>NO intervention</a:t>
          </a:r>
          <a:endParaRPr lang="en-US" dirty="0">
            <a:latin typeface="Helvetica Neue" charset="0"/>
            <a:ea typeface="Helvetica Neue" charset="0"/>
            <a:cs typeface="Helvetica Neue"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E077B7-E5A4-492C-8FE2-8DE0865B124E}" type="datetimeFigureOut">
              <a:rPr lang="en-US" smtClean="0"/>
              <a:t>3/22/18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8AD7BE-8390-4AB7-832A-B9FE46B70043}" type="slidenum">
              <a:rPr lang="en-US" smtClean="0"/>
              <a:t>‹#›</a:t>
            </a:fld>
            <a:endParaRPr lang="en-US"/>
          </a:p>
        </p:txBody>
      </p:sp>
    </p:spTree>
    <p:extLst>
      <p:ext uri="{BB962C8B-B14F-4D97-AF65-F5344CB8AC3E}">
        <p14:creationId xmlns:p14="http://schemas.microsoft.com/office/powerpoint/2010/main" val="3030972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Hi I’m Anne Weiler, CEO and co-founder of Wellpepper, a clinically-validated platform for interactive patient care plans that drive over 70% patient engagement. We improve patient outcomes and experience, lower costs, and increase access to care. What’s</a:t>
            </a:r>
            <a:r>
              <a:rPr lang="en-US" sz="1200" kern="1200" baseline="0" dirty="0" smtClean="0">
                <a:solidFill>
                  <a:schemeClr val="tx1"/>
                </a:solidFill>
                <a:effectLst/>
                <a:latin typeface="+mn-lt"/>
                <a:ea typeface="+mn-ea"/>
                <a:cs typeface="+mn-cs"/>
              </a:rPr>
              <a:t> unique about Wellpepper is our architecture that enables any type of care plan including the health systems own, and the delivery of that care plan through the best modality for the patient including mobile, </a:t>
            </a:r>
            <a:r>
              <a:rPr lang="en-US" sz="1200" kern="1200" baseline="0" dirty="0" err="1" smtClean="0">
                <a:solidFill>
                  <a:schemeClr val="tx1"/>
                </a:solidFill>
                <a:effectLst/>
                <a:latin typeface="+mn-lt"/>
                <a:ea typeface="+mn-ea"/>
                <a:cs typeface="+mn-cs"/>
              </a:rPr>
              <a:t>sms</a:t>
            </a:r>
            <a:r>
              <a:rPr lang="en-US" sz="1200" kern="1200" baseline="0" dirty="0" smtClean="0">
                <a:solidFill>
                  <a:schemeClr val="tx1"/>
                </a:solidFill>
                <a:effectLst/>
                <a:latin typeface="+mn-lt"/>
                <a:ea typeface="+mn-ea"/>
                <a:cs typeface="+mn-cs"/>
              </a:rPr>
              <a:t>, web, and voice.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Patient engagement is estimated at a $17B market, but we think it’s much bigger than that. Today I’d like to share our vision for patient</a:t>
            </a:r>
            <a:r>
              <a:rPr lang="en-US" sz="1200" kern="1200" baseline="0" dirty="0" smtClean="0">
                <a:solidFill>
                  <a:schemeClr val="tx1"/>
                </a:solidFill>
                <a:effectLst/>
                <a:latin typeface="+mn-lt"/>
                <a:ea typeface="+mn-ea"/>
                <a:cs typeface="+mn-cs"/>
              </a:rPr>
              <a:t> engagement and why we’re the right company to deliver it. </a:t>
            </a:r>
            <a:endParaRPr lang="en-US" dirty="0"/>
          </a:p>
        </p:txBody>
      </p:sp>
      <p:sp>
        <p:nvSpPr>
          <p:cNvPr id="4" name="Slide Number Placeholder 3"/>
          <p:cNvSpPr>
            <a:spLocks noGrp="1"/>
          </p:cNvSpPr>
          <p:nvPr>
            <p:ph type="sldNum" sz="quarter" idx="10"/>
          </p:nvPr>
        </p:nvSpPr>
        <p:spPr/>
        <p:txBody>
          <a:bodyPr/>
          <a:lstStyle/>
          <a:p>
            <a:fld id="{818AD7BE-8390-4AB7-832A-B9FE46B70043}" type="slidenum">
              <a:rPr lang="en-US" smtClean="0"/>
              <a:t>2</a:t>
            </a:fld>
            <a:endParaRPr lang="en-US"/>
          </a:p>
        </p:txBody>
      </p:sp>
    </p:spTree>
    <p:extLst>
      <p:ext uri="{BB962C8B-B14F-4D97-AF65-F5344CB8AC3E}">
        <p14:creationId xmlns:p14="http://schemas.microsoft.com/office/powerpoint/2010/main" val="1798145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 reach out to them  under certain circumstances</a:t>
            </a:r>
            <a:r>
              <a:rPr lang="en-US" baseline="0" dirty="0" smtClean="0"/>
              <a:t> to work on keeping them engaged in the technology which was, in some cases, not part of everyone’s every day life. We had certain triggers that would prompt us to reach out through the messaging feature to reconnect.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“hey bob, you had been doing your squat exercise five times per week and I’m noticing that in the last couple of weeks your have been doing it less frequently.  Let me know if you are having difficulty with that exercise” </a:t>
            </a:r>
            <a:r>
              <a:rPr lang="en-US" sz="1200" kern="1200" dirty="0" smtClean="0">
                <a:solidFill>
                  <a:schemeClr val="tx1"/>
                </a:solidFill>
                <a:effectLst/>
                <a:latin typeface="+mn-lt"/>
                <a:ea typeface="+mn-ea"/>
                <a:cs typeface="+mn-cs"/>
              </a:rPr>
              <a:t>and we might have a conversation about how he thinks</a:t>
            </a:r>
            <a:r>
              <a:rPr lang="en-US" sz="1200" kern="1200" baseline="0" dirty="0" smtClean="0">
                <a:solidFill>
                  <a:schemeClr val="tx1"/>
                </a:solidFill>
                <a:effectLst/>
                <a:latin typeface="+mn-lt"/>
                <a:ea typeface="+mn-ea"/>
                <a:cs typeface="+mn-cs"/>
              </a:rPr>
              <a:t> it’s the hardest one, gives me the opportunity to talk about why I think this particular exercise will help him when he travels to France in the Spring and wants to walk on his own in the airport.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6232E6D-42E7-4465-95C4-5C6C0C877463}" type="slidenum">
              <a:rPr lang="en-US" smtClean="0"/>
              <a:pPr>
                <a:defRPr/>
              </a:pPr>
              <a:t>12</a:t>
            </a:fld>
            <a:endParaRPr lang="en-US"/>
          </a:p>
        </p:txBody>
      </p:sp>
    </p:spTree>
    <p:extLst>
      <p:ext uri="{BB962C8B-B14F-4D97-AF65-F5344CB8AC3E}">
        <p14:creationId xmlns:p14="http://schemas.microsoft.com/office/powerpoint/2010/main" val="1490068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the time, patients were answering my questions or just adding a bit of extra info….usually</a:t>
            </a:r>
            <a:r>
              <a:rPr lang="en-US" baseline="0" dirty="0" smtClean="0"/>
              <a:t> making sure they got credit!</a:t>
            </a:r>
            <a:endParaRPr lang="en-US" dirty="0"/>
          </a:p>
          <a:p>
            <a:endParaRPr lang="en-US" dirty="0"/>
          </a:p>
        </p:txBody>
      </p:sp>
      <p:sp>
        <p:nvSpPr>
          <p:cNvPr id="4" name="Slide Number Placeholder 3"/>
          <p:cNvSpPr>
            <a:spLocks noGrp="1"/>
          </p:cNvSpPr>
          <p:nvPr>
            <p:ph type="sldNum" sz="quarter" idx="10"/>
          </p:nvPr>
        </p:nvSpPr>
        <p:spPr/>
        <p:txBody>
          <a:bodyPr/>
          <a:lstStyle/>
          <a:p>
            <a:fld id="{818AD7BE-8390-4AB7-832A-B9FE46B70043}" type="slidenum">
              <a:rPr lang="en-US" smtClean="0"/>
              <a:t>13</a:t>
            </a:fld>
            <a:endParaRPr lang="en-US"/>
          </a:p>
        </p:txBody>
      </p:sp>
    </p:spTree>
    <p:extLst>
      <p:ext uri="{BB962C8B-B14F-4D97-AF65-F5344CB8AC3E}">
        <p14:creationId xmlns:p14="http://schemas.microsoft.com/office/powerpoint/2010/main" val="173601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were upfront up the role of messaging in the study from the </a:t>
            </a:r>
            <a:r>
              <a:rPr lang="en-US" baseline="0" dirty="0" err="1" smtClean="0"/>
              <a:t>start..it</a:t>
            </a:r>
            <a:r>
              <a:rPr lang="en-US" baseline="0" dirty="0" smtClean="0"/>
              <a:t> wasn’t texting, there wouldn’t be an immediate response.  The therapist would check the messages most days but not every day.  If you needed help urgently, you should always call.</a:t>
            </a:r>
          </a:p>
          <a:p>
            <a:endParaRPr lang="en-US" baseline="0" dirty="0" smtClean="0"/>
          </a:p>
          <a:p>
            <a:r>
              <a:rPr lang="en-US" baseline="0" dirty="0" smtClean="0"/>
              <a:t>In our experience, messaging wasn’t opening Pandora’s box to over communication by patients. It was a status check or a quick update, and excuse or letting your therapist know about a success. Many of the messages didn’t require a response or in our second study with more visits, had information that could be acknowledged or discussed at that time.  </a:t>
            </a:r>
            <a:r>
              <a:rPr lang="en-US" baseline="0" dirty="0" err="1" smtClean="0"/>
              <a:t>Wellpepper</a:t>
            </a:r>
            <a:r>
              <a:rPr lang="en-US" baseline="0" dirty="0" smtClean="0"/>
              <a:t> analyzed our messages to support what we had found and see if we could gain more insights from it to scale care in the future.</a:t>
            </a:r>
            <a:endParaRPr lang="en-US" dirty="0"/>
          </a:p>
        </p:txBody>
      </p:sp>
      <p:sp>
        <p:nvSpPr>
          <p:cNvPr id="4" name="Slide Number Placeholder 3"/>
          <p:cNvSpPr>
            <a:spLocks noGrp="1"/>
          </p:cNvSpPr>
          <p:nvPr>
            <p:ph type="sldNum" sz="quarter" idx="10"/>
          </p:nvPr>
        </p:nvSpPr>
        <p:spPr/>
        <p:txBody>
          <a:bodyPr/>
          <a:lstStyle/>
          <a:p>
            <a:fld id="{AAD2BA52-5A76-9841-AD98-2B0C0F28A611}" type="slidenum">
              <a:rPr lang="en-US" smtClean="0"/>
              <a:t>14</a:t>
            </a:fld>
            <a:endParaRPr lang="en-US"/>
          </a:p>
        </p:txBody>
      </p:sp>
    </p:spTree>
    <p:extLst>
      <p:ext uri="{BB962C8B-B14F-4D97-AF65-F5344CB8AC3E}">
        <p14:creationId xmlns:p14="http://schemas.microsoft.com/office/powerpoint/2010/main" val="55436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8AD7BE-8390-4AB7-832A-B9FE46B70043}" type="slidenum">
              <a:rPr lang="en-US" smtClean="0"/>
              <a:t>15</a:t>
            </a:fld>
            <a:endParaRPr lang="en-US"/>
          </a:p>
        </p:txBody>
      </p:sp>
    </p:spTree>
    <p:extLst>
      <p:ext uri="{BB962C8B-B14F-4D97-AF65-F5344CB8AC3E}">
        <p14:creationId xmlns:p14="http://schemas.microsoft.com/office/powerpoint/2010/main" val="586930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 communication channel</a:t>
            </a:r>
          </a:p>
          <a:p>
            <a:r>
              <a:rPr lang="en-US" dirty="0"/>
              <a:t>Empower patients</a:t>
            </a:r>
            <a:r>
              <a:rPr lang="en-US" baseline="0" dirty="0"/>
              <a:t> and providers by triaging importance and suggesting actions</a:t>
            </a:r>
          </a:p>
          <a:p>
            <a:r>
              <a:rPr lang="en-US" baseline="0" dirty="0"/>
              <a:t>Automate care based on learnings from people interactions and machine learning. </a:t>
            </a:r>
            <a:endParaRPr lang="en-US" dirty="0"/>
          </a:p>
        </p:txBody>
      </p:sp>
      <p:sp>
        <p:nvSpPr>
          <p:cNvPr id="4" name="Slide Number Placeholder 3"/>
          <p:cNvSpPr>
            <a:spLocks noGrp="1"/>
          </p:cNvSpPr>
          <p:nvPr>
            <p:ph type="sldNum" sz="quarter" idx="10"/>
          </p:nvPr>
        </p:nvSpPr>
        <p:spPr/>
        <p:txBody>
          <a:bodyPr/>
          <a:lstStyle/>
          <a:p>
            <a:fld id="{818AD7BE-8390-4AB7-832A-B9FE46B70043}" type="slidenum">
              <a:rPr lang="en-US" smtClean="0"/>
              <a:t>16</a:t>
            </a:fld>
            <a:endParaRPr lang="en-US"/>
          </a:p>
        </p:txBody>
      </p:sp>
    </p:spTree>
    <p:extLst>
      <p:ext uri="{BB962C8B-B14F-4D97-AF65-F5344CB8AC3E}">
        <p14:creationId xmlns:p14="http://schemas.microsoft.com/office/powerpoint/2010/main" val="1432324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Message data</a:t>
            </a:r>
            <a:r>
              <a:rPr lang="en-US" baseline="0" dirty="0"/>
              <a:t>set</a:t>
            </a:r>
            <a:r>
              <a:rPr lang="en-US" dirty="0"/>
              <a:t> includes study</a:t>
            </a:r>
            <a:r>
              <a:rPr lang="en-US" baseline="0" dirty="0"/>
              <a:t> data and data in the wild</a:t>
            </a:r>
            <a:endParaRPr lang="en-US" dirty="0"/>
          </a:p>
          <a:p>
            <a:r>
              <a:rPr lang="en-US" dirty="0"/>
              <a:t>Implicit</a:t>
            </a:r>
            <a:r>
              <a:rPr lang="en-US" baseline="0" dirty="0"/>
              <a:t> labels: Speed of viewing, and response or response time.</a:t>
            </a:r>
          </a:p>
          <a:p>
            <a:endParaRPr lang="en-US" dirty="0"/>
          </a:p>
        </p:txBody>
      </p:sp>
      <p:sp>
        <p:nvSpPr>
          <p:cNvPr id="4" name="Slide Number Placeholder 3"/>
          <p:cNvSpPr>
            <a:spLocks noGrp="1"/>
          </p:cNvSpPr>
          <p:nvPr>
            <p:ph type="sldNum" sz="quarter" idx="10"/>
          </p:nvPr>
        </p:nvSpPr>
        <p:spPr/>
        <p:txBody>
          <a:bodyPr/>
          <a:lstStyle/>
          <a:p>
            <a:fld id="{818AD7BE-8390-4AB7-832A-B9FE46B70043}" type="slidenum">
              <a:rPr lang="en-US" smtClean="0"/>
              <a:t>17</a:t>
            </a:fld>
            <a:endParaRPr lang="en-US"/>
          </a:p>
        </p:txBody>
      </p:sp>
    </p:spTree>
    <p:extLst>
      <p:ext uri="{BB962C8B-B14F-4D97-AF65-F5344CB8AC3E}">
        <p14:creationId xmlns:p14="http://schemas.microsoft.com/office/powerpoint/2010/main" val="1659938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python </a:t>
            </a:r>
            <a:r>
              <a:rPr lang="en-US" dirty="0" err="1"/>
              <a:t>TextBlob</a:t>
            </a:r>
            <a:r>
              <a:rPr lang="en-US" dirty="0"/>
              <a:t> sentiment analyzer uses data from a movie review corpus to train a Naive Bayes model. Naive Bayes is just a type of ML model.</a:t>
            </a:r>
          </a:p>
        </p:txBody>
      </p:sp>
      <p:sp>
        <p:nvSpPr>
          <p:cNvPr id="4" name="Slide Number Placeholder 3"/>
          <p:cNvSpPr>
            <a:spLocks noGrp="1"/>
          </p:cNvSpPr>
          <p:nvPr>
            <p:ph type="sldNum" sz="quarter" idx="10"/>
          </p:nvPr>
        </p:nvSpPr>
        <p:spPr/>
        <p:txBody>
          <a:bodyPr/>
          <a:lstStyle/>
          <a:p>
            <a:fld id="{818AD7BE-8390-4AB7-832A-B9FE46B70043}" type="slidenum">
              <a:rPr lang="en-US" smtClean="0"/>
              <a:t>18</a:t>
            </a:fld>
            <a:endParaRPr lang="en-US"/>
          </a:p>
        </p:txBody>
      </p:sp>
    </p:spTree>
    <p:extLst>
      <p:ext uri="{BB962C8B-B14F-4D97-AF65-F5344CB8AC3E}">
        <p14:creationId xmlns:p14="http://schemas.microsoft.com/office/powerpoint/2010/main" val="1300401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all these messages</a:t>
            </a:r>
            <a:r>
              <a:rPr lang="en-US" baseline="0" dirty="0" smtClean="0"/>
              <a:t> and classify them, starts with a human going through all 800 and identifying if they were from patient or provider, if they were urgent or not etc. It turns out, most did not require a response, Beyond that 70%, a response was required but only for the questions and concerns and it could be within a week or so. The urgent messages, which were only about 3% were the only ones that required an immediate response. </a:t>
            </a:r>
            <a:endParaRPr lang="en-US" dirty="0"/>
          </a:p>
        </p:txBody>
      </p:sp>
      <p:sp>
        <p:nvSpPr>
          <p:cNvPr id="4" name="Slide Number Placeholder 3"/>
          <p:cNvSpPr>
            <a:spLocks noGrp="1"/>
          </p:cNvSpPr>
          <p:nvPr>
            <p:ph type="sldNum" sz="quarter" idx="10"/>
          </p:nvPr>
        </p:nvSpPr>
        <p:spPr/>
        <p:txBody>
          <a:bodyPr/>
          <a:lstStyle/>
          <a:p>
            <a:fld id="{AAD2BA52-5A76-9841-AD98-2B0C0F28A611}" type="slidenum">
              <a:rPr lang="en-US" smtClean="0"/>
              <a:t>19</a:t>
            </a:fld>
            <a:endParaRPr lang="en-US"/>
          </a:p>
        </p:txBody>
      </p:sp>
    </p:spTree>
    <p:extLst>
      <p:ext uri="{BB962C8B-B14F-4D97-AF65-F5344CB8AC3E}">
        <p14:creationId xmlns:p14="http://schemas.microsoft.com/office/powerpoint/2010/main" val="578103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did</a:t>
            </a:r>
            <a:r>
              <a:rPr lang="en-US" baseline="0" dirty="0" smtClean="0"/>
              <a:t> we find out? Outcomes and frequency…this is important because we want to know how much effort you need to put in to keep someone adherent to their exercise plan. Sentiment is important because we want to know how patients are feeling while engaging in the system and with the provider. Is this a positive experience?</a:t>
            </a:r>
            <a:endParaRPr lang="en-US" dirty="0"/>
          </a:p>
        </p:txBody>
      </p:sp>
      <p:sp>
        <p:nvSpPr>
          <p:cNvPr id="4" name="Slide Number Placeholder 3"/>
          <p:cNvSpPr>
            <a:spLocks noGrp="1"/>
          </p:cNvSpPr>
          <p:nvPr>
            <p:ph type="sldNum" sz="quarter" idx="10"/>
          </p:nvPr>
        </p:nvSpPr>
        <p:spPr/>
        <p:txBody>
          <a:bodyPr/>
          <a:lstStyle/>
          <a:p>
            <a:fld id="{AAD2BA52-5A76-9841-AD98-2B0C0F28A611}" type="slidenum">
              <a:rPr lang="en-US" smtClean="0"/>
              <a:t>20</a:t>
            </a:fld>
            <a:endParaRPr lang="en-US"/>
          </a:p>
        </p:txBody>
      </p:sp>
    </p:spTree>
    <p:extLst>
      <p:ext uri="{BB962C8B-B14F-4D97-AF65-F5344CB8AC3E}">
        <p14:creationId xmlns:p14="http://schemas.microsoft.com/office/powerpoint/2010/main" val="1278607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out with sentiment analysis, most positive</a:t>
            </a:r>
            <a:r>
              <a:rPr lang="en-US" baseline="0" dirty="0" smtClean="0"/>
              <a:t> and most negative ( no sentiment analysis on healthcare data, this was for a movie review system) Patients were generally neutral to positive, Providers were overwhelmingly positive. This isn’t terribly </a:t>
            </a:r>
            <a:r>
              <a:rPr lang="en-US" baseline="0" dirty="0" err="1" smtClean="0"/>
              <a:t>suprising</a:t>
            </a:r>
            <a:r>
              <a:rPr lang="en-US" baseline="0" dirty="0" smtClean="0"/>
              <a:t>!  I will point out that the last comment, Evil, twice a day….twice as evil! Was a joke, this person was just giving me a hard time!</a:t>
            </a:r>
            <a:endParaRPr lang="en-US" dirty="0"/>
          </a:p>
        </p:txBody>
      </p:sp>
      <p:sp>
        <p:nvSpPr>
          <p:cNvPr id="4" name="Slide Number Placeholder 3"/>
          <p:cNvSpPr>
            <a:spLocks noGrp="1"/>
          </p:cNvSpPr>
          <p:nvPr>
            <p:ph type="sldNum" sz="quarter" idx="10"/>
          </p:nvPr>
        </p:nvSpPr>
        <p:spPr/>
        <p:txBody>
          <a:bodyPr/>
          <a:lstStyle/>
          <a:p>
            <a:fld id="{AAD2BA52-5A76-9841-AD98-2B0C0F28A611}" type="slidenum">
              <a:rPr lang="en-US" smtClean="0"/>
              <a:t>21</a:t>
            </a:fld>
            <a:endParaRPr lang="en-US"/>
          </a:p>
        </p:txBody>
      </p:sp>
    </p:spTree>
    <p:extLst>
      <p:ext uri="{BB962C8B-B14F-4D97-AF65-F5344CB8AC3E}">
        <p14:creationId xmlns:p14="http://schemas.microsoft.com/office/powerpoint/2010/main" val="742021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Discuss research</a:t>
            </a:r>
            <a:r>
              <a:rPr lang="en-US" sz="1200" kern="1200" baseline="0" dirty="0" smtClean="0">
                <a:solidFill>
                  <a:schemeClr val="tx1"/>
                </a:solidFill>
                <a:effectLst/>
                <a:latin typeface="+mn-lt"/>
                <a:ea typeface="+mn-ea"/>
                <a:cs typeface="+mn-cs"/>
              </a:rPr>
              <a:t> studies conducted at Boston University exploring use mobile health technology with a messaging feature to enhance care in outpatient rehab. Describe findings from an analysis of all the messages from both provider and patient.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AD2BA52-5A76-9841-AD98-2B0C0F28A611}" type="slidenum">
              <a:rPr lang="en-US" smtClean="0"/>
              <a:t>4</a:t>
            </a:fld>
            <a:endParaRPr lang="en-US"/>
          </a:p>
        </p:txBody>
      </p:sp>
    </p:spTree>
    <p:extLst>
      <p:ext uri="{BB962C8B-B14F-4D97-AF65-F5344CB8AC3E}">
        <p14:creationId xmlns:p14="http://schemas.microsoft.com/office/powerpoint/2010/main" val="1667310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Provider zeros at the bottom of</a:t>
            </a:r>
            <a:r>
              <a:rPr lang="en-US" baseline="0" dirty="0"/>
              <a:t> the chart</a:t>
            </a:r>
          </a:p>
          <a:p>
            <a:r>
              <a:rPr lang="en-US" baseline="0" dirty="0"/>
              <a:t>Patients neutral to positive</a:t>
            </a:r>
          </a:p>
          <a:p>
            <a:endParaRPr lang="en-US" baseline="0" dirty="0"/>
          </a:p>
          <a:p>
            <a:r>
              <a:rPr lang="en-US" sz="1200" kern="1200" dirty="0">
                <a:solidFill>
                  <a:schemeClr val="tx1"/>
                </a:solidFill>
                <a:effectLst/>
                <a:latin typeface="+mn-lt"/>
                <a:ea typeface="+mn-ea"/>
                <a:cs typeface="+mn-cs"/>
              </a:rPr>
              <a:t>This is only for messages from the REACH study.</a:t>
            </a:r>
          </a:p>
          <a:p>
            <a:r>
              <a:rPr lang="en-US" sz="1200" kern="1200" dirty="0" err="1">
                <a:solidFill>
                  <a:schemeClr val="tx1"/>
                </a:solidFill>
                <a:effectLst/>
                <a:latin typeface="+mn-lt"/>
                <a:ea typeface="+mn-ea"/>
                <a:cs typeface="+mn-cs"/>
              </a:rPr>
              <a:t>num</a:t>
            </a:r>
            <a:r>
              <a:rPr lang="en-US" sz="1200" kern="1200" dirty="0">
                <a:solidFill>
                  <a:schemeClr val="tx1"/>
                </a:solidFill>
                <a:effectLst/>
                <a:latin typeface="+mn-lt"/>
                <a:ea typeface="+mn-ea"/>
                <a:cs typeface="+mn-cs"/>
              </a:rPr>
              <a:t> patients: 69</a:t>
            </a:r>
          </a:p>
          <a:p>
            <a:r>
              <a:rPr lang="en-US" sz="1200" kern="1200" dirty="0">
                <a:solidFill>
                  <a:schemeClr val="tx1"/>
                </a:solidFill>
                <a:effectLst/>
                <a:latin typeface="+mn-lt"/>
                <a:ea typeface="+mn-ea"/>
                <a:cs typeface="+mn-cs"/>
              </a:rPr>
              <a:t>total </a:t>
            </a:r>
            <a:r>
              <a:rPr lang="en-US" sz="1200" kern="1200" dirty="0" err="1">
                <a:solidFill>
                  <a:schemeClr val="tx1"/>
                </a:solidFill>
                <a:effectLst/>
                <a:latin typeface="+mn-lt"/>
                <a:ea typeface="+mn-ea"/>
                <a:cs typeface="+mn-cs"/>
              </a:rPr>
              <a:t>num</a:t>
            </a:r>
            <a:r>
              <a:rPr lang="en-US" sz="1200" kern="1200" dirty="0">
                <a:solidFill>
                  <a:schemeClr val="tx1"/>
                </a:solidFill>
                <a:effectLst/>
                <a:latin typeface="+mn-lt"/>
                <a:ea typeface="+mn-ea"/>
                <a:cs typeface="+mn-cs"/>
              </a:rPr>
              <a:t> sent by patients: 3225</a:t>
            </a:r>
          </a:p>
          <a:p>
            <a:r>
              <a:rPr lang="en-US" sz="1200" kern="1200" dirty="0">
                <a:solidFill>
                  <a:schemeClr val="tx1"/>
                </a:solidFill>
                <a:effectLst/>
                <a:latin typeface="+mn-lt"/>
                <a:ea typeface="+mn-ea"/>
                <a:cs typeface="+mn-cs"/>
              </a:rPr>
              <a:t>total </a:t>
            </a:r>
            <a:r>
              <a:rPr lang="en-US" sz="1200" kern="1200" dirty="0" err="1">
                <a:solidFill>
                  <a:schemeClr val="tx1"/>
                </a:solidFill>
                <a:effectLst/>
                <a:latin typeface="+mn-lt"/>
                <a:ea typeface="+mn-ea"/>
                <a:cs typeface="+mn-cs"/>
              </a:rPr>
              <a:t>num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recd</a:t>
            </a:r>
            <a:r>
              <a:rPr lang="en-US" sz="1200" kern="1200" dirty="0">
                <a:solidFill>
                  <a:schemeClr val="tx1"/>
                </a:solidFill>
                <a:effectLst/>
                <a:latin typeface="+mn-lt"/>
                <a:ea typeface="+mn-ea"/>
                <a:cs typeface="+mn-cs"/>
              </a:rPr>
              <a:t> by patients: 1457</a:t>
            </a:r>
          </a:p>
          <a:p>
            <a:r>
              <a:rPr lang="en-US" sz="1200" kern="1200" dirty="0">
                <a:solidFill>
                  <a:schemeClr val="tx1"/>
                </a:solidFill>
                <a:effectLst/>
                <a:latin typeface="+mn-lt"/>
                <a:ea typeface="+mn-ea"/>
                <a:cs typeface="+mn-cs"/>
              </a:rPr>
              <a:t>total message count: </a:t>
            </a:r>
            <a:r>
              <a:rPr lang="en-US" sz="1200" kern="1200" dirty="0" smtClean="0">
                <a:solidFill>
                  <a:schemeClr val="tx1"/>
                </a:solidFill>
                <a:effectLst/>
                <a:latin typeface="+mn-lt"/>
                <a:ea typeface="+mn-ea"/>
                <a:cs typeface="+mn-cs"/>
              </a:rPr>
              <a:t>4682</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Again, for</a:t>
            </a:r>
            <a:r>
              <a:rPr lang="en-US" sz="1200" kern="1200" baseline="0" dirty="0" smtClean="0">
                <a:solidFill>
                  <a:schemeClr val="tx1"/>
                </a:solidFill>
                <a:effectLst/>
                <a:latin typeface="+mn-lt"/>
                <a:ea typeface="+mn-ea"/>
                <a:cs typeface="+mn-cs"/>
              </a:rPr>
              <a:t> the most part neutral to positive for the patients and positive for the providers.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18AD7BE-8390-4AB7-832A-B9FE46B70043}" type="slidenum">
              <a:rPr lang="en-US" smtClean="0"/>
              <a:t>22</a:t>
            </a:fld>
            <a:endParaRPr lang="en-US"/>
          </a:p>
        </p:txBody>
      </p:sp>
    </p:spTree>
    <p:extLst>
      <p:ext uri="{BB962C8B-B14F-4D97-AF65-F5344CB8AC3E}">
        <p14:creationId xmlns:p14="http://schemas.microsoft.com/office/powerpoint/2010/main" val="155305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86.3% of the strongly negative (polarity &lt;= -0.75) messages were sent by patients.</a:t>
            </a:r>
          </a:p>
          <a:p>
            <a:endParaRPr lang="en-US" dirty="0"/>
          </a:p>
        </p:txBody>
      </p:sp>
      <p:sp>
        <p:nvSpPr>
          <p:cNvPr id="4" name="Slide Number Placeholder 3"/>
          <p:cNvSpPr>
            <a:spLocks noGrp="1"/>
          </p:cNvSpPr>
          <p:nvPr>
            <p:ph type="sldNum" sz="quarter" idx="10"/>
          </p:nvPr>
        </p:nvSpPr>
        <p:spPr/>
        <p:txBody>
          <a:bodyPr/>
          <a:lstStyle/>
          <a:p>
            <a:fld id="{818AD7BE-8390-4AB7-832A-B9FE46B70043}" type="slidenum">
              <a:rPr lang="en-US" smtClean="0"/>
              <a:t>23</a:t>
            </a:fld>
            <a:endParaRPr lang="en-US"/>
          </a:p>
        </p:txBody>
      </p:sp>
    </p:spTree>
    <p:extLst>
      <p:ext uri="{BB962C8B-B14F-4D97-AF65-F5344CB8AC3E}">
        <p14:creationId xmlns:p14="http://schemas.microsoft.com/office/powerpoint/2010/main" val="460122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73.2% of the strongly positive (polarity &gt;= 0.75) messages were sent by professionals.</a:t>
            </a:r>
          </a:p>
          <a:p>
            <a:endParaRPr lang="en-US" dirty="0"/>
          </a:p>
        </p:txBody>
      </p:sp>
      <p:sp>
        <p:nvSpPr>
          <p:cNvPr id="4" name="Slide Number Placeholder 3"/>
          <p:cNvSpPr>
            <a:spLocks noGrp="1"/>
          </p:cNvSpPr>
          <p:nvPr>
            <p:ph type="sldNum" sz="quarter" idx="10"/>
          </p:nvPr>
        </p:nvSpPr>
        <p:spPr/>
        <p:txBody>
          <a:bodyPr/>
          <a:lstStyle/>
          <a:p>
            <a:fld id="{818AD7BE-8390-4AB7-832A-B9FE46B70043}" type="slidenum">
              <a:rPr lang="en-US" smtClean="0"/>
              <a:t>24</a:t>
            </a:fld>
            <a:endParaRPr lang="en-US"/>
          </a:p>
        </p:txBody>
      </p:sp>
    </p:spTree>
    <p:extLst>
      <p:ext uri="{BB962C8B-B14F-4D97-AF65-F5344CB8AC3E}">
        <p14:creationId xmlns:p14="http://schemas.microsoft.com/office/powerpoint/2010/main" val="2075023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Sentiment change</a:t>
            </a:r>
            <a:r>
              <a:rPr lang="en-US" sz="1200" kern="1200" baseline="0" dirty="0">
                <a:solidFill>
                  <a:schemeClr val="tx1"/>
                </a:solidFill>
                <a:effectLst/>
                <a:latin typeface="+mn-lt"/>
                <a:ea typeface="+mn-ea"/>
                <a:cs typeface="+mn-cs"/>
              </a:rPr>
              <a:t> for patients who have sent at least 2 messages. Mostly neutral. Outlier only sent 2 messages.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"Time" is variable, it's based on the patient's first message and last message</a:t>
            </a:r>
          </a:p>
          <a:p>
            <a:r>
              <a:rPr lang="en-US" sz="1200" kern="1200" dirty="0">
                <a:solidFill>
                  <a:schemeClr val="tx1"/>
                </a:solidFill>
                <a:effectLst/>
                <a:latin typeface="+mn-lt"/>
                <a:ea typeface="+mn-ea"/>
                <a:cs typeface="+mn-cs"/>
              </a:rPr>
              <a:t>Looks at the trend over time of patients' messages</a:t>
            </a:r>
          </a:p>
          <a:p>
            <a:r>
              <a:rPr lang="en-US" sz="1200" kern="1200" dirty="0">
                <a:solidFill>
                  <a:schemeClr val="tx1"/>
                </a:solidFill>
                <a:effectLst/>
                <a:latin typeface="+mn-lt"/>
                <a:ea typeface="+mn-ea"/>
                <a:cs typeface="+mn-cs"/>
              </a:rPr>
              <a:t>The one is an outlier, a patient who got negative quickly and then didn't message again (I believe it was only two messages)</a:t>
            </a:r>
          </a:p>
          <a:p>
            <a:r>
              <a:rPr lang="en-US" sz="1200" kern="1200" dirty="0">
                <a:solidFill>
                  <a:schemeClr val="tx1"/>
                </a:solidFill>
                <a:effectLst/>
                <a:latin typeface="+mn-lt"/>
                <a:ea typeface="+mn-ea"/>
                <a:cs typeface="+mn-cs"/>
              </a:rPr>
              <a:t>Doesn't show much, patients seem to stay mostly neutral over time, with most going slightly positive. I would hesitate to draw too many conclusions from this data.</a:t>
            </a:r>
          </a:p>
          <a:p>
            <a:endParaRPr lang="en-US" dirty="0"/>
          </a:p>
        </p:txBody>
      </p:sp>
      <p:sp>
        <p:nvSpPr>
          <p:cNvPr id="4" name="Slide Number Placeholder 3"/>
          <p:cNvSpPr>
            <a:spLocks noGrp="1"/>
          </p:cNvSpPr>
          <p:nvPr>
            <p:ph type="sldNum" sz="quarter" idx="10"/>
          </p:nvPr>
        </p:nvSpPr>
        <p:spPr/>
        <p:txBody>
          <a:bodyPr/>
          <a:lstStyle/>
          <a:p>
            <a:fld id="{818AD7BE-8390-4AB7-832A-B9FE46B70043}" type="slidenum">
              <a:rPr lang="en-US" smtClean="0"/>
              <a:t>25</a:t>
            </a:fld>
            <a:endParaRPr lang="en-US"/>
          </a:p>
        </p:txBody>
      </p:sp>
    </p:spTree>
    <p:extLst>
      <p:ext uri="{BB962C8B-B14F-4D97-AF65-F5344CB8AC3E}">
        <p14:creationId xmlns:p14="http://schemas.microsoft.com/office/powerpoint/2010/main" val="1495025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correlation between</a:t>
            </a:r>
            <a:r>
              <a:rPr lang="en-US" baseline="0" dirty="0" smtClean="0"/>
              <a:t> adherence and messaging…doesn’t matter that the patient wrote 175 messages and the provider didn’t match message per message. They will continue to be adherent if </a:t>
            </a:r>
            <a:r>
              <a:rPr lang="en-US" baseline="0" dirty="0" err="1" smtClean="0"/>
              <a:t>if</a:t>
            </a:r>
            <a:r>
              <a:rPr lang="en-US" baseline="0" dirty="0" smtClean="0"/>
              <a:t> they aren’t matched. Pt adherence is driven by other things. Link back to self-efficacy/behavior change</a:t>
            </a:r>
            <a:endParaRPr lang="en-US" dirty="0"/>
          </a:p>
        </p:txBody>
      </p:sp>
      <p:sp>
        <p:nvSpPr>
          <p:cNvPr id="4" name="Slide Number Placeholder 3"/>
          <p:cNvSpPr>
            <a:spLocks noGrp="1"/>
          </p:cNvSpPr>
          <p:nvPr>
            <p:ph type="sldNum" sz="quarter" idx="10"/>
          </p:nvPr>
        </p:nvSpPr>
        <p:spPr/>
        <p:txBody>
          <a:bodyPr/>
          <a:lstStyle/>
          <a:p>
            <a:fld id="{AAD2BA52-5A76-9841-AD98-2B0C0F28A611}" type="slidenum">
              <a:rPr lang="en-US" smtClean="0"/>
              <a:t>26</a:t>
            </a:fld>
            <a:endParaRPr lang="en-US"/>
          </a:p>
        </p:txBody>
      </p:sp>
    </p:spTree>
    <p:extLst>
      <p:ext uri="{BB962C8B-B14F-4D97-AF65-F5344CB8AC3E}">
        <p14:creationId xmlns:p14="http://schemas.microsoft.com/office/powerpoint/2010/main" val="2084229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can help you quantify what you know intuitively… then</a:t>
            </a:r>
            <a:r>
              <a:rPr lang="en-US" baseline="0" dirty="0" smtClean="0"/>
              <a:t> start to put dollars behind the effort of doing these things. Start to scale based on the information you draw out. </a:t>
            </a:r>
            <a:endParaRPr lang="en-US" dirty="0"/>
          </a:p>
        </p:txBody>
      </p:sp>
      <p:sp>
        <p:nvSpPr>
          <p:cNvPr id="4" name="Slide Number Placeholder 3"/>
          <p:cNvSpPr>
            <a:spLocks noGrp="1"/>
          </p:cNvSpPr>
          <p:nvPr>
            <p:ph type="sldNum" sz="quarter" idx="10"/>
          </p:nvPr>
        </p:nvSpPr>
        <p:spPr/>
        <p:txBody>
          <a:bodyPr/>
          <a:lstStyle/>
          <a:p>
            <a:pPr>
              <a:defRPr/>
            </a:pPr>
            <a:fld id="{C6232E6D-42E7-4465-95C4-5C6C0C877463}" type="slidenum">
              <a:rPr lang="en-US" smtClean="0"/>
              <a:pPr>
                <a:defRPr/>
              </a:pPr>
              <a:t>27</a:t>
            </a:fld>
            <a:endParaRPr lang="en-US"/>
          </a:p>
        </p:txBody>
      </p:sp>
    </p:spTree>
    <p:extLst>
      <p:ext uri="{BB962C8B-B14F-4D97-AF65-F5344CB8AC3E}">
        <p14:creationId xmlns:p14="http://schemas.microsoft.com/office/powerpoint/2010/main" val="440432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a:t>
            </a:r>
            <a:r>
              <a:rPr lang="en-US" baseline="0" dirty="0" smtClean="0"/>
              <a:t> care in outpatient rehab consists of a 6-12 week episode of care with 1-2 visits per week and a discharge exercise plan.  There is generally no follow up with the physical therapist to monitor </a:t>
            </a:r>
            <a:r>
              <a:rPr lang="en-US" baseline="0" dirty="0" err="1" smtClean="0"/>
              <a:t>pt</a:t>
            </a:r>
            <a:r>
              <a:rPr lang="en-US" baseline="0" dirty="0" smtClean="0"/>
              <a:t> adherence to the program or adapt the program in anyway. This model that might be suitable for a 25 year old after an acute ankle sprain does not work for those with chronic conditions or older adults that are at risk for mobility decline.</a:t>
            </a:r>
            <a:endParaRPr lang="en-US" dirty="0"/>
          </a:p>
        </p:txBody>
      </p:sp>
      <p:sp>
        <p:nvSpPr>
          <p:cNvPr id="4" name="Slide Number Placeholder 3"/>
          <p:cNvSpPr>
            <a:spLocks noGrp="1"/>
          </p:cNvSpPr>
          <p:nvPr>
            <p:ph type="sldNum" sz="quarter" idx="10"/>
          </p:nvPr>
        </p:nvSpPr>
        <p:spPr/>
        <p:txBody>
          <a:bodyPr/>
          <a:lstStyle/>
          <a:p>
            <a:fld id="{AAD2BA52-5A76-9841-AD98-2B0C0F28A611}" type="slidenum">
              <a:rPr lang="en-US" smtClean="0"/>
              <a:t>5</a:t>
            </a:fld>
            <a:endParaRPr lang="en-US"/>
          </a:p>
        </p:txBody>
      </p:sp>
    </p:spTree>
    <p:extLst>
      <p:ext uri="{BB962C8B-B14F-4D97-AF65-F5344CB8AC3E}">
        <p14:creationId xmlns:p14="http://schemas.microsoft.com/office/powerpoint/2010/main" val="614719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what it generally looks like, a cluster of visits early then </a:t>
            </a:r>
            <a:r>
              <a:rPr lang="en-US" baseline="0" dirty="0" err="1" smtClean="0"/>
              <a:t>pt</a:t>
            </a:r>
            <a:r>
              <a:rPr lang="en-US" baseline="0" dirty="0" smtClean="0"/>
              <a:t> is in the care of a PCP, but no further follow up with the physical therapist.  In terms of </a:t>
            </a:r>
            <a:r>
              <a:rPr lang="en-US" baseline="0" dirty="0" err="1" smtClean="0"/>
              <a:t>medicare</a:t>
            </a:r>
            <a:r>
              <a:rPr lang="en-US" baseline="0" dirty="0" smtClean="0"/>
              <a:t> coverage, this amount of PT will bring them to their CAP or allowable spending limit for PT.</a:t>
            </a:r>
            <a:endParaRPr lang="en-US" dirty="0"/>
          </a:p>
        </p:txBody>
      </p:sp>
      <p:sp>
        <p:nvSpPr>
          <p:cNvPr id="4" name="Slide Number Placeholder 3"/>
          <p:cNvSpPr>
            <a:spLocks noGrp="1"/>
          </p:cNvSpPr>
          <p:nvPr>
            <p:ph type="sldNum" sz="quarter" idx="10"/>
          </p:nvPr>
        </p:nvSpPr>
        <p:spPr/>
        <p:txBody>
          <a:bodyPr/>
          <a:lstStyle/>
          <a:p>
            <a:fld id="{AAD2BA52-5A76-9841-AD98-2B0C0F28A611}" type="slidenum">
              <a:rPr lang="en-US" smtClean="0"/>
              <a:t>6</a:t>
            </a:fld>
            <a:endParaRPr lang="en-US"/>
          </a:p>
        </p:txBody>
      </p:sp>
    </p:spTree>
    <p:extLst>
      <p:ext uri="{BB962C8B-B14F-4D97-AF65-F5344CB8AC3E}">
        <p14:creationId xmlns:p14="http://schemas.microsoft.com/office/powerpoint/2010/main" val="2036285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Ultimately, what happens to these patients after that episode of care?…. They stop doing their exercise programs because of pain or travel or moving or the birth of a grandchild.  Then they never return to it. We felt like we could do this better so we partnered with a technology company, </a:t>
            </a:r>
            <a:r>
              <a:rPr lang="en-US" baseline="0" dirty="0" err="1" smtClean="0"/>
              <a:t>wellpepper</a:t>
            </a:r>
            <a:r>
              <a:rPr lang="en-US" baseline="0" dirty="0" smtClean="0"/>
              <a:t>, to improve patient engagement and outcomes with the use of an exercise app for our at-risk patient populations. We knew that one of the key ingredients would be staying connected between episodes of care</a:t>
            </a:r>
            <a:endParaRPr lang="en-US" dirty="0" smtClean="0"/>
          </a:p>
          <a:p>
            <a:endParaRPr lang="en-US" dirty="0" smtClean="0"/>
          </a:p>
          <a:p>
            <a:r>
              <a:rPr lang="en-US" dirty="0" smtClean="0"/>
              <a:t>If</a:t>
            </a:r>
            <a:r>
              <a:rPr lang="en-US" baseline="0" dirty="0" smtClean="0"/>
              <a:t> you think about it in terms of cost, we didn’t need to </a:t>
            </a:r>
            <a:r>
              <a:rPr lang="en-US" dirty="0" smtClean="0"/>
              <a:t>spend as much time and resources trying to get new business if we can </a:t>
            </a:r>
            <a:r>
              <a:rPr lang="en-US" baseline="0" dirty="0" smtClean="0"/>
              <a:t>maintain the business that we have.</a:t>
            </a:r>
            <a:endParaRPr lang="en-US" dirty="0"/>
          </a:p>
        </p:txBody>
      </p:sp>
      <p:sp>
        <p:nvSpPr>
          <p:cNvPr id="4" name="Slide Number Placeholder 3"/>
          <p:cNvSpPr>
            <a:spLocks noGrp="1"/>
          </p:cNvSpPr>
          <p:nvPr>
            <p:ph type="sldNum" sz="quarter" idx="10"/>
          </p:nvPr>
        </p:nvSpPr>
        <p:spPr/>
        <p:txBody>
          <a:bodyPr/>
          <a:lstStyle/>
          <a:p>
            <a:fld id="{AAD2BA52-5A76-9841-AD98-2B0C0F28A611}" type="slidenum">
              <a:rPr lang="en-US" smtClean="0"/>
              <a:t>7</a:t>
            </a:fld>
            <a:endParaRPr lang="en-US"/>
          </a:p>
        </p:txBody>
      </p:sp>
    </p:spTree>
    <p:extLst>
      <p:ext uri="{BB962C8B-B14F-4D97-AF65-F5344CB8AC3E}">
        <p14:creationId xmlns:p14="http://schemas.microsoft.com/office/powerpoint/2010/main" val="1464619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it looked more like this, smaller numbers of visits from the start, spread out over a longer period of time with the focus on early use of the technology to enhance the patient experience.</a:t>
            </a:r>
            <a:endParaRPr lang="en-US" dirty="0"/>
          </a:p>
        </p:txBody>
      </p:sp>
      <p:sp>
        <p:nvSpPr>
          <p:cNvPr id="4" name="Slide Number Placeholder 3"/>
          <p:cNvSpPr>
            <a:spLocks noGrp="1"/>
          </p:cNvSpPr>
          <p:nvPr>
            <p:ph type="sldNum" sz="quarter" idx="10"/>
          </p:nvPr>
        </p:nvSpPr>
        <p:spPr/>
        <p:txBody>
          <a:bodyPr/>
          <a:lstStyle/>
          <a:p>
            <a:fld id="{AAD2BA52-5A76-9841-AD98-2B0C0F28A611}" type="slidenum">
              <a:rPr lang="en-US" smtClean="0"/>
              <a:t>8</a:t>
            </a:fld>
            <a:endParaRPr lang="en-US"/>
          </a:p>
        </p:txBody>
      </p:sp>
    </p:spTree>
    <p:extLst>
      <p:ext uri="{BB962C8B-B14F-4D97-AF65-F5344CB8AC3E}">
        <p14:creationId xmlns:p14="http://schemas.microsoft.com/office/powerpoint/2010/main" val="188170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In</a:t>
            </a:r>
            <a:r>
              <a:rPr lang="en-US" sz="1200" b="0" i="0" u="none" strike="noStrike" kern="1200" baseline="0" dirty="0" smtClean="0">
                <a:solidFill>
                  <a:schemeClr val="tx1"/>
                </a:solidFill>
                <a:effectLst/>
                <a:latin typeface="+mn-lt"/>
                <a:ea typeface="+mn-ea"/>
                <a:cs typeface="+mn-cs"/>
              </a:rPr>
              <a:t> our clinic visits, we take </a:t>
            </a:r>
            <a:r>
              <a:rPr lang="en-US" sz="1200" b="0" i="0" u="none" strike="noStrike" kern="1200" dirty="0" smtClean="0">
                <a:solidFill>
                  <a:schemeClr val="tx1"/>
                </a:solidFill>
                <a:effectLst/>
                <a:latin typeface="+mn-lt"/>
                <a:ea typeface="+mn-ea"/>
                <a:cs typeface="+mn-cs"/>
              </a:rPr>
              <a:t>a patient-centered approach</a:t>
            </a:r>
            <a:r>
              <a:rPr lang="en-US" sz="1200" b="0" i="0" u="none" strike="noStrike" kern="1200" baseline="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rPr>
              <a:t>work in partnership with people to</a:t>
            </a:r>
            <a:r>
              <a:rPr lang="en-US" sz="1200" b="0" i="0" u="none" strike="noStrike" kern="1200" baseline="0" dirty="0" smtClean="0">
                <a:solidFill>
                  <a:schemeClr val="tx1"/>
                </a:solidFill>
                <a:effectLst/>
                <a:latin typeface="+mn-lt"/>
                <a:ea typeface="+mn-ea"/>
                <a:cs typeface="+mn-cs"/>
              </a:rPr>
              <a:t> establish </a:t>
            </a:r>
            <a:r>
              <a:rPr lang="en-US" sz="1200" b="0" i="0" u="none" strike="noStrike" kern="1200" dirty="0" smtClean="0">
                <a:solidFill>
                  <a:schemeClr val="tx1"/>
                </a:solidFill>
                <a:effectLst/>
                <a:latin typeface="+mn-lt"/>
                <a:ea typeface="+mn-ea"/>
                <a:cs typeface="+mn-cs"/>
              </a:rPr>
              <a:t>goals and outcomes expected from exercise, in order to help increase their self-efficacy. </a:t>
            </a:r>
            <a:r>
              <a:rPr lang="en-US" baseline="0" dirty="0" smtClean="0"/>
              <a:t>we focus on helping our patients develop self-efficacy because we know that people with high self-efficacy are more likely to engage exercise even when they perceive that there are barriers (time, weather) so it would be make sense to include this approach in the technology we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6B37A9AA-A211-496B-A13F-2EDFEA6E6EB4}" type="slidenum">
              <a:rPr lang="en-US" altLang="en-US" smtClean="0"/>
              <a:pPr>
                <a:defRPr/>
              </a:pPr>
              <a:t>9</a:t>
            </a:fld>
            <a:endParaRPr lang="en-US" altLang="en-US"/>
          </a:p>
        </p:txBody>
      </p:sp>
    </p:spTree>
    <p:extLst>
      <p:ext uri="{BB962C8B-B14F-4D97-AF65-F5344CB8AC3E}">
        <p14:creationId xmlns:p14="http://schemas.microsoft.com/office/powerpoint/2010/main" val="91105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REACH Rehabilitation Enhancing Aging through Connected Health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t>Mhealth</a:t>
            </a:r>
            <a:r>
              <a:rPr lang="en-US" dirty="0"/>
              <a:t> (25 active control</a:t>
            </a:r>
            <a:r>
              <a:rPr lang="en-US" baseline="0" dirty="0"/>
              <a:t> and 26 experimental)</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6232E6D-42E7-4465-95C4-5C6C0C877463}" type="slidenum">
              <a:rPr lang="en-US" smtClean="0"/>
              <a:pPr>
                <a:defRPr/>
              </a:pPr>
              <a:t>10</a:t>
            </a:fld>
            <a:endParaRPr lang="en-US"/>
          </a:p>
        </p:txBody>
      </p:sp>
    </p:spTree>
    <p:extLst>
      <p:ext uri="{BB962C8B-B14F-4D97-AF65-F5344CB8AC3E}">
        <p14:creationId xmlns:p14="http://schemas.microsoft.com/office/powerpoint/2010/main" val="1940919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data from</a:t>
            </a:r>
            <a:r>
              <a:rPr lang="en-US" baseline="0" dirty="0" smtClean="0"/>
              <a:t> our </a:t>
            </a:r>
            <a:r>
              <a:rPr lang="en-US" baseline="0" dirty="0" err="1" smtClean="0"/>
              <a:t>mhealth</a:t>
            </a:r>
            <a:r>
              <a:rPr lang="en-US" baseline="0" dirty="0" smtClean="0"/>
              <a:t> study with people with Parkinson disease using the mobile health technology vs no intervention.  From previous studies we’ve done, we know that there is a 12% decline in physical activity as measured by steps in people with Parkinson disease who don’t engage in regular exercise.   Unfortunately, we do not yet have the data from the REACH study, older adults at risk for mobility decline. This study also looked at </a:t>
            </a:r>
            <a:r>
              <a:rPr lang="en-US" baseline="0" dirty="0" err="1" smtClean="0"/>
              <a:t>medicare</a:t>
            </a:r>
            <a:r>
              <a:rPr lang="en-US" baseline="0" dirty="0" smtClean="0"/>
              <a:t> claims data so we will be able to report on whether or not the mobile health intervention has an impact on overall healthcare costs during the time subjects were in the study.</a:t>
            </a:r>
          </a:p>
          <a:p>
            <a:endParaRPr lang="en-US" baseline="0" dirty="0" smtClean="0"/>
          </a:p>
          <a:p>
            <a:r>
              <a:rPr lang="en-US" baseline="0" dirty="0" smtClean="0"/>
              <a:t>How did we keep these patients engaged for a year with only 1-2 in person visits to start? Here’s a little more about our approach.</a:t>
            </a:r>
            <a:endParaRPr lang="en-US" dirty="0"/>
          </a:p>
        </p:txBody>
      </p:sp>
      <p:sp>
        <p:nvSpPr>
          <p:cNvPr id="4" name="Slide Number Placeholder 3"/>
          <p:cNvSpPr>
            <a:spLocks noGrp="1"/>
          </p:cNvSpPr>
          <p:nvPr>
            <p:ph type="sldNum" sz="quarter" idx="10"/>
          </p:nvPr>
        </p:nvSpPr>
        <p:spPr/>
        <p:txBody>
          <a:bodyPr/>
          <a:lstStyle/>
          <a:p>
            <a:fld id="{AAD2BA52-5A76-9841-AD98-2B0C0F28A611}" type="slidenum">
              <a:rPr lang="en-US" smtClean="0"/>
              <a:t>11</a:t>
            </a:fld>
            <a:endParaRPr lang="en-US"/>
          </a:p>
        </p:txBody>
      </p:sp>
    </p:spTree>
    <p:extLst>
      <p:ext uri="{BB962C8B-B14F-4D97-AF65-F5344CB8AC3E}">
        <p14:creationId xmlns:p14="http://schemas.microsoft.com/office/powerpoint/2010/main" val="1140467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emf"/><Relationship Id="rId3" Type="http://schemas.openxmlformats.org/officeDocument/2006/relationships/hyperlink" Target="http://www.wellpepper.com/"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02682" y="1456661"/>
            <a:ext cx="4455518" cy="1903954"/>
          </a:xfrm>
        </p:spPr>
        <p:txBody>
          <a:bodyPr/>
          <a:lstStyle/>
          <a:p>
            <a:pPr>
              <a:lnSpc>
                <a:spcPct val="90000"/>
              </a:lnSpc>
            </a:pPr>
            <a:r>
              <a:rPr lang="en-US" dirty="0" smtClean="0">
                <a:solidFill>
                  <a:srgbClr val="E56C30"/>
                </a:solidFill>
                <a:latin typeface="Helvetica Neue"/>
              </a:rPr>
              <a:t>Awesome and very long title of</a:t>
            </a:r>
            <a:br>
              <a:rPr lang="en-US" dirty="0" smtClean="0">
                <a:solidFill>
                  <a:srgbClr val="E56C30"/>
                </a:solidFill>
                <a:latin typeface="Helvetica Neue"/>
              </a:rPr>
            </a:br>
            <a:r>
              <a:rPr lang="en-US" dirty="0" smtClean="0">
                <a:solidFill>
                  <a:srgbClr val="E56C30"/>
                </a:solidFill>
                <a:latin typeface="Helvetica Neue"/>
              </a:rPr>
              <a:t>this presentation</a:t>
            </a:r>
            <a:endParaRPr lang="en-US" dirty="0">
              <a:solidFill>
                <a:srgbClr val="E56C30"/>
              </a:solidFill>
              <a:latin typeface="Helvetica Neue"/>
            </a:endParaRPr>
          </a:p>
        </p:txBody>
      </p:sp>
      <p:sp>
        <p:nvSpPr>
          <p:cNvPr id="3" name="Subtitle 2"/>
          <p:cNvSpPr>
            <a:spLocks noGrp="1"/>
          </p:cNvSpPr>
          <p:nvPr>
            <p:ph type="subTitle" idx="1" hasCustomPrompt="1"/>
          </p:nvPr>
        </p:nvSpPr>
        <p:spPr>
          <a:xfrm>
            <a:off x="3992185" y="3710762"/>
            <a:ext cx="4582638" cy="518337"/>
          </a:xfrm>
        </p:spPr>
        <p:txBody>
          <a:bodyPr/>
          <a:lstStyle>
            <a:lvl1pPr marL="0" indent="0" algn="ctr">
              <a:buNone/>
              <a:defRPr sz="3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indent="0">
              <a:buNone/>
            </a:pPr>
            <a:r>
              <a:rPr lang="en-US" sz="2400" dirty="0" smtClean="0">
                <a:solidFill>
                  <a:schemeClr val="bg1">
                    <a:lumMod val="50000"/>
                  </a:schemeClr>
                </a:solidFill>
                <a:latin typeface="Helvetica Neue Light"/>
              </a:rPr>
              <a:t>Prepared for XYZ, Jan 31 2013</a:t>
            </a:r>
            <a:endParaRPr lang="en-US" sz="2400" dirty="0">
              <a:solidFill>
                <a:schemeClr val="bg1">
                  <a:lumMod val="50000"/>
                </a:schemeClr>
              </a:solidFill>
              <a:latin typeface="Helvetica Neue Light"/>
            </a:endParaRPr>
          </a:p>
        </p:txBody>
      </p:sp>
      <p:sp>
        <p:nvSpPr>
          <p:cNvPr id="7" name="Title 3"/>
          <p:cNvSpPr txBox="1">
            <a:spLocks/>
          </p:cNvSpPr>
          <p:nvPr userDrawn="1"/>
        </p:nvSpPr>
        <p:spPr>
          <a:xfrm>
            <a:off x="3992187" y="1078630"/>
            <a:ext cx="4673355" cy="2267045"/>
          </a:xfrm>
          <a:prstGeom prst="rect">
            <a:avLst/>
          </a:prstGeom>
        </p:spPr>
        <p:txBody>
          <a:bodyPr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endParaRPr lang="en-US" dirty="0">
              <a:solidFill>
                <a:srgbClr val="E56C30"/>
              </a:solidFill>
              <a:latin typeface="Helvetica Neue"/>
            </a:endParaRPr>
          </a:p>
        </p:txBody>
      </p:sp>
      <p:sp>
        <p:nvSpPr>
          <p:cNvPr id="8" name="Subtitle 4"/>
          <p:cNvSpPr txBox="1">
            <a:spLocks/>
          </p:cNvSpPr>
          <p:nvPr userDrawn="1"/>
        </p:nvSpPr>
        <p:spPr>
          <a:xfrm>
            <a:off x="4002682" y="3360615"/>
            <a:ext cx="4634636" cy="206589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400" dirty="0">
              <a:solidFill>
                <a:schemeClr val="bg1">
                  <a:lumMod val="50000"/>
                </a:schemeClr>
              </a:solidFill>
              <a:latin typeface="Helvetica Neue Light"/>
            </a:endParaRPr>
          </a:p>
        </p:txBody>
      </p:sp>
      <p:pic>
        <p:nvPicPr>
          <p:cNvPr id="9" name="Picture 8" descr="WellPepper_extended2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3548" y="1118915"/>
            <a:ext cx="2937597" cy="2721694"/>
          </a:xfrm>
          <a:prstGeom prst="rect">
            <a:avLst/>
          </a:prstGeom>
        </p:spPr>
      </p:pic>
      <p:pic>
        <p:nvPicPr>
          <p:cNvPr id="10" name="Picture 9" descr="WellPepper_min_logo_ex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7612150" y="1102067"/>
            <a:ext cx="2465959" cy="287423"/>
          </a:xfrm>
          <a:prstGeom prst="rect">
            <a:avLst/>
          </a:prstGeom>
        </p:spPr>
      </p:pic>
    </p:spTree>
    <p:extLst>
      <p:ext uri="{BB962C8B-B14F-4D97-AF65-F5344CB8AC3E}">
        <p14:creationId xmlns:p14="http://schemas.microsoft.com/office/powerpoint/2010/main" val="2883854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C2560D-EC28-3B41-86E8-18F1CE0113B4}" type="datetimeFigureOut">
              <a:rPr lang="en-US" smtClean="0"/>
              <a:t>3/22/18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pic>
        <p:nvPicPr>
          <p:cNvPr id="7" name="Picture 6" descr="WellPepper_min_logo_ex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7612150" y="1102067"/>
            <a:ext cx="2465959" cy="287423"/>
          </a:xfrm>
          <a:prstGeom prst="rect">
            <a:avLst/>
          </a:prstGeom>
        </p:spPr>
      </p:pic>
    </p:spTree>
    <p:extLst>
      <p:ext uri="{BB962C8B-B14F-4D97-AF65-F5344CB8AC3E}">
        <p14:creationId xmlns:p14="http://schemas.microsoft.com/office/powerpoint/2010/main" val="2464534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3/22/18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3932" y="982317"/>
            <a:ext cx="2580783" cy="2088942"/>
          </a:xfrm>
          <a:prstGeom prst="rect">
            <a:avLst/>
          </a:prstGeom>
        </p:spPr>
      </p:pic>
    </p:spTree>
    <p:extLst>
      <p:ext uri="{BB962C8B-B14F-4D97-AF65-F5344CB8AC3E}">
        <p14:creationId xmlns:p14="http://schemas.microsoft.com/office/powerpoint/2010/main" val="2884059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17088" y="205979"/>
            <a:ext cx="4869712" cy="857250"/>
          </a:xfrm>
        </p:spPr>
        <p:txBody>
          <a:bodyPr>
            <a:noAutofit/>
          </a:bodyPr>
          <a:lstStyle>
            <a:lvl1pPr>
              <a:defRPr sz="3200"/>
            </a:lvl1pPr>
          </a:lstStyle>
          <a:p>
            <a:r>
              <a:rPr lang="en-US" smtClean="0"/>
              <a:t>Click to edit Master title style</a:t>
            </a:r>
            <a:endParaRPr lang="en-US" dirty="0"/>
          </a:p>
        </p:txBody>
      </p:sp>
      <p:sp>
        <p:nvSpPr>
          <p:cNvPr id="4" name="Content Placeholder 3"/>
          <p:cNvSpPr>
            <a:spLocks noGrp="1"/>
          </p:cNvSpPr>
          <p:nvPr>
            <p:ph sz="half" idx="2"/>
          </p:nvPr>
        </p:nvSpPr>
        <p:spPr>
          <a:xfrm>
            <a:off x="3817088" y="1200151"/>
            <a:ext cx="4869712"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8C2560D-EC28-3B41-86E8-18F1CE0113B4}" type="datetimeFigureOut">
              <a:rPr lang="en-US" smtClean="0"/>
              <a:t>3/22/18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569" y="1234569"/>
            <a:ext cx="3217145" cy="3349421"/>
          </a:xfrm>
          <a:prstGeom prst="rect">
            <a:avLst/>
          </a:prstGeom>
        </p:spPr>
      </p:pic>
    </p:spTree>
    <p:extLst>
      <p:ext uri="{BB962C8B-B14F-4D97-AF65-F5344CB8AC3E}">
        <p14:creationId xmlns:p14="http://schemas.microsoft.com/office/powerpoint/2010/main" val="385762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0">
                <a:solidFill>
                  <a:schemeClr val="bg1">
                    <a:lumMod val="65000"/>
                  </a:schemeClr>
                </a:solidFill>
                <a:latin typeface="Helvetica Neue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30" y="1151335"/>
            <a:ext cx="4041775" cy="479822"/>
          </a:xfrm>
        </p:spPr>
        <p:txBody>
          <a:bodyPr anchor="b">
            <a:noAutofit/>
          </a:bodyPr>
          <a:lstStyle>
            <a:lvl1pPr marL="0" indent="0">
              <a:buNone/>
              <a:defRPr lang="en-CA" sz="2000" b="0" kern="1200" dirty="0" smtClean="0">
                <a:solidFill>
                  <a:schemeClr val="bg1">
                    <a:lumMod val="65000"/>
                  </a:schemeClr>
                </a:solidFill>
                <a:latin typeface="Helvetica Neue Ligh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spcBef>
                <a:spcPct val="20000"/>
              </a:spcBef>
              <a:buFont typeface="Arial"/>
              <a:buNone/>
            </a:pPr>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8C2560D-EC28-3B41-86E8-18F1CE0113B4}" type="datetimeFigureOut">
              <a:rPr lang="en-US" smtClean="0"/>
              <a:t>3/22/18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pic>
        <p:nvPicPr>
          <p:cNvPr id="10" name="Picture 9" descr="WellPepper_min_logo_ex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7612150" y="1102067"/>
            <a:ext cx="2465959" cy="287423"/>
          </a:xfrm>
          <a:prstGeom prst="rect">
            <a:avLst/>
          </a:prstGeom>
        </p:spPr>
      </p:pic>
    </p:spTree>
    <p:extLst>
      <p:ext uri="{BB962C8B-B14F-4D97-AF65-F5344CB8AC3E}">
        <p14:creationId xmlns:p14="http://schemas.microsoft.com/office/powerpoint/2010/main" val="4030967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WellPepper_basic_logo_taglin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35111" y="2173113"/>
            <a:ext cx="3372556" cy="770551"/>
          </a:xfrm>
          <a:prstGeom prst="rect">
            <a:avLst/>
          </a:prstGeom>
        </p:spPr>
      </p:pic>
      <p:sp>
        <p:nvSpPr>
          <p:cNvPr id="6" name="TextBox 5"/>
          <p:cNvSpPr txBox="1"/>
          <p:nvPr userDrawn="1"/>
        </p:nvSpPr>
        <p:spPr>
          <a:xfrm>
            <a:off x="3891517" y="3423684"/>
            <a:ext cx="184666" cy="369332"/>
          </a:xfrm>
          <a:prstGeom prst="rect">
            <a:avLst/>
          </a:prstGeom>
          <a:noFill/>
        </p:spPr>
        <p:txBody>
          <a:bodyPr wrap="none" rtlCol="0">
            <a:spAutoFit/>
          </a:bodyPr>
          <a:lstStyle/>
          <a:p>
            <a:endParaRPr lang="en-US" dirty="0"/>
          </a:p>
        </p:txBody>
      </p:sp>
      <p:sp>
        <p:nvSpPr>
          <p:cNvPr id="7" name="Subtitle 4"/>
          <p:cNvSpPr txBox="1">
            <a:spLocks/>
          </p:cNvSpPr>
          <p:nvPr userDrawn="1"/>
        </p:nvSpPr>
        <p:spPr>
          <a:xfrm>
            <a:off x="2323460" y="4651585"/>
            <a:ext cx="4634636" cy="42136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dirty="0" smtClean="0">
                <a:solidFill>
                  <a:schemeClr val="bg1">
                    <a:lumMod val="50000"/>
                  </a:schemeClr>
                </a:solidFill>
                <a:latin typeface="Helvetica Neue Light"/>
                <a:hlinkClick r:id="rId3"/>
              </a:rPr>
              <a:t>www.wellpepper.com</a:t>
            </a:r>
            <a:endParaRPr lang="en-US" sz="1100" dirty="0" smtClean="0">
              <a:solidFill>
                <a:schemeClr val="bg1">
                  <a:lumMod val="50000"/>
                </a:schemeClr>
              </a:solidFill>
              <a:latin typeface="Helvetica Neue Light"/>
            </a:endParaRPr>
          </a:p>
          <a:p>
            <a:pPr marL="0" indent="0" algn="ctr">
              <a:buNone/>
            </a:pPr>
            <a:r>
              <a:rPr lang="en-US" sz="1100" dirty="0" smtClean="0">
                <a:solidFill>
                  <a:schemeClr val="bg1">
                    <a:lumMod val="50000"/>
                  </a:schemeClr>
                </a:solidFill>
                <a:latin typeface="Helvetica Neue Light"/>
              </a:rPr>
              <a:t>Copyright 2013 </a:t>
            </a:r>
            <a:r>
              <a:rPr lang="en-US" sz="1100" dirty="0" err="1" smtClean="0">
                <a:solidFill>
                  <a:schemeClr val="bg1">
                    <a:lumMod val="50000"/>
                  </a:schemeClr>
                </a:solidFill>
                <a:latin typeface="Helvetica Neue Light"/>
              </a:rPr>
              <a:t>Wellpepper</a:t>
            </a:r>
            <a:r>
              <a:rPr lang="en-US" sz="1100" dirty="0" smtClean="0">
                <a:solidFill>
                  <a:schemeClr val="bg1">
                    <a:lumMod val="50000"/>
                  </a:schemeClr>
                </a:solidFill>
                <a:latin typeface="Helvetica Neue Light"/>
              </a:rPr>
              <a:t>, Inc. All Rights Reserved</a:t>
            </a:r>
            <a:endParaRPr lang="en-US" sz="1100" dirty="0">
              <a:solidFill>
                <a:schemeClr val="bg1">
                  <a:lumMod val="50000"/>
                </a:schemeClr>
              </a:solidFill>
              <a:latin typeface="Helvetica Neue Light"/>
            </a:endParaRPr>
          </a:p>
        </p:txBody>
      </p:sp>
    </p:spTree>
    <p:extLst>
      <p:ext uri="{BB962C8B-B14F-4D97-AF65-F5344CB8AC3E}">
        <p14:creationId xmlns:p14="http://schemas.microsoft.com/office/powerpoint/2010/main" val="601447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2560D-EC28-3B41-86E8-18F1CE0113B4}" type="datetimeFigureOut">
              <a:rPr lang="en-US" smtClean="0"/>
              <a:t>3/22/18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575318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7E9F4B7-49A9-45DD-81EA-3CE030110B98}" type="slidenum">
              <a:rPr lang="en-US" smtClean="0"/>
              <a:pPr>
                <a:defRPr/>
              </a:pPr>
              <a:t>‹#›</a:t>
            </a:fld>
            <a:endParaRPr lang="en-US"/>
          </a:p>
        </p:txBody>
      </p:sp>
    </p:spTree>
    <p:extLst>
      <p:ext uri="{BB962C8B-B14F-4D97-AF65-F5344CB8AC3E}">
        <p14:creationId xmlns:p14="http://schemas.microsoft.com/office/powerpoint/2010/main" val="14879508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CA" dirty="0" smtClean="0"/>
              <a:t>Click to edit Master text styles</a:t>
            </a:r>
          </a:p>
          <a:p>
            <a:pPr lvl="1"/>
            <a:r>
              <a:rPr lang="en-CA" dirty="0" smtClean="0"/>
              <a:t>Second level</a:t>
            </a:r>
          </a:p>
          <a:p>
            <a:pPr lvl="2"/>
            <a:r>
              <a:rPr lang="en-CA" dirty="0" smtClean="0"/>
              <a:t>Fifth level</a:t>
            </a:r>
            <a:endParaRPr lang="en-US" dirty="0" smtClean="0"/>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800">
                <a:solidFill>
                  <a:schemeClr val="tx1">
                    <a:tint val="75000"/>
                  </a:schemeClr>
                </a:solidFill>
                <a:latin typeface="Helvetica Neue"/>
              </a:defRPr>
            </a:lvl1pPr>
          </a:lstStyle>
          <a:p>
            <a:fld id="{68C2560D-EC28-3B41-86E8-18F1CE0113B4}" type="datetimeFigureOut">
              <a:rPr lang="en-US" smtClean="0"/>
              <a:pPr/>
              <a:t>3/22/18</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800">
                <a:solidFill>
                  <a:schemeClr val="tx1">
                    <a:tint val="75000"/>
                  </a:schemeClr>
                </a:solidFill>
                <a:latin typeface="Helvetica Neue"/>
              </a:defRPr>
            </a:lvl1pPr>
          </a:lstStyle>
          <a:p>
            <a:r>
              <a:rPr lang="en-US" smtClean="0"/>
              <a:t>© 2013, Wellpepper, Inc</a:t>
            </a:r>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800">
                <a:solidFill>
                  <a:schemeClr val="tx1">
                    <a:tint val="75000"/>
                  </a:schemeClr>
                </a:solidFill>
                <a:latin typeface="Helvetica Neue"/>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4028029775"/>
      </p:ext>
    </p:extLst>
  </p:cSld>
  <p:clrMap bg1="lt1" tx1="dk1" bg2="lt2" tx2="dk2" accent1="accent1" accent2="accent2" accent3="accent3" accent4="accent4" accent5="accent5" accent6="accent6" hlink="hlink" folHlink="folHlink"/>
  <p:sldLayoutIdLst>
    <p:sldLayoutId id="2147493516" r:id="rId1"/>
    <p:sldLayoutId id="2147493517" r:id="rId2"/>
    <p:sldLayoutId id="2147493518" r:id="rId3"/>
    <p:sldLayoutId id="2147493519" r:id="rId4"/>
    <p:sldLayoutId id="2147493520" r:id="rId5"/>
    <p:sldLayoutId id="2147493522" r:id="rId6"/>
    <p:sldLayoutId id="2147493523" r:id="rId7"/>
    <p:sldLayoutId id="2147493524" r:id="rId8"/>
  </p:sldLayoutIdLst>
  <p:txStyles>
    <p:titleStyle>
      <a:lvl1pPr algn="l" defTabSz="457200" rtl="0" eaLnBrk="1" latinLnBrk="0" hangingPunct="1">
        <a:spcBef>
          <a:spcPct val="0"/>
        </a:spcBef>
        <a:buNone/>
        <a:defRPr sz="4000" kern="1200">
          <a:solidFill>
            <a:srgbClr val="E56C30"/>
          </a:solidFill>
          <a:latin typeface="Helvetica Neue"/>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Neue"/>
          <a:ea typeface="+mn-ea"/>
          <a:cs typeface="+mn-cs"/>
        </a:defRPr>
      </a:lvl1pPr>
      <a:lvl2pPr marL="914400" indent="-457200" algn="l" defTabSz="457200" rtl="0" eaLnBrk="1" latinLnBrk="0" hangingPunct="1">
        <a:spcBef>
          <a:spcPct val="20000"/>
        </a:spcBef>
        <a:buFont typeface="Arial" pitchFamily="34" charset="0"/>
        <a:buChar char="•"/>
        <a:defRPr sz="2800" kern="1200">
          <a:solidFill>
            <a:schemeClr val="tx1"/>
          </a:solidFill>
          <a:latin typeface="Helvetica Neue"/>
          <a:ea typeface="+mn-ea"/>
          <a:cs typeface="+mn-cs"/>
        </a:defRPr>
      </a:lvl2pPr>
      <a:lvl3pPr marL="1143000" indent="-228600" algn="l" defTabSz="457200" rtl="0" eaLnBrk="1" latinLnBrk="0" hangingPunct="1">
        <a:spcBef>
          <a:spcPct val="20000"/>
        </a:spcBef>
        <a:buFont typeface="Arial" pitchFamily="34" charset="0"/>
        <a:buChar char="•"/>
        <a:defRPr sz="2400" kern="1200">
          <a:solidFill>
            <a:schemeClr val="tx1"/>
          </a:solidFill>
          <a:latin typeface="Helvetica Neue"/>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Neue"/>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Neu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6.gif"/></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6.gi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file://localhost/cid/image001.png@01D2A871.63AE3DE0" TargetMode="External"/><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emf"/><Relationship Id="rId5" Type="http://schemas.openxmlformats.org/officeDocument/2006/relationships/image" Target="../media/image8.tiff"/><Relationship Id="rId6" Type="http://schemas.openxmlformats.org/officeDocument/2006/relationships/image" Target="../media/image9.tiff"/><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tiff"/><Relationship Id="rId10"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4.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6.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8.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fif"/><Relationship Id="rId4" Type="http://schemas.openxmlformats.org/officeDocument/2006/relationships/image" Target="../media/image15.png"/><Relationship Id="rId5" Type="http://schemas.openxmlformats.org/officeDocument/2006/relationships/image" Target="../media/image16.g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7.gif"/><Relationship Id="rId4" Type="http://schemas.openxmlformats.org/officeDocument/2006/relationships/image" Target="../media/image18.jpg"/><Relationship Id="rId5"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 From Individual Care to Machine-Learning: The Power of Patient-Provider messaging</a:t>
            </a:r>
            <a:endParaRPr lang="en-US" dirty="0"/>
          </a:p>
        </p:txBody>
      </p:sp>
      <p:sp>
        <p:nvSpPr>
          <p:cNvPr id="3" name="Subtitle 2"/>
          <p:cNvSpPr>
            <a:spLocks noGrp="1"/>
          </p:cNvSpPr>
          <p:nvPr>
            <p:ph type="subTitle" idx="1"/>
          </p:nvPr>
        </p:nvSpPr>
        <p:spPr>
          <a:xfrm>
            <a:off x="4002682" y="3905072"/>
            <a:ext cx="4582638" cy="1066978"/>
          </a:xfrm>
        </p:spPr>
        <p:txBody>
          <a:bodyPr>
            <a:normAutofit fontScale="70000" lnSpcReduction="20000"/>
          </a:bodyPr>
          <a:lstStyle/>
          <a:p>
            <a:r>
              <a:rPr lang="en-US" dirty="0" smtClean="0"/>
              <a:t>Anne Weiler</a:t>
            </a:r>
            <a:br>
              <a:rPr lang="en-US" dirty="0" smtClean="0"/>
            </a:br>
            <a:r>
              <a:rPr lang="en-US" dirty="0" smtClean="0"/>
              <a:t>CEO and co-founder</a:t>
            </a:r>
          </a:p>
          <a:p>
            <a:r>
              <a:rPr lang="en-US" dirty="0" smtClean="0"/>
              <a:t>Wellpepper, </a:t>
            </a:r>
            <a:r>
              <a:rPr lang="en-US" dirty="0" err="1" smtClean="0"/>
              <a:t>Inc</a:t>
            </a:r>
            <a:endParaRPr lang="en-US" dirty="0"/>
          </a:p>
        </p:txBody>
      </p:sp>
    </p:spTree>
    <p:extLst>
      <p:ext uri="{BB962C8B-B14F-4D97-AF65-F5344CB8AC3E}">
        <p14:creationId xmlns:p14="http://schemas.microsoft.com/office/powerpoint/2010/main" val="60635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1206500"/>
            <a:ext cx="9144000" cy="3937000"/>
          </a:xfrm>
          <a:prstGeom prst="rect">
            <a:avLst/>
          </a:prstGeom>
          <a:solidFill>
            <a:srgbClr val="6B757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3" name="Title 2"/>
          <p:cNvSpPr>
            <a:spLocks noGrp="1"/>
          </p:cNvSpPr>
          <p:nvPr>
            <p:ph type="title" idx="4294967295"/>
          </p:nvPr>
        </p:nvSpPr>
        <p:spPr>
          <a:xfrm>
            <a:off x="235813" y="-13898"/>
            <a:ext cx="7542071" cy="715181"/>
          </a:xfrm>
        </p:spPr>
        <p:txBody>
          <a:bodyPr>
            <a:normAutofit/>
          </a:bodyPr>
          <a:lstStyle/>
          <a:p>
            <a:endParaRPr lang="en-US" sz="1600" dirty="0">
              <a:latin typeface="+mj-lt"/>
            </a:endParaRPr>
          </a:p>
        </p:txBody>
      </p:sp>
      <p:sp>
        <p:nvSpPr>
          <p:cNvPr id="5" name="Content Placeholder 4"/>
          <p:cNvSpPr>
            <a:spLocks noGrp="1"/>
          </p:cNvSpPr>
          <p:nvPr>
            <p:ph sz="half" idx="4294967295"/>
          </p:nvPr>
        </p:nvSpPr>
        <p:spPr>
          <a:xfrm>
            <a:off x="235813" y="1788474"/>
            <a:ext cx="4040188" cy="2963863"/>
          </a:xfrm>
        </p:spPr>
        <p:txBody>
          <a:bodyPr vert="horz" lIns="91440" tIns="45720" rIns="91440" bIns="45720" rtlCol="0" anchor="t">
            <a:normAutofit/>
          </a:bodyPr>
          <a:lstStyle/>
          <a:p>
            <a:pPr marL="342900" indent="-342900">
              <a:buFont typeface="Arial" panose="020B0604020202020204" pitchFamily="34" charset="0"/>
              <a:buChar char="•"/>
            </a:pPr>
            <a:r>
              <a:rPr lang="en-US" sz="2400" dirty="0">
                <a:solidFill>
                  <a:schemeClr val="tx1">
                    <a:lumMod val="50000"/>
                  </a:schemeClr>
                </a:solidFill>
                <a:latin typeface="Helvetica Neue" charset="0"/>
                <a:ea typeface="Helvetica Neue" charset="0"/>
                <a:cs typeface="Helvetica Neue" charset="0"/>
              </a:rPr>
              <a:t>RCT</a:t>
            </a:r>
            <a:endParaRPr lang="en-US" sz="2400" dirty="0" err="1">
              <a:solidFill>
                <a:schemeClr val="tx1">
                  <a:lumMod val="50000"/>
                </a:schemeClr>
              </a:solidFill>
              <a:latin typeface="Helvetica Neue" charset="0"/>
              <a:ea typeface="Helvetica Neue" charset="0"/>
              <a:cs typeface="Helvetica Neue" charset="0"/>
            </a:endParaRPr>
          </a:p>
          <a:p>
            <a:pPr marL="342900" indent="-342900">
              <a:buFont typeface="Arial" panose="020B0604020202020204" pitchFamily="34" charset="0"/>
              <a:buChar char="•"/>
            </a:pPr>
            <a:r>
              <a:rPr lang="en-US" sz="2400" dirty="0" smtClean="0">
                <a:solidFill>
                  <a:schemeClr val="tx1">
                    <a:lumMod val="50000"/>
                  </a:schemeClr>
                </a:solidFill>
                <a:latin typeface="Helvetica Neue" charset="0"/>
                <a:ea typeface="Helvetica Neue" charset="0"/>
                <a:cs typeface="Helvetica Neue" charset="0"/>
              </a:rPr>
              <a:t>Exercise </a:t>
            </a:r>
            <a:r>
              <a:rPr lang="en-US" sz="2400" dirty="0">
                <a:solidFill>
                  <a:schemeClr val="tx1">
                    <a:lumMod val="50000"/>
                  </a:schemeClr>
                </a:solidFill>
                <a:latin typeface="Helvetica Neue" charset="0"/>
                <a:ea typeface="Helvetica Neue" charset="0"/>
                <a:cs typeface="Helvetica Neue" charset="0"/>
              </a:rPr>
              <a:t>intervention over 12 </a:t>
            </a:r>
            <a:r>
              <a:rPr lang="en-US" sz="2400" dirty="0" smtClean="0">
                <a:solidFill>
                  <a:schemeClr val="tx1">
                    <a:lumMod val="50000"/>
                  </a:schemeClr>
                </a:solidFill>
                <a:latin typeface="Helvetica Neue" charset="0"/>
                <a:ea typeface="Helvetica Neue" charset="0"/>
                <a:cs typeface="Helvetica Neue" charset="0"/>
              </a:rPr>
              <a:t>months</a:t>
            </a:r>
          </a:p>
          <a:p>
            <a:pPr marL="342900" indent="-342900">
              <a:buFont typeface="Arial" panose="020B0604020202020204" pitchFamily="34" charset="0"/>
              <a:buChar char="•"/>
            </a:pPr>
            <a:r>
              <a:rPr lang="en-US" sz="2400" dirty="0" smtClean="0">
                <a:solidFill>
                  <a:schemeClr val="tx1">
                    <a:lumMod val="50000"/>
                  </a:schemeClr>
                </a:solidFill>
                <a:latin typeface="Helvetica Neue" charset="0"/>
                <a:ea typeface="Helvetica Neue" charset="0"/>
                <a:cs typeface="Helvetica Neue" charset="0"/>
              </a:rPr>
              <a:t>1-2 Clinic visits</a:t>
            </a:r>
            <a:endParaRPr lang="en-US" sz="2400" dirty="0">
              <a:solidFill>
                <a:schemeClr val="tx1">
                  <a:lumMod val="50000"/>
                </a:schemeClr>
              </a:solidFill>
              <a:latin typeface="Helvetica Neue" charset="0"/>
              <a:ea typeface="Helvetica Neue" charset="0"/>
              <a:cs typeface="Helvetica Neue" charset="0"/>
            </a:endParaRPr>
          </a:p>
          <a:p>
            <a:pPr marL="914400"/>
            <a:endParaRPr lang="en-US" dirty="0">
              <a:latin typeface="Helvetica Neue" charset="0"/>
              <a:ea typeface="Helvetica Neue" charset="0"/>
              <a:cs typeface="Helvetica Neue" charset="0"/>
            </a:endParaRPr>
          </a:p>
          <a:p>
            <a:endParaRPr lang="en-US" dirty="0">
              <a:latin typeface="Helvetica Neue" charset="0"/>
              <a:ea typeface="Helvetica Neue" charset="0"/>
              <a:cs typeface="Helvetica Neue" charset="0"/>
            </a:endParaRPr>
          </a:p>
        </p:txBody>
      </p:sp>
      <p:sp>
        <p:nvSpPr>
          <p:cNvPr id="6" name="Text Placeholder 5"/>
          <p:cNvSpPr>
            <a:spLocks noGrp="1"/>
          </p:cNvSpPr>
          <p:nvPr>
            <p:ph type="body" sz="quarter" idx="4294967295"/>
          </p:nvPr>
        </p:nvSpPr>
        <p:spPr>
          <a:xfrm>
            <a:off x="5102224" y="1263650"/>
            <a:ext cx="4041775" cy="479425"/>
          </a:xfrm>
        </p:spPr>
        <p:txBody>
          <a:bodyPr>
            <a:normAutofit fontScale="47500" lnSpcReduction="20000"/>
          </a:bodyPr>
          <a:lstStyle/>
          <a:p>
            <a:pPr marL="0" indent="0">
              <a:buNone/>
            </a:pPr>
            <a:r>
              <a:rPr lang="en-US" dirty="0" smtClean="0">
                <a:solidFill>
                  <a:schemeClr val="tx1">
                    <a:lumMod val="50000"/>
                  </a:schemeClr>
                </a:solidFill>
                <a:latin typeface="Helvetica Neue" charset="0"/>
                <a:ea typeface="Helvetica Neue" charset="0"/>
                <a:cs typeface="Helvetica Neue" charset="0"/>
              </a:rPr>
              <a:t>REACH</a:t>
            </a:r>
            <a:r>
              <a:rPr lang="en-US" dirty="0" smtClean="0">
                <a:solidFill>
                  <a:schemeClr val="tx1"/>
                </a:solidFill>
                <a:latin typeface="Helvetica Neue" charset="0"/>
                <a:ea typeface="Helvetica Neue" charset="0"/>
                <a:cs typeface="Helvetica Neue" charset="0"/>
              </a:rPr>
              <a:t> </a:t>
            </a:r>
            <a:r>
              <a:rPr lang="en-US" dirty="0" smtClean="0">
                <a:solidFill>
                  <a:schemeClr val="tx1">
                    <a:lumMod val="50000"/>
                  </a:schemeClr>
                </a:solidFill>
                <a:latin typeface="Helvetica Neue" charset="0"/>
                <a:ea typeface="Helvetica Neue" charset="0"/>
                <a:cs typeface="Helvetica Neue" charset="0"/>
              </a:rPr>
              <a:t>(</a:t>
            </a:r>
            <a:r>
              <a:rPr lang="en-US" dirty="0">
                <a:solidFill>
                  <a:srgbClr val="E56C30"/>
                </a:solidFill>
                <a:latin typeface="Helvetica Neue" charset="0"/>
                <a:ea typeface="Helvetica Neue" charset="0"/>
                <a:cs typeface="Helvetica Neue" charset="0"/>
              </a:rPr>
              <a:t>R</a:t>
            </a:r>
            <a:r>
              <a:rPr lang="en-US" dirty="0" smtClean="0">
                <a:solidFill>
                  <a:schemeClr val="tx1">
                    <a:lumMod val="50000"/>
                  </a:schemeClr>
                </a:solidFill>
                <a:latin typeface="Helvetica Neue" charset="0"/>
                <a:ea typeface="Helvetica Neue" charset="0"/>
                <a:cs typeface="Helvetica Neue" charset="0"/>
              </a:rPr>
              <a:t>ehabilitation </a:t>
            </a:r>
            <a:r>
              <a:rPr lang="en-US" dirty="0" smtClean="0">
                <a:solidFill>
                  <a:srgbClr val="E56C30"/>
                </a:solidFill>
                <a:latin typeface="Helvetica Neue" charset="0"/>
                <a:ea typeface="Helvetica Neue" charset="0"/>
                <a:cs typeface="Helvetica Neue" charset="0"/>
              </a:rPr>
              <a:t>E</a:t>
            </a:r>
            <a:r>
              <a:rPr lang="en-US" dirty="0" smtClean="0">
                <a:solidFill>
                  <a:schemeClr val="tx1">
                    <a:lumMod val="50000"/>
                  </a:schemeClr>
                </a:solidFill>
                <a:latin typeface="Helvetica Neue" charset="0"/>
                <a:ea typeface="Helvetica Neue" charset="0"/>
                <a:cs typeface="Helvetica Neue" charset="0"/>
              </a:rPr>
              <a:t>nhancing </a:t>
            </a:r>
            <a:r>
              <a:rPr lang="en-US" dirty="0" smtClean="0">
                <a:solidFill>
                  <a:srgbClr val="E56C30"/>
                </a:solidFill>
                <a:latin typeface="Helvetica Neue" charset="0"/>
                <a:ea typeface="Helvetica Neue" charset="0"/>
                <a:cs typeface="Helvetica Neue" charset="0"/>
              </a:rPr>
              <a:t>A</a:t>
            </a:r>
            <a:r>
              <a:rPr lang="en-US" dirty="0" smtClean="0">
                <a:solidFill>
                  <a:schemeClr val="tx1">
                    <a:lumMod val="50000"/>
                  </a:schemeClr>
                </a:solidFill>
                <a:latin typeface="Helvetica Neue" charset="0"/>
                <a:ea typeface="Helvetica Neue" charset="0"/>
                <a:cs typeface="Helvetica Neue" charset="0"/>
              </a:rPr>
              <a:t>ging </a:t>
            </a:r>
            <a:r>
              <a:rPr lang="en-US" dirty="0" smtClean="0">
                <a:solidFill>
                  <a:schemeClr val="tx1">
                    <a:lumMod val="50000"/>
                  </a:schemeClr>
                </a:solidFill>
                <a:latin typeface="Helvetica Neue" charset="0"/>
                <a:ea typeface="Helvetica Neue" charset="0"/>
                <a:cs typeface="Helvetica Neue" charset="0"/>
              </a:rPr>
              <a:t>through </a:t>
            </a:r>
            <a:r>
              <a:rPr lang="en-US" dirty="0" smtClean="0">
                <a:solidFill>
                  <a:srgbClr val="E56C30"/>
                </a:solidFill>
                <a:latin typeface="Helvetica Neue" charset="0"/>
                <a:ea typeface="Helvetica Neue" charset="0"/>
                <a:cs typeface="Helvetica Neue" charset="0"/>
              </a:rPr>
              <a:t>C</a:t>
            </a:r>
            <a:r>
              <a:rPr lang="en-US" dirty="0" smtClean="0">
                <a:solidFill>
                  <a:schemeClr val="tx1">
                    <a:lumMod val="50000"/>
                  </a:schemeClr>
                </a:solidFill>
                <a:latin typeface="Helvetica Neue" charset="0"/>
                <a:ea typeface="Helvetica Neue" charset="0"/>
                <a:cs typeface="Helvetica Neue" charset="0"/>
              </a:rPr>
              <a:t>onnected </a:t>
            </a:r>
            <a:r>
              <a:rPr lang="en-US" dirty="0" smtClean="0">
                <a:solidFill>
                  <a:srgbClr val="E56C30"/>
                </a:solidFill>
                <a:latin typeface="Helvetica Neue" charset="0"/>
                <a:ea typeface="Helvetica Neue" charset="0"/>
                <a:cs typeface="Helvetica Neue" charset="0"/>
              </a:rPr>
              <a:t>H</a:t>
            </a:r>
            <a:r>
              <a:rPr lang="en-US" dirty="0" smtClean="0">
                <a:solidFill>
                  <a:schemeClr val="tx1">
                    <a:lumMod val="50000"/>
                  </a:schemeClr>
                </a:solidFill>
                <a:latin typeface="Helvetica Neue" charset="0"/>
                <a:ea typeface="Helvetica Neue" charset="0"/>
                <a:cs typeface="Helvetica Neue" charset="0"/>
              </a:rPr>
              <a:t>ealth</a:t>
            </a:r>
            <a:r>
              <a:rPr lang="en-US" dirty="0" smtClean="0">
                <a:solidFill>
                  <a:schemeClr val="tx1">
                    <a:lumMod val="50000"/>
                  </a:schemeClr>
                </a:solidFill>
                <a:latin typeface="Helvetica Neue" charset="0"/>
                <a:ea typeface="Helvetica Neue" charset="0"/>
                <a:cs typeface="Helvetica Neue" charset="0"/>
              </a:rPr>
              <a:t>)</a:t>
            </a:r>
            <a:endParaRPr lang="en-US" dirty="0">
              <a:solidFill>
                <a:schemeClr val="tx1">
                  <a:lumMod val="50000"/>
                </a:schemeClr>
              </a:solidFill>
              <a:latin typeface="Helvetica Neue" charset="0"/>
              <a:ea typeface="Helvetica Neue" charset="0"/>
              <a:cs typeface="Helvetica Neue" charset="0"/>
            </a:endParaRPr>
          </a:p>
        </p:txBody>
      </p:sp>
      <p:sp>
        <p:nvSpPr>
          <p:cNvPr id="8" name="Content Placeholder 7">
            <a:extLst>
              <a:ext uri="{FF2B5EF4-FFF2-40B4-BE49-F238E27FC236}">
                <a16:creationId xmlns:a16="http://schemas.microsoft.com/office/drawing/2014/main" xmlns="" id="{4585101A-5B9B-4FF2-9A27-B47EE2731FBD}"/>
              </a:ext>
            </a:extLst>
          </p:cNvPr>
          <p:cNvSpPr>
            <a:spLocks noGrp="1"/>
          </p:cNvSpPr>
          <p:nvPr>
            <p:ph sz="quarter" idx="4294967295"/>
          </p:nvPr>
        </p:nvSpPr>
        <p:spPr>
          <a:xfrm>
            <a:off x="5102225" y="1800225"/>
            <a:ext cx="4041775" cy="2963863"/>
          </a:xfrm>
        </p:spPr>
        <p:txBody>
          <a:bodyPr vert="horz" lIns="91440" tIns="45720" rIns="91440" bIns="45720" rtlCol="0" anchor="t">
            <a:normAutofit/>
          </a:bodyPr>
          <a:lstStyle/>
          <a:p>
            <a:pPr marL="342900" indent="-342900">
              <a:buFont typeface="Arial" panose="020B0604020202020204" pitchFamily="34" charset="0"/>
              <a:buChar char="•"/>
            </a:pPr>
            <a:r>
              <a:rPr lang="en-US" sz="2400" dirty="0">
                <a:solidFill>
                  <a:schemeClr val="tx1">
                    <a:lumMod val="50000"/>
                  </a:schemeClr>
                </a:solidFill>
                <a:latin typeface="Helvetica Neue" charset="0"/>
                <a:ea typeface="Helvetica Neue" charset="0"/>
                <a:cs typeface="Helvetica Neue" charset="0"/>
              </a:rPr>
              <a:t>Quasi experimental design</a:t>
            </a:r>
          </a:p>
          <a:p>
            <a:pPr marL="342900" indent="-342900">
              <a:buFont typeface="Arial" panose="020B0604020202020204" pitchFamily="34" charset="0"/>
              <a:buChar char="•"/>
            </a:pPr>
            <a:r>
              <a:rPr lang="en-US" sz="2400" dirty="0" smtClean="0">
                <a:solidFill>
                  <a:schemeClr val="tx1">
                    <a:lumMod val="50000"/>
                  </a:schemeClr>
                </a:solidFill>
                <a:latin typeface="Helvetica Neue" charset="0"/>
                <a:ea typeface="Helvetica Neue" charset="0"/>
                <a:cs typeface="Helvetica Neue" charset="0"/>
              </a:rPr>
              <a:t>Exercise </a:t>
            </a:r>
            <a:r>
              <a:rPr lang="en-US" sz="2400" dirty="0">
                <a:solidFill>
                  <a:schemeClr val="tx1">
                    <a:lumMod val="50000"/>
                  </a:schemeClr>
                </a:solidFill>
                <a:latin typeface="Helvetica Neue" charset="0"/>
                <a:ea typeface="Helvetica Neue" charset="0"/>
                <a:cs typeface="Helvetica Neue" charset="0"/>
              </a:rPr>
              <a:t>intervention over 12 </a:t>
            </a:r>
            <a:r>
              <a:rPr lang="en-US" sz="2400" dirty="0" smtClean="0">
                <a:solidFill>
                  <a:schemeClr val="tx1">
                    <a:lumMod val="50000"/>
                  </a:schemeClr>
                </a:solidFill>
                <a:latin typeface="Helvetica Neue" charset="0"/>
                <a:ea typeface="Helvetica Neue" charset="0"/>
                <a:cs typeface="Helvetica Neue" charset="0"/>
              </a:rPr>
              <a:t>months</a:t>
            </a:r>
          </a:p>
          <a:p>
            <a:pPr marL="342900" indent="-342900">
              <a:buFont typeface="Arial" panose="020B0604020202020204" pitchFamily="34" charset="0"/>
              <a:buChar char="•"/>
            </a:pPr>
            <a:r>
              <a:rPr lang="en-US" sz="2400" dirty="0" smtClean="0">
                <a:solidFill>
                  <a:schemeClr val="tx1">
                    <a:lumMod val="50000"/>
                  </a:schemeClr>
                </a:solidFill>
                <a:latin typeface="Helvetica Neue" charset="0"/>
                <a:ea typeface="Helvetica Neue" charset="0"/>
                <a:cs typeface="Helvetica Neue" charset="0"/>
              </a:rPr>
              <a:t>6-16 Home and Clinic visits</a:t>
            </a:r>
            <a:endParaRPr lang="en-US" sz="2400" dirty="0">
              <a:solidFill>
                <a:schemeClr val="tx1">
                  <a:lumMod val="50000"/>
                </a:schemeClr>
              </a:solidFill>
              <a:latin typeface="Helvetica Neue" charset="0"/>
              <a:ea typeface="Helvetica Neue" charset="0"/>
              <a:cs typeface="Helvetica Neue" charset="0"/>
            </a:endParaRPr>
          </a:p>
        </p:txBody>
      </p:sp>
      <p:sp>
        <p:nvSpPr>
          <p:cNvPr id="13" name="Text Placeholder 5"/>
          <p:cNvSpPr txBox="1">
            <a:spLocks/>
          </p:cNvSpPr>
          <p:nvPr/>
        </p:nvSpPr>
        <p:spPr>
          <a:xfrm>
            <a:off x="289230" y="1206499"/>
            <a:ext cx="4577505" cy="47942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400" kern="1200">
                <a:solidFill>
                  <a:schemeClr val="tx1"/>
                </a:solidFill>
                <a:latin typeface="Arial" panose="020B0604020202020204" pitchFamily="34" charset="0"/>
                <a:ea typeface="+mn-ea"/>
                <a:cs typeface="Arial" panose="020B0604020202020204" pitchFamily="34" charset="0"/>
              </a:defRPr>
            </a:lvl1pPr>
            <a:lvl2pPr marL="285750" indent="-285750" algn="l" defTabSz="457200" rtl="0" eaLnBrk="1" latinLnBrk="0" hangingPunct="1">
              <a:spcBef>
                <a:spcPct val="20000"/>
              </a:spcBef>
              <a:buFont typeface="Arial"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641350" indent="-355600" algn="l" defTabSz="457200" rtl="0" eaLnBrk="1" latinLnBrk="0" hangingPunct="1">
              <a:spcBef>
                <a:spcPct val="20000"/>
              </a:spcBef>
              <a:buFont typeface="Helvetica" charset="0"/>
              <a:buChar char="—"/>
              <a:tabLst/>
              <a:defRPr sz="1800" kern="1200">
                <a:solidFill>
                  <a:schemeClr val="tx1"/>
                </a:solidFill>
                <a:latin typeface="Arial" panose="020B0604020202020204" pitchFamily="34" charset="0"/>
                <a:ea typeface="+mn-ea"/>
                <a:cs typeface="Arial" panose="020B0604020202020204" pitchFamily="34" charset="0"/>
              </a:defRPr>
            </a:lvl3pPr>
            <a:lvl4pPr marL="1036638" indent="-395288" algn="l" defTabSz="457200" rtl="0" eaLnBrk="1" latinLnBrk="0" hangingPunct="1">
              <a:spcBef>
                <a:spcPct val="20000"/>
              </a:spcBef>
              <a:buFont typeface="Arial"/>
              <a:buChar char="–"/>
              <a:tabLst/>
              <a:defRPr sz="1600" kern="1200">
                <a:solidFill>
                  <a:schemeClr val="tx1"/>
                </a:solidFill>
                <a:latin typeface="Arial" panose="020B0604020202020204" pitchFamily="34" charset="0"/>
                <a:ea typeface="+mn-ea"/>
                <a:cs typeface="Arial" panose="020B0604020202020204" pitchFamily="34" charset="0"/>
              </a:defRPr>
            </a:lvl4pPr>
            <a:lvl5pPr marL="1377950" indent="-341313" algn="l" defTabSz="457200" rtl="0" eaLnBrk="1" latinLnBrk="0" hangingPunct="1">
              <a:spcBef>
                <a:spcPct val="20000"/>
              </a:spcBef>
              <a:buFont typeface="Arial"/>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solidFill>
                  <a:schemeClr val="tx1">
                    <a:lumMod val="50000"/>
                  </a:schemeClr>
                </a:solidFill>
                <a:latin typeface="Helvetica Neue" charset="0"/>
                <a:ea typeface="Helvetica Neue" charset="0"/>
                <a:cs typeface="Helvetica Neue" charset="0"/>
              </a:rPr>
              <a:t>mHealth</a:t>
            </a:r>
            <a:r>
              <a:rPr lang="en-US" dirty="0" smtClean="0">
                <a:latin typeface="Helvetica Neue" charset="0"/>
                <a:ea typeface="Helvetica Neue" charset="0"/>
                <a:cs typeface="Helvetica Neue" charset="0"/>
              </a:rPr>
              <a:t> </a:t>
            </a:r>
            <a:r>
              <a:rPr lang="en-US" dirty="0" smtClean="0">
                <a:solidFill>
                  <a:schemeClr val="tx1">
                    <a:lumMod val="50000"/>
                  </a:schemeClr>
                </a:solidFill>
                <a:latin typeface="Helvetica Neue" charset="0"/>
                <a:ea typeface="Helvetica Neue" charset="0"/>
                <a:cs typeface="Helvetica Neue" charset="0"/>
              </a:rPr>
              <a:t>(Parkinson disease)</a:t>
            </a:r>
            <a:endParaRPr lang="en-US" dirty="0">
              <a:solidFill>
                <a:schemeClr val="tx1">
                  <a:lumMod val="50000"/>
                </a:schemeClr>
              </a:solidFill>
              <a:latin typeface="Helvetica Neue" charset="0"/>
              <a:ea typeface="Helvetica Neue" charset="0"/>
              <a:cs typeface="Helvetica Neue"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230" y="166676"/>
            <a:ext cx="1504950" cy="676275"/>
          </a:xfrm>
          <a:prstGeom prst="rect">
            <a:avLst/>
          </a:prstGeom>
        </p:spPr>
      </p:pic>
    </p:spTree>
    <p:extLst>
      <p:ext uri="{BB962C8B-B14F-4D97-AF65-F5344CB8AC3E}">
        <p14:creationId xmlns:p14="http://schemas.microsoft.com/office/powerpoint/2010/main" val="5480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092" y="224007"/>
            <a:ext cx="8229600" cy="857250"/>
          </a:xfrm>
        </p:spPr>
        <p:txBody>
          <a:bodyPr>
            <a:normAutofit/>
          </a:bodyPr>
          <a:lstStyle/>
          <a:p>
            <a:r>
              <a:rPr lang="en-US" dirty="0" smtClean="0"/>
              <a:t>Results</a:t>
            </a:r>
            <a:endParaRPr lang="en-US" dirty="0"/>
          </a:p>
        </p:txBody>
      </p:sp>
      <p:graphicFrame>
        <p:nvGraphicFramePr>
          <p:cNvPr id="12" name="Chart 11"/>
          <p:cNvGraphicFramePr>
            <a:graphicFrameLocks/>
          </p:cNvGraphicFramePr>
          <p:nvPr>
            <p:extLst>
              <p:ext uri="{D42A27DB-BD31-4B8C-83A1-F6EECF244321}">
                <p14:modId xmlns:p14="http://schemas.microsoft.com/office/powerpoint/2010/main" val="1150571641"/>
              </p:ext>
            </p:extLst>
          </p:nvPr>
        </p:nvGraphicFramePr>
        <p:xfrm>
          <a:off x="1690892" y="1266363"/>
          <a:ext cx="5033278" cy="324356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438170" y="3431346"/>
            <a:ext cx="1570722" cy="646331"/>
          </a:xfrm>
          <a:prstGeom prst="rect">
            <a:avLst/>
          </a:prstGeom>
          <a:noFill/>
        </p:spPr>
        <p:txBody>
          <a:bodyPr wrap="square" rtlCol="0">
            <a:spAutoFit/>
          </a:bodyPr>
          <a:lstStyle/>
          <a:p>
            <a:pPr algn="r"/>
            <a:r>
              <a:rPr lang="en-US" dirty="0" smtClean="0">
                <a:latin typeface="Helvetica Neue" charset="0"/>
                <a:ea typeface="Helvetica Neue" charset="0"/>
                <a:cs typeface="Helvetica Neue" charset="0"/>
              </a:rPr>
              <a:t>Mobile health intervention</a:t>
            </a:r>
            <a:endParaRPr lang="en-US" dirty="0">
              <a:latin typeface="Helvetica Neue" charset="0"/>
              <a:ea typeface="Helvetica Neue" charset="0"/>
              <a:cs typeface="Helvetica Neue"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91" y="314495"/>
            <a:ext cx="1504950" cy="676275"/>
          </a:xfrm>
          <a:prstGeom prst="rect">
            <a:avLst/>
          </a:prstGeom>
        </p:spPr>
      </p:pic>
    </p:spTree>
    <p:extLst>
      <p:ext uri="{BB962C8B-B14F-4D97-AF65-F5344CB8AC3E}">
        <p14:creationId xmlns:p14="http://schemas.microsoft.com/office/powerpoint/2010/main" val="75904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Clinician-Initiated Communication Triggers</a:t>
            </a:r>
          </a:p>
        </p:txBody>
      </p:sp>
      <p:sp>
        <p:nvSpPr>
          <p:cNvPr id="6" name="Content Placeholder 5"/>
          <p:cNvSpPr>
            <a:spLocks noGrp="1"/>
          </p:cNvSpPr>
          <p:nvPr>
            <p:ph idx="1"/>
          </p:nvPr>
        </p:nvSpPr>
        <p:spPr/>
        <p:txBody>
          <a:bodyPr/>
          <a:lstStyle/>
          <a:p>
            <a:pPr lvl="1"/>
            <a:r>
              <a:rPr lang="en-US" sz="2400" dirty="0"/>
              <a:t>No activity in &gt;7 days</a:t>
            </a:r>
          </a:p>
          <a:p>
            <a:pPr lvl="1"/>
            <a:r>
              <a:rPr lang="en-US" sz="2400" dirty="0"/>
              <a:t>Pain reports on exercise greater than 2/3</a:t>
            </a:r>
          </a:p>
          <a:p>
            <a:pPr lvl="1"/>
            <a:r>
              <a:rPr lang="en-US" sz="2400" dirty="0"/>
              <a:t>Fall report</a:t>
            </a:r>
          </a:p>
          <a:p>
            <a:pPr lvl="1"/>
            <a:r>
              <a:rPr lang="en-US" sz="2400" dirty="0"/>
              <a:t>Change in overall exercise behavior</a:t>
            </a:r>
          </a:p>
          <a:p>
            <a:pPr lvl="1"/>
            <a:r>
              <a:rPr lang="en-US" sz="2400" dirty="0"/>
              <a:t>Check-in (Is it boring? Too easy? Too much?)</a:t>
            </a:r>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9373" y="4175953"/>
            <a:ext cx="1504950" cy="676275"/>
          </a:xfrm>
          <a:prstGeom prst="rect">
            <a:avLst/>
          </a:prstGeom>
        </p:spPr>
      </p:pic>
    </p:spTree>
    <p:extLst>
      <p:ext uri="{BB962C8B-B14F-4D97-AF65-F5344CB8AC3E}">
        <p14:creationId xmlns:p14="http://schemas.microsoft.com/office/powerpoint/2010/main" val="154358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Patient-Initiated Content Examples</a:t>
            </a:r>
          </a:p>
        </p:txBody>
      </p:sp>
      <p:sp>
        <p:nvSpPr>
          <p:cNvPr id="10" name="Rounded Rectangular Callout 9"/>
          <p:cNvSpPr/>
          <p:nvPr/>
        </p:nvSpPr>
        <p:spPr>
          <a:xfrm>
            <a:off x="927185" y="1231560"/>
            <a:ext cx="2528376" cy="1255091"/>
          </a:xfrm>
          <a:prstGeom prst="wedgeRoundRectCallout">
            <a:avLst>
              <a:gd name="adj1" fmla="val 71264"/>
              <a:gd name="adj2" fmla="val 40291"/>
              <a:gd name="adj3" fmla="val 16667"/>
            </a:avLst>
          </a:prstGeom>
          <a:solidFill>
            <a:srgbClr val="6B7571"/>
          </a:solidFill>
          <a:ln>
            <a:solidFill>
              <a:srgbClr val="E1541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I am going on vacation and don’t want to bring the iPad.</a:t>
            </a:r>
          </a:p>
        </p:txBody>
      </p:sp>
      <p:sp>
        <p:nvSpPr>
          <p:cNvPr id="12" name="Rounded Rectangular Callout 11"/>
          <p:cNvSpPr/>
          <p:nvPr/>
        </p:nvSpPr>
        <p:spPr>
          <a:xfrm>
            <a:off x="4852416" y="860896"/>
            <a:ext cx="2595316" cy="1182681"/>
          </a:xfrm>
          <a:prstGeom prst="wedgeRoundRectCallout">
            <a:avLst>
              <a:gd name="adj1" fmla="val -32687"/>
              <a:gd name="adj2" fmla="val 100441"/>
              <a:gd name="adj3" fmla="val 16667"/>
            </a:avLst>
          </a:prstGeom>
          <a:solidFill>
            <a:srgbClr val="6B7571"/>
          </a:solidFill>
          <a:ln>
            <a:solidFill>
              <a:srgbClr val="E1541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I didn’t do my exercise this week because..</a:t>
            </a:r>
          </a:p>
        </p:txBody>
      </p:sp>
      <p:sp>
        <p:nvSpPr>
          <p:cNvPr id="13" name="Rounded Rectangular Callout 12"/>
          <p:cNvSpPr/>
          <p:nvPr/>
        </p:nvSpPr>
        <p:spPr>
          <a:xfrm>
            <a:off x="1213388" y="3048000"/>
            <a:ext cx="2332074" cy="1241524"/>
          </a:xfrm>
          <a:prstGeom prst="wedgeRoundRectCallout">
            <a:avLst>
              <a:gd name="adj1" fmla="val 64425"/>
              <a:gd name="adj2" fmla="val -40218"/>
              <a:gd name="adj3" fmla="val 16667"/>
            </a:avLst>
          </a:prstGeom>
          <a:solidFill>
            <a:srgbClr val="6B7571"/>
          </a:solidFill>
          <a:ln>
            <a:solidFill>
              <a:srgbClr val="E1541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I also did ____ today for exercise.</a:t>
            </a:r>
          </a:p>
        </p:txBody>
      </p:sp>
      <p:sp>
        <p:nvSpPr>
          <p:cNvPr id="15" name="Rounded Rectangular Callout 14"/>
          <p:cNvSpPr/>
          <p:nvPr/>
        </p:nvSpPr>
        <p:spPr>
          <a:xfrm>
            <a:off x="5717229" y="2917428"/>
            <a:ext cx="2512371" cy="1243001"/>
          </a:xfrm>
          <a:prstGeom prst="wedgeRoundRectCallout">
            <a:avLst>
              <a:gd name="adj1" fmla="val -68705"/>
              <a:gd name="adj2" fmla="val 35663"/>
              <a:gd name="adj3" fmla="val 16667"/>
            </a:avLst>
          </a:prstGeom>
          <a:solidFill>
            <a:srgbClr val="6B7571"/>
          </a:solidFill>
          <a:ln>
            <a:solidFill>
              <a:srgbClr val="E1541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I forgot to enter my exercises but I did them!</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83512" y="2385801"/>
            <a:ext cx="1371600" cy="2021840"/>
          </a:xfrm>
          <a:prstGeom prst="rect">
            <a:avLst/>
          </a:prstGeom>
        </p:spPr>
      </p:pic>
    </p:spTree>
    <p:extLst>
      <p:ext uri="{BB962C8B-B14F-4D97-AF65-F5344CB8AC3E}">
        <p14:creationId xmlns:p14="http://schemas.microsoft.com/office/powerpoint/2010/main" val="177937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latin typeface="+mj-lt"/>
              </a:rPr>
              <a:t>Usage</a:t>
            </a:r>
            <a:r>
              <a:rPr lang="en-US" dirty="0"/>
              <a:t> Patterns and Practices</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dirty="0"/>
              <a:t>Not used for urgent messages</a:t>
            </a:r>
          </a:p>
          <a:p>
            <a:pPr marL="342900" indent="-342900">
              <a:buFont typeface="Arial" panose="020B0604020202020204" pitchFamily="34" charset="0"/>
              <a:buChar char="•"/>
            </a:pPr>
            <a:r>
              <a:rPr lang="en-US" dirty="0"/>
              <a:t>Agreed upon frequency of checking messages</a:t>
            </a:r>
          </a:p>
          <a:p>
            <a:pPr marL="342900" indent="-342900">
              <a:buFont typeface="Arial" panose="020B0604020202020204" pitchFamily="34" charset="0"/>
              <a:buChar char="•"/>
            </a:pPr>
            <a:r>
              <a:rPr lang="en-US" dirty="0"/>
              <a:t>Not all messages require a response from the therapist</a:t>
            </a:r>
          </a:p>
          <a:p>
            <a:pPr marL="342900" indent="-342900">
              <a:buFont typeface="Arial" panose="020B0604020202020204" pitchFamily="34" charset="0"/>
              <a:buChar char="•"/>
            </a:pPr>
            <a:r>
              <a:rPr lang="en-US" dirty="0"/>
              <a:t>One-sided messaging from therapist</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307" y="4393407"/>
            <a:ext cx="1504950" cy="676275"/>
          </a:xfrm>
          <a:prstGeom prst="rect">
            <a:avLst/>
          </a:prstGeom>
        </p:spPr>
      </p:pic>
    </p:spTree>
    <p:extLst>
      <p:ext uri="{BB962C8B-B14F-4D97-AF65-F5344CB8AC3E}">
        <p14:creationId xmlns:p14="http://schemas.microsoft.com/office/powerpoint/2010/main" val="144294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Insights from Machine Learning</a:t>
            </a:r>
          </a:p>
        </p:txBody>
      </p:sp>
      <p:sp>
        <p:nvSpPr>
          <p:cNvPr id="8" name="Text Placeholder 7"/>
          <p:cNvSpPr>
            <a:spLocks noGrp="1"/>
          </p:cNvSpPr>
          <p:nvPr>
            <p:ph type="body" idx="1"/>
          </p:nvPr>
        </p:nvSpPr>
        <p:spPr/>
        <p:txBody>
          <a:bodyPr/>
          <a:lstStyle/>
          <a:p>
            <a:r>
              <a:rPr lang="en-US" dirty="0"/>
              <a:t>Anne Weiler</a:t>
            </a:r>
          </a:p>
        </p:txBody>
      </p:sp>
    </p:spTree>
    <p:extLst>
      <p:ext uri="{BB962C8B-B14F-4D97-AF65-F5344CB8AC3E}">
        <p14:creationId xmlns:p14="http://schemas.microsoft.com/office/powerpoint/2010/main" val="681704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37290" y="1440359"/>
            <a:ext cx="6225560" cy="2857340"/>
          </a:xfrm>
          <a:prstGeom prst="rect">
            <a:avLst/>
          </a:prstGeom>
          <a:solidFill>
            <a:srgbClr val="A2CD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normAutofit fontScale="90000"/>
          </a:bodyPr>
          <a:lstStyle/>
          <a:p>
            <a:r>
              <a:rPr lang="en-US" dirty="0"/>
              <a:t>Enabling &amp; Scaling Patient Interactions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1743" y="1617589"/>
            <a:ext cx="618977" cy="618977"/>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93430" y="1665066"/>
            <a:ext cx="571500" cy="571500"/>
          </a:xfrm>
          <a:prstGeom prst="rect">
            <a:avLst/>
          </a:prstGeom>
        </p:spPr>
      </p:pic>
      <p:sp>
        <p:nvSpPr>
          <p:cNvPr id="14" name="TextBox 13"/>
          <p:cNvSpPr txBox="1"/>
          <p:nvPr/>
        </p:nvSpPr>
        <p:spPr>
          <a:xfrm>
            <a:off x="3781425" y="2010760"/>
            <a:ext cx="1581150" cy="300082"/>
          </a:xfrm>
          <a:prstGeom prst="rect">
            <a:avLst/>
          </a:prstGeom>
          <a:noFill/>
        </p:spPr>
        <p:txBody>
          <a:bodyPr wrap="square" rtlCol="0">
            <a:spAutoFit/>
          </a:bodyPr>
          <a:lstStyle/>
          <a:p>
            <a:pPr algn="ctr"/>
            <a:r>
              <a:rPr lang="en-US" sz="1350" dirty="0">
                <a:latin typeface="Helvetica Neue" charset="0"/>
                <a:ea typeface="Helvetica Neue" charset="0"/>
                <a:cs typeface="Helvetica Neue" charset="0"/>
              </a:rPr>
              <a:t>Outcomes</a:t>
            </a:r>
          </a:p>
        </p:txBody>
      </p:sp>
      <p:sp>
        <p:nvSpPr>
          <p:cNvPr id="15" name="TextBox 14"/>
          <p:cNvSpPr txBox="1"/>
          <p:nvPr/>
        </p:nvSpPr>
        <p:spPr>
          <a:xfrm>
            <a:off x="3781425" y="1728013"/>
            <a:ext cx="1581150" cy="300082"/>
          </a:xfrm>
          <a:prstGeom prst="rect">
            <a:avLst/>
          </a:prstGeom>
          <a:noFill/>
        </p:spPr>
        <p:txBody>
          <a:bodyPr wrap="square" rtlCol="0">
            <a:spAutoFit/>
          </a:bodyPr>
          <a:lstStyle/>
          <a:p>
            <a:pPr algn="ctr"/>
            <a:r>
              <a:rPr lang="en-US" sz="1350" dirty="0">
                <a:latin typeface="Helvetica Neue" charset="0"/>
                <a:ea typeface="Helvetica Neue" charset="0"/>
                <a:cs typeface="Helvetica Neue" charset="0"/>
              </a:rPr>
              <a:t>Communication</a:t>
            </a:r>
          </a:p>
        </p:txBody>
      </p:sp>
      <p:sp>
        <p:nvSpPr>
          <p:cNvPr id="16" name="TextBox 15"/>
          <p:cNvSpPr txBox="1"/>
          <p:nvPr/>
        </p:nvSpPr>
        <p:spPr>
          <a:xfrm>
            <a:off x="3781425" y="1497332"/>
            <a:ext cx="1581150" cy="300082"/>
          </a:xfrm>
          <a:prstGeom prst="rect">
            <a:avLst/>
          </a:prstGeom>
          <a:noFill/>
        </p:spPr>
        <p:txBody>
          <a:bodyPr wrap="square" rtlCol="0">
            <a:spAutoFit/>
          </a:bodyPr>
          <a:lstStyle/>
          <a:p>
            <a:pPr algn="ctr"/>
            <a:r>
              <a:rPr lang="en-US" sz="1350" dirty="0">
                <a:latin typeface="Helvetica Neue" charset="0"/>
                <a:ea typeface="Helvetica Neue" charset="0"/>
                <a:cs typeface="Helvetica Neue" charset="0"/>
              </a:rPr>
              <a:t>Tasks</a:t>
            </a:r>
          </a:p>
        </p:txBody>
      </p:sp>
      <p:sp>
        <p:nvSpPr>
          <p:cNvPr id="47" name="TextBox 46"/>
          <p:cNvSpPr txBox="1"/>
          <p:nvPr/>
        </p:nvSpPr>
        <p:spPr>
          <a:xfrm>
            <a:off x="5409038" y="3753664"/>
            <a:ext cx="1581150" cy="300082"/>
          </a:xfrm>
          <a:prstGeom prst="rect">
            <a:avLst/>
          </a:prstGeom>
          <a:noFill/>
        </p:spPr>
        <p:txBody>
          <a:bodyPr wrap="square" rtlCol="0">
            <a:spAutoFit/>
          </a:bodyPr>
          <a:lstStyle/>
          <a:p>
            <a:pPr algn="ctr"/>
            <a:r>
              <a:rPr lang="en-US" sz="1350" dirty="0">
                <a:latin typeface="Helvetica" charset="0"/>
                <a:ea typeface="Helvetica" charset="0"/>
                <a:cs typeface="Helvetica" charset="0"/>
              </a:rPr>
              <a:t>Escalations</a:t>
            </a:r>
          </a:p>
        </p:txBody>
      </p:sp>
      <p:pic>
        <p:nvPicPr>
          <p:cNvPr id="55" name="Picture 5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1743" y="3506890"/>
            <a:ext cx="618977" cy="618977"/>
          </a:xfrm>
          <a:prstGeom prst="rect">
            <a:avLst/>
          </a:prstGeom>
        </p:spPr>
      </p:pic>
      <p:sp>
        <p:nvSpPr>
          <p:cNvPr id="58" name="TextBox 57"/>
          <p:cNvSpPr txBox="1"/>
          <p:nvPr/>
        </p:nvSpPr>
        <p:spPr>
          <a:xfrm>
            <a:off x="1385743" y="1817014"/>
            <a:ext cx="713657" cy="300082"/>
          </a:xfrm>
          <a:prstGeom prst="rect">
            <a:avLst/>
          </a:prstGeom>
          <a:noFill/>
        </p:spPr>
        <p:txBody>
          <a:bodyPr wrap="none" rtlCol="0">
            <a:spAutoFit/>
          </a:bodyPr>
          <a:lstStyle/>
          <a:p>
            <a:pPr algn="ctr"/>
            <a:r>
              <a:rPr lang="en-US" sz="1350" dirty="0">
                <a:latin typeface="Helvetica Neue" charset="0"/>
                <a:ea typeface="Helvetica Neue" charset="0"/>
                <a:cs typeface="Helvetica Neue" charset="0"/>
              </a:rPr>
              <a:t>Enable</a:t>
            </a:r>
          </a:p>
        </p:txBody>
      </p:sp>
      <p:sp>
        <p:nvSpPr>
          <p:cNvPr id="59" name="TextBox 58"/>
          <p:cNvSpPr txBox="1"/>
          <p:nvPr/>
        </p:nvSpPr>
        <p:spPr>
          <a:xfrm>
            <a:off x="1337291" y="2715352"/>
            <a:ext cx="1049109" cy="507831"/>
          </a:xfrm>
          <a:prstGeom prst="rect">
            <a:avLst/>
          </a:prstGeom>
          <a:noFill/>
        </p:spPr>
        <p:txBody>
          <a:bodyPr wrap="square" rtlCol="0">
            <a:spAutoFit/>
          </a:bodyPr>
          <a:lstStyle/>
          <a:p>
            <a:pPr algn="ctr"/>
            <a:r>
              <a:rPr lang="en-US" sz="1350" dirty="0">
                <a:latin typeface="Helvetica Neue" charset="0"/>
                <a:ea typeface="Helvetica Neue" charset="0"/>
                <a:cs typeface="Helvetica Neue" charset="0"/>
              </a:rPr>
              <a:t>Empower &amp; Scale</a:t>
            </a:r>
          </a:p>
        </p:txBody>
      </p:sp>
      <p:sp>
        <p:nvSpPr>
          <p:cNvPr id="60" name="TextBox 59"/>
          <p:cNvSpPr txBox="1"/>
          <p:nvPr/>
        </p:nvSpPr>
        <p:spPr>
          <a:xfrm>
            <a:off x="1149356" y="3603623"/>
            <a:ext cx="1401345" cy="300082"/>
          </a:xfrm>
          <a:prstGeom prst="rect">
            <a:avLst/>
          </a:prstGeom>
          <a:noFill/>
        </p:spPr>
        <p:txBody>
          <a:bodyPr wrap="square" rtlCol="0">
            <a:spAutoFit/>
          </a:bodyPr>
          <a:lstStyle/>
          <a:p>
            <a:pPr algn="ctr"/>
            <a:r>
              <a:rPr lang="en-US" sz="1350" dirty="0">
                <a:latin typeface="Helvetica Neue" charset="0"/>
                <a:ea typeface="Helvetica Neue" charset="0"/>
                <a:cs typeface="Helvetica Neue" charset="0"/>
              </a:rPr>
              <a:t>Automate</a:t>
            </a:r>
          </a:p>
        </p:txBody>
      </p:sp>
      <p:sp>
        <p:nvSpPr>
          <p:cNvPr id="48" name="Right Arrow 47"/>
          <p:cNvSpPr/>
          <p:nvPr/>
        </p:nvSpPr>
        <p:spPr>
          <a:xfrm rot="10800000">
            <a:off x="3402941" y="2557332"/>
            <a:ext cx="756970" cy="181238"/>
          </a:xfrm>
          <a:prstGeom prst="rightArrow">
            <a:avLst/>
          </a:prstGeom>
          <a:solidFill>
            <a:srgbClr val="6B7571"/>
          </a:solidFill>
          <a:ln>
            <a:solidFill>
              <a:srgbClr val="6B75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0" name="Right Arrow 49"/>
          <p:cNvSpPr/>
          <p:nvPr/>
        </p:nvSpPr>
        <p:spPr>
          <a:xfrm rot="10800000">
            <a:off x="2991271" y="2774081"/>
            <a:ext cx="756970" cy="181238"/>
          </a:xfrm>
          <a:prstGeom prst="rightArrow">
            <a:avLst/>
          </a:prstGeom>
          <a:solidFill>
            <a:srgbClr val="6B7571"/>
          </a:solidFill>
          <a:ln>
            <a:solidFill>
              <a:srgbClr val="6B75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1" name="Right Arrow 50"/>
          <p:cNvSpPr/>
          <p:nvPr/>
        </p:nvSpPr>
        <p:spPr>
          <a:xfrm>
            <a:off x="5155539" y="2754876"/>
            <a:ext cx="756970" cy="181238"/>
          </a:xfrm>
          <a:prstGeom prst="rightArrow">
            <a:avLst/>
          </a:prstGeom>
          <a:solidFill>
            <a:srgbClr val="6B7571"/>
          </a:solidFill>
          <a:ln>
            <a:solidFill>
              <a:srgbClr val="6B75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2" name="Right Arrow 51"/>
          <p:cNvSpPr/>
          <p:nvPr/>
        </p:nvSpPr>
        <p:spPr>
          <a:xfrm>
            <a:off x="4908291" y="3059689"/>
            <a:ext cx="756970" cy="181238"/>
          </a:xfrm>
          <a:prstGeom prst="rightArrow">
            <a:avLst/>
          </a:prstGeom>
          <a:solidFill>
            <a:srgbClr val="6B7571"/>
          </a:solidFill>
          <a:ln>
            <a:solidFill>
              <a:srgbClr val="6B75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ight Arrow 7"/>
          <p:cNvSpPr/>
          <p:nvPr/>
        </p:nvSpPr>
        <p:spPr>
          <a:xfrm rot="10800000">
            <a:off x="3539208" y="1565122"/>
            <a:ext cx="756970" cy="181238"/>
          </a:xfrm>
          <a:prstGeom prst="rightArrow">
            <a:avLst/>
          </a:prstGeom>
          <a:solidFill>
            <a:srgbClr val="6B7571"/>
          </a:solidFill>
          <a:ln>
            <a:solidFill>
              <a:srgbClr val="6B75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9" name="Right Arrow 38"/>
          <p:cNvSpPr/>
          <p:nvPr/>
        </p:nvSpPr>
        <p:spPr>
          <a:xfrm rot="10800000">
            <a:off x="3127538" y="1781872"/>
            <a:ext cx="756970" cy="181238"/>
          </a:xfrm>
          <a:prstGeom prst="rightArrow">
            <a:avLst/>
          </a:prstGeom>
          <a:solidFill>
            <a:srgbClr val="6B7571"/>
          </a:solidFill>
          <a:ln>
            <a:solidFill>
              <a:srgbClr val="6B75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0" name="Right Arrow 39"/>
          <p:cNvSpPr/>
          <p:nvPr/>
        </p:nvSpPr>
        <p:spPr>
          <a:xfrm>
            <a:off x="5291806" y="1762666"/>
            <a:ext cx="756970" cy="181238"/>
          </a:xfrm>
          <a:prstGeom prst="rightArrow">
            <a:avLst/>
          </a:prstGeom>
          <a:solidFill>
            <a:srgbClr val="6B7571"/>
          </a:solidFill>
          <a:ln>
            <a:solidFill>
              <a:srgbClr val="6B75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1" name="Right Arrow 40"/>
          <p:cNvSpPr/>
          <p:nvPr/>
        </p:nvSpPr>
        <p:spPr>
          <a:xfrm>
            <a:off x="5044558" y="2067480"/>
            <a:ext cx="756970" cy="181238"/>
          </a:xfrm>
          <a:prstGeom prst="rightArrow">
            <a:avLst/>
          </a:prstGeom>
          <a:solidFill>
            <a:srgbClr val="6B7571"/>
          </a:solidFill>
          <a:ln>
            <a:solidFill>
              <a:srgbClr val="6B75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45" name="Picture 4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1743" y="2600216"/>
            <a:ext cx="618977" cy="618977"/>
          </a:xfrm>
          <a:prstGeom prst="rect">
            <a:avLst/>
          </a:prstGeom>
        </p:spPr>
      </p:pic>
      <p:pic>
        <p:nvPicPr>
          <p:cNvPr id="46" name="Picture 4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93430" y="2572225"/>
            <a:ext cx="571500" cy="571500"/>
          </a:xfrm>
          <a:prstGeom prst="rect">
            <a:avLst/>
          </a:prstGeom>
        </p:spPr>
      </p:pic>
      <p:sp>
        <p:nvSpPr>
          <p:cNvPr id="61" name="Rectangle 60"/>
          <p:cNvSpPr/>
          <p:nvPr/>
        </p:nvSpPr>
        <p:spPr>
          <a:xfrm>
            <a:off x="3625526" y="2405687"/>
            <a:ext cx="1762125" cy="904578"/>
          </a:xfrm>
          <a:prstGeom prst="rect">
            <a:avLst/>
          </a:prstGeom>
          <a:solidFill>
            <a:srgbClr val="FFFFFF">
              <a:alpha val="50196"/>
            </a:srgbClr>
          </a:solidFill>
          <a:ln w="28575">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latin typeface="Helvetica Neue" charset="0"/>
                <a:ea typeface="Helvetica Neue" charset="0"/>
                <a:cs typeface="Helvetica Neue" charset="0"/>
              </a:rPr>
              <a:t>Triage Rules</a:t>
            </a:r>
          </a:p>
          <a:p>
            <a:pPr algn="ctr"/>
            <a:r>
              <a:rPr lang="en-US" sz="1350" dirty="0">
                <a:solidFill>
                  <a:schemeClr val="tx1"/>
                </a:solidFill>
                <a:latin typeface="Helvetica Neue" charset="0"/>
                <a:ea typeface="Helvetica Neue" charset="0"/>
                <a:cs typeface="Helvetica Neue" charset="0"/>
              </a:rPr>
              <a:t>Suggested Actions</a:t>
            </a:r>
          </a:p>
          <a:p>
            <a:pPr algn="ctr"/>
            <a:endParaRPr lang="en-US" sz="1350" dirty="0">
              <a:latin typeface="Helvetica Neue" charset="0"/>
              <a:ea typeface="Helvetica Neue" charset="0"/>
              <a:cs typeface="Helvetica Neue" charset="0"/>
            </a:endParaRPr>
          </a:p>
          <a:p>
            <a:pPr algn="ctr"/>
            <a:endParaRPr lang="en-US" sz="1350" dirty="0">
              <a:latin typeface="Helvetica Neue" charset="0"/>
              <a:ea typeface="Helvetica Neue" charset="0"/>
              <a:cs typeface="Helvetica Neue" charset="0"/>
            </a:endParaRPr>
          </a:p>
        </p:txBody>
      </p:sp>
      <p:pic>
        <p:nvPicPr>
          <p:cNvPr id="64" name="Picture 6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99976" y="3437075"/>
            <a:ext cx="571500" cy="571500"/>
          </a:xfrm>
          <a:prstGeom prst="rect">
            <a:avLst/>
          </a:prstGeom>
        </p:spPr>
      </p:pic>
      <p:sp>
        <p:nvSpPr>
          <p:cNvPr id="69" name="Right Arrow 68"/>
          <p:cNvSpPr/>
          <p:nvPr/>
        </p:nvSpPr>
        <p:spPr>
          <a:xfrm rot="10800000">
            <a:off x="3369756" y="3442272"/>
            <a:ext cx="756970" cy="181238"/>
          </a:xfrm>
          <a:prstGeom prst="rightArrow">
            <a:avLst/>
          </a:prstGeom>
          <a:solidFill>
            <a:srgbClr val="6B7571"/>
          </a:solidFill>
          <a:ln>
            <a:solidFill>
              <a:srgbClr val="6B75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0" name="Right Arrow 69"/>
          <p:cNvSpPr/>
          <p:nvPr/>
        </p:nvSpPr>
        <p:spPr>
          <a:xfrm rot="10800000">
            <a:off x="2958086" y="3659021"/>
            <a:ext cx="756970" cy="181238"/>
          </a:xfrm>
          <a:prstGeom prst="rightArrow">
            <a:avLst/>
          </a:prstGeom>
          <a:solidFill>
            <a:srgbClr val="6B7571"/>
          </a:solidFill>
          <a:ln>
            <a:solidFill>
              <a:srgbClr val="6B75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1" name="Right Arrow 70"/>
          <p:cNvSpPr/>
          <p:nvPr/>
        </p:nvSpPr>
        <p:spPr>
          <a:xfrm>
            <a:off x="5122354" y="3639816"/>
            <a:ext cx="756970" cy="181238"/>
          </a:xfrm>
          <a:prstGeom prst="rightArrow">
            <a:avLst/>
          </a:prstGeom>
          <a:solidFill>
            <a:srgbClr val="6B7571"/>
          </a:solidFill>
          <a:ln>
            <a:solidFill>
              <a:srgbClr val="6B75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2" name="Right Arrow 71"/>
          <p:cNvSpPr/>
          <p:nvPr/>
        </p:nvSpPr>
        <p:spPr>
          <a:xfrm>
            <a:off x="4875106" y="3944629"/>
            <a:ext cx="756970" cy="181238"/>
          </a:xfrm>
          <a:prstGeom prst="rightArrow">
            <a:avLst/>
          </a:prstGeom>
          <a:solidFill>
            <a:srgbClr val="6B7571"/>
          </a:solidFill>
          <a:ln>
            <a:solidFill>
              <a:srgbClr val="6B75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6" name="Rectangle 65"/>
          <p:cNvSpPr/>
          <p:nvPr/>
        </p:nvSpPr>
        <p:spPr>
          <a:xfrm>
            <a:off x="3597583" y="3406503"/>
            <a:ext cx="1821622" cy="841468"/>
          </a:xfrm>
          <a:prstGeom prst="rect">
            <a:avLst/>
          </a:prstGeom>
          <a:solidFill>
            <a:srgbClr val="FFFFFF">
              <a:alpha val="50196"/>
            </a:srgbClr>
          </a:solidFill>
          <a:ln w="28575">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latin typeface="Helvetica Neue" charset="0"/>
                <a:ea typeface="Helvetica Neue" charset="0"/>
                <a:cs typeface="Helvetica Neue" charset="0"/>
              </a:rPr>
              <a:t>Auto Assign</a:t>
            </a:r>
          </a:p>
          <a:p>
            <a:pPr algn="ctr"/>
            <a:r>
              <a:rPr lang="en-US" sz="1350" dirty="0">
                <a:solidFill>
                  <a:schemeClr val="tx1"/>
                </a:solidFill>
                <a:latin typeface="Helvetica Neue" charset="0"/>
                <a:ea typeface="Helvetica Neue" charset="0"/>
                <a:cs typeface="Helvetica Neue" charset="0"/>
              </a:rPr>
              <a:t>Recommendations</a:t>
            </a:r>
          </a:p>
          <a:p>
            <a:pPr algn="ctr"/>
            <a:r>
              <a:rPr lang="en-US" sz="1350" dirty="0">
                <a:solidFill>
                  <a:schemeClr val="tx1"/>
                </a:solidFill>
                <a:latin typeface="Helvetica Neue" charset="0"/>
                <a:ea typeface="Helvetica Neue" charset="0"/>
                <a:cs typeface="Helvetica Neue" charset="0"/>
              </a:rPr>
              <a:t>Exception Workflows</a:t>
            </a:r>
            <a:endParaRPr lang="en-US" sz="1350" dirty="0">
              <a:latin typeface="Helvetica Neue" charset="0"/>
              <a:ea typeface="Helvetica Neue" charset="0"/>
              <a:cs typeface="Helvetica Neue" charset="0"/>
            </a:endParaRPr>
          </a:p>
        </p:txBody>
      </p:sp>
      <p:sp>
        <p:nvSpPr>
          <p:cNvPr id="62" name="Rectangle 61"/>
          <p:cNvSpPr/>
          <p:nvPr/>
        </p:nvSpPr>
        <p:spPr>
          <a:xfrm>
            <a:off x="4172673" y="3073186"/>
            <a:ext cx="613287" cy="394047"/>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latin typeface="Helvetica Neue" charset="0"/>
                <a:ea typeface="Helvetica Neue" charset="0"/>
                <a:cs typeface="Helvetica Neue" charset="0"/>
              </a:rPr>
              <a:t>ML</a:t>
            </a:r>
          </a:p>
        </p:txBody>
      </p:sp>
      <p:sp>
        <p:nvSpPr>
          <p:cNvPr id="3" name="Curved Left Arrow 2"/>
          <p:cNvSpPr/>
          <p:nvPr/>
        </p:nvSpPr>
        <p:spPr>
          <a:xfrm flipV="1">
            <a:off x="6049669" y="3986950"/>
            <a:ext cx="287104" cy="246774"/>
          </a:xfrm>
          <a:prstGeom prst="curvedLeftArrow">
            <a:avLst/>
          </a:prstGeom>
          <a:solidFill>
            <a:srgbClr val="6B75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45060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006" y="0"/>
            <a:ext cx="7886700" cy="732034"/>
          </a:xfrm>
        </p:spPr>
        <p:txBody>
          <a:bodyPr/>
          <a:lstStyle/>
          <a:p>
            <a:r>
              <a:rPr lang="en-US" dirty="0"/>
              <a:t>Urgent Message Classifier</a:t>
            </a:r>
          </a:p>
        </p:txBody>
      </p:sp>
      <p:sp>
        <p:nvSpPr>
          <p:cNvPr id="3" name="Content Placeholder 2"/>
          <p:cNvSpPr>
            <a:spLocks noGrp="1"/>
          </p:cNvSpPr>
          <p:nvPr>
            <p:ph idx="1"/>
          </p:nvPr>
        </p:nvSpPr>
        <p:spPr>
          <a:xfrm>
            <a:off x="621006" y="785287"/>
            <a:ext cx="7886700" cy="901410"/>
          </a:xfrm>
        </p:spPr>
        <p:txBody>
          <a:bodyPr>
            <a:normAutofit fontScale="40000" lnSpcReduction="20000"/>
          </a:bodyPr>
          <a:lstStyle/>
          <a:p>
            <a:pPr marL="0" indent="0">
              <a:buNone/>
            </a:pPr>
            <a:r>
              <a:rPr lang="en-US" dirty="0"/>
              <a:t>Automatically identify urgent messages for faster triage</a:t>
            </a:r>
          </a:p>
          <a:p>
            <a:r>
              <a:rPr lang="en-US" dirty="0"/>
              <a:t>Urgent: “I have bad news!  I fell on the ice Sunday and sprained my left wrist and bruised my tailbone. It is very painful.”</a:t>
            </a:r>
          </a:p>
          <a:p>
            <a:r>
              <a:rPr lang="en-US" dirty="0"/>
              <a:t>Not Urgent: “Easier with shoes on than barefoot”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2464" y="1625052"/>
            <a:ext cx="5162512" cy="3373394"/>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500866" y="1686697"/>
            <a:ext cx="3151598" cy="3785652"/>
          </a:xfrm>
          <a:prstGeom prst="rect">
            <a:avLst/>
          </a:prstGeom>
          <a:noFill/>
        </p:spPr>
        <p:txBody>
          <a:bodyPr wrap="square" rtlCol="0">
            <a:spAutoFit/>
          </a:bodyPr>
          <a:lstStyle/>
          <a:p>
            <a:r>
              <a:rPr lang="en-US" sz="1500" b="1" dirty="0">
                <a:latin typeface="Helvetica Neue" charset="0"/>
                <a:ea typeface="Helvetica Neue" charset="0"/>
                <a:cs typeface="Helvetica Neue" charset="0"/>
              </a:rPr>
              <a:t>Dataset</a:t>
            </a:r>
            <a:r>
              <a:rPr lang="en-US" sz="1500" dirty="0">
                <a:latin typeface="Helvetica Neue" charset="0"/>
                <a:ea typeface="Helvetica Neue" charset="0"/>
                <a:cs typeface="Helvetica Neue" charset="0"/>
              </a:rPr>
              <a:t>: </a:t>
            </a:r>
          </a:p>
          <a:p>
            <a:r>
              <a:rPr lang="en-US" sz="1500" dirty="0">
                <a:latin typeface="Helvetica Neue" charset="0"/>
                <a:ea typeface="Helvetica Neue" charset="0"/>
                <a:cs typeface="Helvetica Neue" charset="0"/>
              </a:rPr>
              <a:t>~800 patient-generated messages </a:t>
            </a:r>
          </a:p>
          <a:p>
            <a:endParaRPr lang="en-US" sz="1500" b="1" dirty="0">
              <a:latin typeface="Helvetica Neue" charset="0"/>
              <a:ea typeface="Helvetica Neue" charset="0"/>
              <a:cs typeface="Helvetica Neue" charset="0"/>
            </a:endParaRPr>
          </a:p>
          <a:p>
            <a:r>
              <a:rPr lang="en-US" sz="1500" b="1" dirty="0">
                <a:latin typeface="Helvetica Neue" charset="0"/>
                <a:ea typeface="Helvetica Neue" charset="0"/>
                <a:cs typeface="Helvetica Neue" charset="0"/>
              </a:rPr>
              <a:t>Labeled Data</a:t>
            </a:r>
            <a:r>
              <a:rPr lang="en-US" sz="1500" dirty="0">
                <a:latin typeface="Helvetica Neue" charset="0"/>
                <a:ea typeface="Helvetica Neue" charset="0"/>
                <a:cs typeface="Helvetica Neue" charset="0"/>
              </a:rPr>
              <a:t>: </a:t>
            </a:r>
          </a:p>
          <a:p>
            <a:pPr marL="214313" indent="-214313">
              <a:buFont typeface="Arial" charset="0"/>
              <a:buChar char="•"/>
            </a:pPr>
            <a:r>
              <a:rPr lang="en-US" sz="1500" dirty="0">
                <a:latin typeface="Helvetica Neue" charset="0"/>
                <a:ea typeface="Helvetica Neue" charset="0"/>
                <a:cs typeface="Helvetica Neue" charset="0"/>
              </a:rPr>
              <a:t>Manual </a:t>
            </a:r>
          </a:p>
          <a:p>
            <a:pPr marL="214313" indent="-214313">
              <a:buFont typeface="Arial" charset="0"/>
              <a:buChar char="•"/>
            </a:pPr>
            <a:r>
              <a:rPr lang="en-US" sz="1500" dirty="0">
                <a:latin typeface="Helvetica Neue" charset="0"/>
                <a:ea typeface="Helvetica Neue" charset="0"/>
                <a:cs typeface="Helvetica Neue" charset="0"/>
              </a:rPr>
              <a:t>Implicit </a:t>
            </a:r>
          </a:p>
          <a:p>
            <a:endParaRPr lang="en-US" sz="1500" b="1" dirty="0">
              <a:latin typeface="Helvetica Neue" charset="0"/>
              <a:ea typeface="Helvetica Neue" charset="0"/>
              <a:cs typeface="Helvetica Neue" charset="0"/>
            </a:endParaRPr>
          </a:p>
          <a:p>
            <a:r>
              <a:rPr lang="en-US" sz="1500" b="1" dirty="0">
                <a:latin typeface="Helvetica Neue" charset="0"/>
                <a:ea typeface="Helvetica Neue" charset="0"/>
                <a:cs typeface="Helvetica Neue" charset="0"/>
              </a:rPr>
              <a:t>Labels: </a:t>
            </a:r>
          </a:p>
          <a:p>
            <a:pPr marL="214313" indent="-214313">
              <a:buFont typeface="Arial" charset="0"/>
              <a:buChar char="•"/>
            </a:pPr>
            <a:r>
              <a:rPr lang="en-US" sz="1500" dirty="0">
                <a:latin typeface="Helvetica Neue" charset="0"/>
                <a:ea typeface="Helvetica Neue" charset="0"/>
                <a:cs typeface="Helvetica Neue" charset="0"/>
              </a:rPr>
              <a:t>Urgent</a:t>
            </a:r>
          </a:p>
          <a:p>
            <a:pPr marL="214313" indent="-214313">
              <a:buFont typeface="Arial" charset="0"/>
              <a:buChar char="•"/>
            </a:pPr>
            <a:r>
              <a:rPr lang="en-US" sz="1500" dirty="0">
                <a:latin typeface="Helvetica Neue" charset="0"/>
                <a:ea typeface="Helvetica Neue" charset="0"/>
                <a:cs typeface="Helvetica Neue" charset="0"/>
              </a:rPr>
              <a:t>Complaint</a:t>
            </a:r>
          </a:p>
          <a:p>
            <a:pPr marL="214313" indent="-214313">
              <a:buFont typeface="Arial" charset="0"/>
              <a:buChar char="•"/>
            </a:pPr>
            <a:r>
              <a:rPr lang="en-US" sz="1500" dirty="0">
                <a:latin typeface="Helvetica Neue" charset="0"/>
                <a:ea typeface="Helvetica Neue" charset="0"/>
                <a:cs typeface="Helvetica Neue" charset="0"/>
              </a:rPr>
              <a:t>Question</a:t>
            </a:r>
          </a:p>
          <a:p>
            <a:pPr marL="214313" indent="-214313">
              <a:buFont typeface="Arial" charset="0"/>
              <a:buChar char="•"/>
            </a:pPr>
            <a:r>
              <a:rPr lang="en-US" sz="1500" dirty="0">
                <a:latin typeface="Helvetica Neue" charset="0"/>
                <a:ea typeface="Helvetica Neue" charset="0"/>
                <a:cs typeface="Helvetica Neue" charset="0"/>
              </a:rPr>
              <a:t>Technology</a:t>
            </a:r>
          </a:p>
          <a:p>
            <a:pPr marL="214313" indent="-214313">
              <a:buFont typeface="Arial" charset="0"/>
              <a:buChar char="•"/>
            </a:pPr>
            <a:r>
              <a:rPr lang="en-US" sz="1500" dirty="0">
                <a:latin typeface="Helvetica Neue" charset="0"/>
                <a:ea typeface="Helvetica Neue" charset="0"/>
                <a:cs typeface="Helvetica Neue" charset="0"/>
              </a:rPr>
              <a:t>General</a:t>
            </a:r>
          </a:p>
          <a:p>
            <a:endParaRPr lang="en-US" sz="1500" dirty="0"/>
          </a:p>
          <a:p>
            <a:pPr lvl="1"/>
            <a:endParaRPr lang="en-US" sz="1500" dirty="0"/>
          </a:p>
          <a:p>
            <a:endParaRPr lang="en-US" sz="1500" dirty="0"/>
          </a:p>
        </p:txBody>
      </p:sp>
    </p:spTree>
    <p:extLst>
      <p:ext uri="{BB962C8B-B14F-4D97-AF65-F5344CB8AC3E}">
        <p14:creationId xmlns:p14="http://schemas.microsoft.com/office/powerpoint/2010/main" val="1941100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Urgent Message Classifier</a:t>
            </a:r>
          </a:p>
        </p:txBody>
      </p:sp>
      <p:sp>
        <p:nvSpPr>
          <p:cNvPr id="3" name="Content Placeholder 2"/>
          <p:cNvSpPr>
            <a:spLocks noGrp="1"/>
          </p:cNvSpPr>
          <p:nvPr>
            <p:ph sz="half" idx="1"/>
          </p:nvPr>
        </p:nvSpPr>
        <p:spPr>
          <a:xfrm>
            <a:off x="628650" y="1200151"/>
            <a:ext cx="3943350" cy="3774282"/>
          </a:xfrm>
        </p:spPr>
        <p:txBody>
          <a:bodyPr>
            <a:normAutofit fontScale="55000" lnSpcReduction="20000"/>
          </a:bodyPr>
          <a:lstStyle/>
          <a:p>
            <a:r>
              <a:rPr lang="en-US"/>
              <a:t>Evaluated machine </a:t>
            </a:r>
            <a:r>
              <a:rPr lang="en-US" dirty="0"/>
              <a:t>learning techniques (Naïve Bayes, Support Vector Machine, Neural Networks)</a:t>
            </a:r>
          </a:p>
          <a:p>
            <a:r>
              <a:rPr lang="en-US" dirty="0"/>
              <a:t>Support vector machine worked best</a:t>
            </a:r>
          </a:p>
          <a:p>
            <a:pPr marL="0" indent="0">
              <a:buNone/>
            </a:pPr>
            <a:r>
              <a:rPr lang="en-US" dirty="0"/>
              <a:t>Challenges</a:t>
            </a:r>
          </a:p>
          <a:p>
            <a:r>
              <a:rPr lang="en-US" dirty="0"/>
              <a:t>Urgency is subjective</a:t>
            </a:r>
          </a:p>
          <a:p>
            <a:r>
              <a:rPr lang="en-US" dirty="0"/>
              <a:t>Word-frequency models miss semantic meaning</a:t>
            </a:r>
          </a:p>
          <a:p>
            <a:r>
              <a:rPr lang="en-US" dirty="0"/>
              <a:t>Labeling sensitive data (potentially containing PHI) is hard</a:t>
            </a:r>
          </a:p>
          <a:p>
            <a:pPr marL="0" indent="0">
              <a:buNone/>
            </a:pPr>
            <a:r>
              <a:rPr lang="en-US" dirty="0"/>
              <a:t>Further Study</a:t>
            </a:r>
          </a:p>
          <a:p>
            <a:r>
              <a:rPr lang="en-US" dirty="0"/>
              <a:t>Multi-class discrimination (e.g. urgent because of pain vs urgent because of a complication, etc.)</a:t>
            </a:r>
          </a:p>
          <a:p>
            <a:r>
              <a:rPr lang="en-US" dirty="0"/>
              <a:t>Larger datasets</a:t>
            </a:r>
          </a:p>
          <a:p>
            <a:r>
              <a:rPr lang="en-US" dirty="0"/>
              <a:t>Semantic meaning</a:t>
            </a:r>
          </a:p>
        </p:txBody>
      </p:sp>
      <p:sp>
        <p:nvSpPr>
          <p:cNvPr id="6" name="Content Placeholder 5"/>
          <p:cNvSpPr>
            <a:spLocks noGrp="1"/>
          </p:cNvSpPr>
          <p:nvPr>
            <p:ph sz="half" idx="2"/>
          </p:nvPr>
        </p:nvSpPr>
        <p:spPr/>
        <p:txBody>
          <a:bodyPr>
            <a:normAutofit fontScale="55000" lnSpcReduction="20000"/>
          </a:bodyPr>
          <a:lstStyle/>
          <a:p>
            <a:pPr marL="0" indent="0">
              <a:buNone/>
            </a:pPr>
            <a:r>
              <a:rPr lang="en-US" dirty="0"/>
              <a:t>Results</a:t>
            </a:r>
          </a:p>
          <a:p>
            <a:r>
              <a:rPr lang="en-US" dirty="0"/>
              <a:t>Overall accuracy 74%</a:t>
            </a:r>
          </a:p>
          <a:p>
            <a:pPr lvl="1"/>
            <a:endParaRPr lang="en-US" dirty="0"/>
          </a:p>
        </p:txBody>
      </p:sp>
      <p:graphicFrame>
        <p:nvGraphicFramePr>
          <p:cNvPr id="5" name="Table 4"/>
          <p:cNvGraphicFramePr>
            <a:graphicFrameLocks noGrp="1"/>
          </p:cNvGraphicFramePr>
          <p:nvPr>
            <p:extLst/>
          </p:nvPr>
        </p:nvGraphicFramePr>
        <p:xfrm>
          <a:off x="4717191" y="2188205"/>
          <a:ext cx="4158585" cy="1485900"/>
        </p:xfrm>
        <a:graphic>
          <a:graphicData uri="http://schemas.openxmlformats.org/drawingml/2006/table">
            <a:tbl>
              <a:tblPr firstRow="1" firstCol="1" bandRow="1">
                <a:tableStyleId>{5C22544A-7EE6-4342-B048-85BDC9FD1C3A}</a:tableStyleId>
              </a:tblPr>
              <a:tblGrid>
                <a:gridCol w="1386195">
                  <a:extLst>
                    <a:ext uri="{9D8B030D-6E8A-4147-A177-3AD203B41FA5}">
                      <a16:colId xmlns:a16="http://schemas.microsoft.com/office/drawing/2014/main" xmlns="" val="20000"/>
                    </a:ext>
                  </a:extLst>
                </a:gridCol>
                <a:gridCol w="1386195">
                  <a:extLst>
                    <a:ext uri="{9D8B030D-6E8A-4147-A177-3AD203B41FA5}">
                      <a16:colId xmlns:a16="http://schemas.microsoft.com/office/drawing/2014/main" xmlns="" val="20001"/>
                    </a:ext>
                  </a:extLst>
                </a:gridCol>
                <a:gridCol w="1386195">
                  <a:extLst>
                    <a:ext uri="{9D8B030D-6E8A-4147-A177-3AD203B41FA5}">
                      <a16:colId xmlns:a16="http://schemas.microsoft.com/office/drawing/2014/main" xmlns="" val="20002"/>
                    </a:ext>
                  </a:extLst>
                </a:gridCol>
              </a:tblGrid>
              <a:tr h="480060">
                <a:tc>
                  <a:txBody>
                    <a:bodyPr/>
                    <a:lstStyle/>
                    <a:p>
                      <a:endParaRPr lang="en-US" sz="1400" dirty="0">
                        <a:latin typeface="Helvetica Neue" charset="0"/>
                        <a:ea typeface="Helvetica Neue" charset="0"/>
                        <a:cs typeface="Helvetica Neue" charset="0"/>
                      </a:endParaRPr>
                    </a:p>
                  </a:txBody>
                  <a:tcPr marL="68580" marR="68580" marT="34290" marB="34290"/>
                </a:tc>
                <a:tc>
                  <a:txBody>
                    <a:bodyPr/>
                    <a:lstStyle/>
                    <a:p>
                      <a:r>
                        <a:rPr lang="en-US" sz="1400" dirty="0">
                          <a:latin typeface="Helvetica Neue" charset="0"/>
                          <a:ea typeface="Helvetica Neue" charset="0"/>
                          <a:cs typeface="Helvetica Neue" charset="0"/>
                        </a:rPr>
                        <a:t>Classified as Urgent</a:t>
                      </a:r>
                    </a:p>
                  </a:txBody>
                  <a:tcPr marL="68580" marR="68580" marT="34290" marB="34290"/>
                </a:tc>
                <a:tc>
                  <a:txBody>
                    <a:bodyPr/>
                    <a:lstStyle/>
                    <a:p>
                      <a:r>
                        <a:rPr lang="en-US" sz="1400" dirty="0">
                          <a:latin typeface="Helvetica Neue" charset="0"/>
                          <a:ea typeface="Helvetica Neue" charset="0"/>
                          <a:cs typeface="Helvetica Neue" charset="0"/>
                        </a:rPr>
                        <a:t>Classified as Not</a:t>
                      </a:r>
                      <a:r>
                        <a:rPr lang="en-US" sz="1400" baseline="0" dirty="0">
                          <a:latin typeface="Helvetica Neue" charset="0"/>
                          <a:ea typeface="Helvetica Neue" charset="0"/>
                          <a:cs typeface="Helvetica Neue" charset="0"/>
                        </a:rPr>
                        <a:t> Urgent</a:t>
                      </a:r>
                      <a:endParaRPr lang="en-US" sz="1400" dirty="0">
                        <a:latin typeface="Helvetica Neue" charset="0"/>
                        <a:ea typeface="Helvetica Neue" charset="0"/>
                        <a:cs typeface="Helvetica Neue" charset="0"/>
                      </a:endParaRPr>
                    </a:p>
                  </a:txBody>
                  <a:tcPr marL="68580" marR="68580" marT="34290" marB="34290"/>
                </a:tc>
                <a:extLst>
                  <a:ext uri="{0D108BD9-81ED-4DB2-BD59-A6C34878D82A}">
                    <a16:rowId xmlns:a16="http://schemas.microsoft.com/office/drawing/2014/main" xmlns="" val="10000"/>
                  </a:ext>
                </a:extLst>
              </a:tr>
              <a:tr h="480060">
                <a:tc>
                  <a:txBody>
                    <a:bodyPr/>
                    <a:lstStyle/>
                    <a:p>
                      <a:r>
                        <a:rPr lang="en-US" sz="1400" dirty="0">
                          <a:latin typeface="Helvetica Neue" charset="0"/>
                          <a:ea typeface="Helvetica Neue" charset="0"/>
                          <a:cs typeface="Helvetica Neue" charset="0"/>
                        </a:rPr>
                        <a:t>Actually</a:t>
                      </a:r>
                      <a:r>
                        <a:rPr lang="en-US" sz="1400" baseline="0" dirty="0">
                          <a:latin typeface="Helvetica Neue" charset="0"/>
                          <a:ea typeface="Helvetica Neue" charset="0"/>
                          <a:cs typeface="Helvetica Neue" charset="0"/>
                        </a:rPr>
                        <a:t> Urgent</a:t>
                      </a:r>
                      <a:endParaRPr lang="en-US" sz="1400" dirty="0">
                        <a:latin typeface="Helvetica Neue" charset="0"/>
                        <a:ea typeface="Helvetica Neue" charset="0"/>
                        <a:cs typeface="Helvetica Neue"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Helvetica Neue" charset="0"/>
                          <a:ea typeface="Helvetica Neue" charset="0"/>
                          <a:cs typeface="Helvetica Neue" charset="0"/>
                        </a:rPr>
                        <a:t>50</a:t>
                      </a:r>
                    </a:p>
                    <a:p>
                      <a:endParaRPr lang="en-US" sz="1400" dirty="0">
                        <a:latin typeface="Helvetica Neue" charset="0"/>
                        <a:ea typeface="Helvetica Neue" charset="0"/>
                        <a:cs typeface="Helvetica Neue" charset="0"/>
                      </a:endParaRPr>
                    </a:p>
                  </a:txBody>
                  <a:tcPr marL="68580" marR="68580" marT="34290" marB="34290">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Helvetica Neue" charset="0"/>
                          <a:ea typeface="Helvetica Neue" charset="0"/>
                          <a:cs typeface="Helvetica Neue" charset="0"/>
                        </a:rPr>
                        <a:t>24</a:t>
                      </a:r>
                    </a:p>
                    <a:p>
                      <a:endParaRPr lang="en-US" sz="1400" dirty="0">
                        <a:latin typeface="Helvetica Neue" charset="0"/>
                        <a:ea typeface="Helvetica Neue" charset="0"/>
                        <a:cs typeface="Helvetica Neue" charset="0"/>
                      </a:endParaRPr>
                    </a:p>
                  </a:txBody>
                  <a:tcPr marL="68580" marR="68580" marT="34290" marB="34290">
                    <a:solidFill>
                      <a:srgbClr val="E56C30"/>
                    </a:solidFill>
                  </a:tcPr>
                </a:tc>
                <a:extLst>
                  <a:ext uri="{0D108BD9-81ED-4DB2-BD59-A6C34878D82A}">
                    <a16:rowId xmlns:a16="http://schemas.microsoft.com/office/drawing/2014/main" xmlns="" val="10001"/>
                  </a:ext>
                </a:extLst>
              </a:tr>
              <a:tr h="480060">
                <a:tc>
                  <a:txBody>
                    <a:bodyPr/>
                    <a:lstStyle/>
                    <a:p>
                      <a:r>
                        <a:rPr lang="en-US" sz="1400" dirty="0">
                          <a:latin typeface="Helvetica Neue" charset="0"/>
                          <a:ea typeface="Helvetica Neue" charset="0"/>
                          <a:cs typeface="Helvetica Neue" charset="0"/>
                        </a:rPr>
                        <a:t>Actually</a:t>
                      </a:r>
                      <a:r>
                        <a:rPr lang="en-US" sz="1400" baseline="0" dirty="0">
                          <a:latin typeface="Helvetica Neue" charset="0"/>
                          <a:ea typeface="Helvetica Neue" charset="0"/>
                          <a:cs typeface="Helvetica Neue" charset="0"/>
                        </a:rPr>
                        <a:t> Not Urgent</a:t>
                      </a:r>
                      <a:endParaRPr lang="en-US" sz="1400" dirty="0">
                        <a:latin typeface="Helvetica Neue" charset="0"/>
                        <a:ea typeface="Helvetica Neue" charset="0"/>
                        <a:cs typeface="Helvetica Neue"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Helvetica Neue" charset="0"/>
                          <a:ea typeface="Helvetica Neue" charset="0"/>
                          <a:cs typeface="Helvetica Neue" charset="0"/>
                        </a:rPr>
                        <a:t>26</a:t>
                      </a:r>
                    </a:p>
                    <a:p>
                      <a:endParaRPr lang="en-US" sz="1400" dirty="0">
                        <a:latin typeface="Helvetica Neue" charset="0"/>
                        <a:ea typeface="Helvetica Neue" charset="0"/>
                        <a:cs typeface="Helvetica Neue" charset="0"/>
                      </a:endParaRPr>
                    </a:p>
                  </a:txBody>
                  <a:tcPr marL="68580" marR="68580" marT="34290" marB="34290">
                    <a:solidFill>
                      <a:srgbClr val="E56C3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Helvetica Neue" charset="0"/>
                          <a:ea typeface="Helvetica Neue" charset="0"/>
                          <a:cs typeface="Helvetica Neue" charset="0"/>
                        </a:rPr>
                        <a:t>90</a:t>
                      </a:r>
                    </a:p>
                    <a:p>
                      <a:endParaRPr lang="en-US" sz="1400" dirty="0">
                        <a:latin typeface="Helvetica Neue" charset="0"/>
                        <a:ea typeface="Helvetica Neue" charset="0"/>
                        <a:cs typeface="Helvetica Neue" charset="0"/>
                      </a:endParaRPr>
                    </a:p>
                  </a:txBody>
                  <a:tcPr marL="68580" marR="68580" marT="34290" marB="34290">
                    <a:solidFill>
                      <a:srgbClr val="92D050"/>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618243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art_x0020_1" descr="cid:image001.png@01D2A871.63AE3DE0"/>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0" y="0"/>
            <a:ext cx="9293063" cy="5259724"/>
          </a:xfrm>
          <a:prstGeom prst="rect">
            <a:avLst/>
          </a:prstGeom>
          <a:extLst/>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86386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6600" y="1332945"/>
            <a:ext cx="2057400" cy="2057400"/>
          </a:xfrm>
          <a:prstGeom prst="rect">
            <a:avLst/>
          </a:prstGeom>
        </p:spPr>
      </p:pic>
      <p:sp>
        <p:nvSpPr>
          <p:cNvPr id="4" name="Rectangle 3"/>
          <p:cNvSpPr/>
          <p:nvPr/>
        </p:nvSpPr>
        <p:spPr>
          <a:xfrm>
            <a:off x="457200" y="334269"/>
            <a:ext cx="7355711" cy="486136"/>
          </a:xfrm>
          <a:prstGeom prst="rect">
            <a:avLst/>
          </a:prstGeom>
          <a:solidFill>
            <a:srgbClr val="E154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457200" y="410037"/>
            <a:ext cx="8686800" cy="600241"/>
          </a:xfrm>
          <a:prstGeom prst="rect">
            <a:avLst/>
          </a:prstGeom>
        </p:spPr>
        <p:txBody>
          <a:bodyPr vert="horz" lIns="91440" tIns="45720" rIns="91440" bIns="45720" rtlCol="0" anchor="ctr">
            <a:normAutofit fontScale="37500" lnSpcReduction="20000"/>
          </a:bodyPr>
          <a:lstStyle>
            <a:lvl1pPr algn="l" defTabSz="457200" rtl="0" eaLnBrk="1" latinLnBrk="0" hangingPunct="1">
              <a:spcBef>
                <a:spcPct val="0"/>
              </a:spcBef>
              <a:buNone/>
              <a:defRPr sz="4000" kern="1200">
                <a:solidFill>
                  <a:srgbClr val="E56C30"/>
                </a:solidFill>
                <a:latin typeface="Helvetica Neue"/>
                <a:ea typeface="+mj-ea"/>
                <a:cs typeface="+mj-cs"/>
              </a:defRPr>
            </a:lvl1pPr>
          </a:lstStyle>
          <a:p>
            <a:r>
              <a:rPr lang="en-US" sz="5300" dirty="0" smtClean="0">
                <a:solidFill>
                  <a:schemeClr val="bg1"/>
                </a:solidFill>
              </a:rPr>
              <a:t>Deliver The </a:t>
            </a:r>
            <a:r>
              <a:rPr lang="en-US" sz="5300" dirty="0">
                <a:solidFill>
                  <a:schemeClr val="bg1"/>
                </a:solidFill>
              </a:rPr>
              <a:t>New Patient Experience </a:t>
            </a:r>
            <a:r>
              <a:rPr lang="en-US" dirty="0" smtClean="0">
                <a:solidFill>
                  <a:schemeClr val="bg1">
                    <a:lumMod val="95000"/>
                  </a:schemeClr>
                </a:solidFill>
              </a:rPr>
              <a:t/>
            </a:r>
            <a:br>
              <a:rPr lang="en-US" dirty="0" smtClean="0">
                <a:solidFill>
                  <a:schemeClr val="bg1">
                    <a:lumMod val="95000"/>
                  </a:schemeClr>
                </a:solidFill>
              </a:rPr>
            </a:br>
            <a:endParaRPr lang="en-US" dirty="0">
              <a:solidFill>
                <a:schemeClr val="bg1">
                  <a:lumMod val="95000"/>
                </a:schemeClr>
              </a:solidFill>
            </a:endParaRPr>
          </a:p>
        </p:txBody>
      </p:sp>
      <p:pic>
        <p:nvPicPr>
          <p:cNvPr id="6" name="Picture 5"/>
          <p:cNvPicPr>
            <a:picLocks noChangeAspect="1"/>
          </p:cNvPicPr>
          <p:nvPr/>
        </p:nvPicPr>
        <p:blipFill>
          <a:blip r:embed="rId4"/>
          <a:stretch>
            <a:fillRect/>
          </a:stretch>
        </p:blipFill>
        <p:spPr>
          <a:xfrm>
            <a:off x="5003319" y="1076610"/>
            <a:ext cx="2567940" cy="182880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7739" y="1134488"/>
            <a:ext cx="618977" cy="618977"/>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35415" y="1188181"/>
            <a:ext cx="571500" cy="571500"/>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0193" y="1593104"/>
            <a:ext cx="3072257" cy="1260856"/>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35415" y="1167970"/>
            <a:ext cx="1784909" cy="1784909"/>
          </a:xfrm>
          <a:prstGeom prst="rect">
            <a:avLst/>
          </a:prstGeom>
        </p:spPr>
      </p:pic>
      <p:pic>
        <p:nvPicPr>
          <p:cNvPr id="20" name="Picture 19"/>
          <p:cNvPicPr>
            <a:picLocks noChangeAspect="1"/>
          </p:cNvPicPr>
          <p:nvPr/>
        </p:nvPicPr>
        <p:blipFill>
          <a:blip r:embed="rId9"/>
          <a:stretch>
            <a:fillRect/>
          </a:stretch>
        </p:blipFill>
        <p:spPr>
          <a:xfrm>
            <a:off x="6680671" y="1332945"/>
            <a:ext cx="1781175" cy="1781175"/>
          </a:xfrm>
          <a:prstGeom prst="rect">
            <a:avLst/>
          </a:prstGeom>
        </p:spPr>
      </p:pic>
      <p:sp>
        <p:nvSpPr>
          <p:cNvPr id="21" name="TextBox 20"/>
          <p:cNvSpPr txBox="1"/>
          <p:nvPr/>
        </p:nvSpPr>
        <p:spPr>
          <a:xfrm>
            <a:off x="890749" y="3958560"/>
            <a:ext cx="7432332" cy="861774"/>
          </a:xfrm>
          <a:prstGeom prst="rect">
            <a:avLst/>
          </a:prstGeom>
          <a:noFill/>
        </p:spPr>
        <p:txBody>
          <a:bodyPr wrap="square" rtlCol="0">
            <a:spAutoFit/>
          </a:bodyPr>
          <a:lstStyle/>
          <a:p>
            <a:pPr algn="ctr"/>
            <a:r>
              <a:rPr lang="en-US" sz="1600" dirty="0" smtClean="0">
                <a:latin typeface="Helvetica Neue" charset="0"/>
                <a:ea typeface="Helvetica Neue" charset="0"/>
                <a:cs typeface="Helvetica Neue" charset="0"/>
              </a:rPr>
              <a:t>Enterprise platform &amp; marketplace </a:t>
            </a:r>
            <a:r>
              <a:rPr lang="en-US" sz="1600" dirty="0">
                <a:latin typeface="Helvetica Neue" charset="0"/>
                <a:ea typeface="Helvetica Neue" charset="0"/>
                <a:cs typeface="Helvetica Neue" charset="0"/>
              </a:rPr>
              <a:t>for </a:t>
            </a:r>
            <a:r>
              <a:rPr lang="en-US" sz="1600" dirty="0" smtClean="0">
                <a:latin typeface="Helvetica Neue" charset="0"/>
                <a:ea typeface="Helvetica Neue" charset="0"/>
                <a:cs typeface="Helvetica Neue" charset="0"/>
              </a:rPr>
              <a:t>interactive care plans </a:t>
            </a:r>
          </a:p>
          <a:p>
            <a:pPr algn="ctr"/>
            <a:r>
              <a:rPr lang="en-US" sz="1600" dirty="0" smtClean="0">
                <a:latin typeface="Helvetica Neue" charset="0"/>
                <a:ea typeface="Helvetica Neue" charset="0"/>
                <a:cs typeface="Helvetica Neue" charset="0"/>
              </a:rPr>
              <a:t>clinically-validated to improve patient outcomes</a:t>
            </a:r>
            <a:endParaRPr lang="en-US" sz="1600" dirty="0">
              <a:latin typeface="Helvetica Neue" charset="0"/>
              <a:ea typeface="Helvetica Neue" charset="0"/>
              <a:cs typeface="Helvetica Neue" charset="0"/>
            </a:endParaRPr>
          </a:p>
          <a:p>
            <a:pPr algn="ctr"/>
            <a:endParaRPr lang="en-US" sz="1600" dirty="0">
              <a:latin typeface="Helvetica Neue" charset="0"/>
              <a:ea typeface="Helvetica Neue" charset="0"/>
              <a:cs typeface="Helvetica Neue" charset="0"/>
            </a:endParaRPr>
          </a:p>
        </p:txBody>
      </p:sp>
      <p:sp>
        <p:nvSpPr>
          <p:cNvPr id="2" name="TextBox 1"/>
          <p:cNvSpPr txBox="1"/>
          <p:nvPr/>
        </p:nvSpPr>
        <p:spPr>
          <a:xfrm>
            <a:off x="3832450" y="4558724"/>
            <a:ext cx="1928733" cy="523220"/>
          </a:xfrm>
          <a:prstGeom prst="rect">
            <a:avLst/>
          </a:prstGeom>
          <a:noFill/>
        </p:spPr>
        <p:txBody>
          <a:bodyPr wrap="none" rtlCol="0">
            <a:spAutoFit/>
          </a:bodyPr>
          <a:lstStyle/>
          <a:p>
            <a:pPr algn="ctr"/>
            <a:r>
              <a:rPr lang="en-US" sz="1400" dirty="0" smtClean="0">
                <a:latin typeface="Helvetica Neue" charset="0"/>
                <a:ea typeface="Helvetica Neue" charset="0"/>
                <a:cs typeface="Helvetica Neue" charset="0"/>
              </a:rPr>
              <a:t>Anne Weiler</a:t>
            </a:r>
          </a:p>
          <a:p>
            <a:pPr algn="ctr"/>
            <a:r>
              <a:rPr lang="en-US" sz="1400" dirty="0" smtClean="0">
                <a:latin typeface="Helvetica Neue" charset="0"/>
                <a:ea typeface="Helvetica Neue" charset="0"/>
                <a:cs typeface="Helvetica Neue" charset="0"/>
              </a:rPr>
              <a:t>CEO and Co-Founder</a:t>
            </a:r>
            <a:endParaRPr lang="en-US" sz="1400" dirty="0">
              <a:latin typeface="Helvetica Neue" charset="0"/>
              <a:ea typeface="Helvetica Neue" charset="0"/>
              <a:cs typeface="Helvetica Neue" charset="0"/>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97298" y="3049081"/>
            <a:ext cx="4403750" cy="998525"/>
          </a:xfrm>
          <a:prstGeom prst="rect">
            <a:avLst/>
          </a:prstGeom>
        </p:spPr>
      </p:pic>
    </p:spTree>
    <p:extLst>
      <p:ext uri="{BB962C8B-B14F-4D97-AF65-F5344CB8AC3E}">
        <p14:creationId xmlns:p14="http://schemas.microsoft.com/office/powerpoint/2010/main" val="19402147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2517" y="243733"/>
            <a:ext cx="8478965" cy="857250"/>
          </a:xfrm>
        </p:spPr>
        <p:txBody>
          <a:bodyPr>
            <a:normAutofit/>
          </a:bodyPr>
          <a:lstStyle/>
          <a:p>
            <a:r>
              <a:rPr lang="en-US" dirty="0" smtClean="0">
                <a:latin typeface="Helvetica Neue" charset="0"/>
                <a:ea typeface="Helvetica Neue" charset="0"/>
                <a:cs typeface="Helvetica Neue" charset="0"/>
              </a:rPr>
              <a:t>Messaging Analysis of Clinical Trials</a:t>
            </a:r>
            <a:endParaRPr lang="en-US" dirty="0">
              <a:latin typeface="Helvetica Neue" charset="0"/>
              <a:ea typeface="Helvetica Neue" charset="0"/>
              <a:cs typeface="Helvetica Neue" charset="0"/>
            </a:endParaRPr>
          </a:p>
        </p:txBody>
      </p:sp>
      <p:sp>
        <p:nvSpPr>
          <p:cNvPr id="7" name="Content Placeholder 5"/>
          <p:cNvSpPr txBox="1">
            <a:spLocks/>
          </p:cNvSpPr>
          <p:nvPr/>
        </p:nvSpPr>
        <p:spPr>
          <a:xfrm>
            <a:off x="442034" y="1363044"/>
            <a:ext cx="7593126" cy="2417411"/>
          </a:xfrm>
          <a:prstGeom prst="rect">
            <a:avLst/>
          </a:prstGeom>
        </p:spPr>
        <p:txBody>
          <a:bodyPr vert="horz" lIns="91440" tIns="45720" rIns="91440" bIns="45720" rtlCol="0">
            <a:normAutofit fontScale="92500" lnSpcReduction="10000"/>
          </a:bodyPr>
          <a:lstStyle>
            <a:lvl1pPr marL="0" indent="0" algn="l" defTabSz="457200" rtl="0" eaLnBrk="1" latinLnBrk="0" hangingPunct="1">
              <a:spcBef>
                <a:spcPct val="20000"/>
              </a:spcBef>
              <a:buFont typeface="Arial"/>
              <a:buNone/>
              <a:defRPr sz="2400" kern="1200">
                <a:solidFill>
                  <a:schemeClr val="tx1"/>
                </a:solidFill>
                <a:latin typeface="Arial" panose="020B0604020202020204" pitchFamily="34" charset="0"/>
                <a:ea typeface="+mn-ea"/>
                <a:cs typeface="Arial" panose="020B0604020202020204" pitchFamily="34" charset="0"/>
              </a:defRPr>
            </a:lvl1pPr>
            <a:lvl2pPr marL="285750" indent="-285750" algn="l" defTabSz="457200" rtl="0" eaLnBrk="1" latinLnBrk="0" hangingPunct="1">
              <a:spcBef>
                <a:spcPct val="20000"/>
              </a:spcBef>
              <a:buFont typeface="Arial"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641350" indent="-355600" algn="l" defTabSz="457200" rtl="0" eaLnBrk="1" latinLnBrk="0" hangingPunct="1">
              <a:spcBef>
                <a:spcPct val="20000"/>
              </a:spcBef>
              <a:buFont typeface="Helvetica" charset="0"/>
              <a:buChar char="—"/>
              <a:tabLst/>
              <a:defRPr sz="1800" kern="1200">
                <a:solidFill>
                  <a:schemeClr val="tx1"/>
                </a:solidFill>
                <a:latin typeface="Arial" panose="020B0604020202020204" pitchFamily="34" charset="0"/>
                <a:ea typeface="+mn-ea"/>
                <a:cs typeface="Arial" panose="020B0604020202020204" pitchFamily="34" charset="0"/>
              </a:defRPr>
            </a:lvl3pPr>
            <a:lvl4pPr marL="1036638" indent="-395288" algn="l" defTabSz="457200" rtl="0" eaLnBrk="1" latinLnBrk="0" hangingPunct="1">
              <a:spcBef>
                <a:spcPct val="20000"/>
              </a:spcBef>
              <a:buFont typeface="Arial"/>
              <a:buChar char="–"/>
              <a:tabLst/>
              <a:defRPr sz="1600" kern="1200">
                <a:solidFill>
                  <a:schemeClr val="tx1"/>
                </a:solidFill>
                <a:latin typeface="Arial" panose="020B0604020202020204" pitchFamily="34" charset="0"/>
                <a:ea typeface="+mn-ea"/>
                <a:cs typeface="Arial" panose="020B0604020202020204" pitchFamily="34" charset="0"/>
              </a:defRPr>
            </a:lvl4pPr>
            <a:lvl5pPr marL="1377950" indent="-341313" algn="l" defTabSz="457200" rtl="0" eaLnBrk="1" latinLnBrk="0" hangingPunct="1">
              <a:spcBef>
                <a:spcPct val="20000"/>
              </a:spcBef>
              <a:buFont typeface="Arial"/>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dirty="0" smtClean="0">
                <a:latin typeface="Helvetica Neue" charset="0"/>
                <a:ea typeface="Helvetica Neue" charset="0"/>
                <a:cs typeface="Helvetica Neue" charset="0"/>
              </a:rPr>
              <a:t>Examine sentiment of both patient and provider messages</a:t>
            </a:r>
            <a:br>
              <a:rPr lang="en-US" dirty="0" smtClean="0">
                <a:latin typeface="Helvetica Neue" charset="0"/>
                <a:ea typeface="Helvetica Neue" charset="0"/>
                <a:cs typeface="Helvetica Neue" charset="0"/>
              </a:rPr>
            </a:br>
            <a:endParaRPr lang="en-US" dirty="0" smtClean="0">
              <a:latin typeface="Helvetica Neue" charset="0"/>
              <a:ea typeface="Helvetica Neue" charset="0"/>
              <a:cs typeface="Helvetica Neue" charset="0"/>
            </a:endParaRPr>
          </a:p>
          <a:p>
            <a:pPr marL="342900" indent="-342900">
              <a:buFont typeface="Arial" panose="020B0604020202020204" pitchFamily="34" charset="0"/>
              <a:buChar char="•"/>
            </a:pPr>
            <a:r>
              <a:rPr lang="en-US" dirty="0" smtClean="0">
                <a:latin typeface="Helvetica Neue" charset="0"/>
                <a:ea typeface="Helvetica Neue" charset="0"/>
                <a:cs typeface="Helvetica Neue" charset="0"/>
              </a:rPr>
              <a:t>Determine frequency of patient/provider messages</a:t>
            </a:r>
            <a:br>
              <a:rPr lang="en-US" dirty="0" smtClean="0">
                <a:latin typeface="Helvetica Neue" charset="0"/>
                <a:ea typeface="Helvetica Neue" charset="0"/>
                <a:cs typeface="Helvetica Neue" charset="0"/>
              </a:rPr>
            </a:br>
            <a:endParaRPr lang="en-US" dirty="0" smtClean="0">
              <a:latin typeface="Helvetica Neue" charset="0"/>
              <a:ea typeface="Helvetica Neue" charset="0"/>
              <a:cs typeface="Helvetica Neue" charset="0"/>
            </a:endParaRPr>
          </a:p>
          <a:p>
            <a:pPr marL="342900" indent="-342900">
              <a:buFont typeface="Arial" panose="020B0604020202020204" pitchFamily="34" charset="0"/>
              <a:buChar char="•"/>
            </a:pPr>
            <a:r>
              <a:rPr lang="en-US" dirty="0">
                <a:latin typeface="Helvetica Neue" charset="0"/>
                <a:ea typeface="Helvetica Neue" charset="0"/>
                <a:cs typeface="Helvetica Neue" charset="0"/>
              </a:rPr>
              <a:t>Understand relationship between outcomes and frequency of messaging</a:t>
            </a:r>
          </a:p>
          <a:p>
            <a:pPr marL="342900" indent="-342900">
              <a:buFont typeface="Arial" panose="020B0604020202020204" pitchFamily="34" charset="0"/>
              <a:buChar char="•"/>
            </a:pPr>
            <a:endParaRPr lang="en-US" dirty="0" smtClean="0">
              <a:latin typeface="Helvetica Neue" charset="0"/>
              <a:ea typeface="Helvetica Neue" charset="0"/>
              <a:cs typeface="Helvetica Neue" charset="0"/>
            </a:endParaRPr>
          </a:p>
        </p:txBody>
      </p:sp>
    </p:spTree>
    <p:extLst>
      <p:ext uri="{BB962C8B-B14F-4D97-AF65-F5344CB8AC3E}">
        <p14:creationId xmlns:p14="http://schemas.microsoft.com/office/powerpoint/2010/main" val="9724298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7318" y="313318"/>
            <a:ext cx="3626025" cy="415887"/>
          </a:xfrm>
        </p:spPr>
        <p:txBody>
          <a:bodyPr>
            <a:normAutofit fontScale="90000"/>
          </a:bodyPr>
          <a:lstStyle/>
          <a:p>
            <a:r>
              <a:rPr lang="en-US" dirty="0" smtClean="0"/>
              <a:t>Example Polarity</a:t>
            </a:r>
            <a:endParaRPr lang="en-US" dirty="0"/>
          </a:p>
        </p:txBody>
      </p:sp>
      <p:sp>
        <p:nvSpPr>
          <p:cNvPr id="5" name="Content Placeholder 4"/>
          <p:cNvSpPr>
            <a:spLocks noGrp="1"/>
          </p:cNvSpPr>
          <p:nvPr>
            <p:ph idx="1"/>
          </p:nvPr>
        </p:nvSpPr>
        <p:spPr>
          <a:xfrm>
            <a:off x="332518" y="1038710"/>
            <a:ext cx="8229600" cy="3850147"/>
          </a:xfrm>
        </p:spPr>
        <p:txBody>
          <a:bodyPr>
            <a:normAutofit fontScale="25000" lnSpcReduction="20000"/>
          </a:bodyPr>
          <a:lstStyle/>
          <a:p>
            <a:pPr marL="0" indent="0">
              <a:buNone/>
            </a:pPr>
            <a:r>
              <a:rPr lang="en-US" sz="6400" dirty="0"/>
              <a:t>1.0 </a:t>
            </a:r>
            <a:r>
              <a:rPr lang="en-US" sz="6400" dirty="0" smtClean="0"/>
              <a:t>	</a:t>
            </a:r>
            <a:r>
              <a:rPr lang="en-US" dirty="0" smtClean="0"/>
              <a:t> 	</a:t>
            </a:r>
            <a:r>
              <a:rPr lang="en-US" sz="6400" dirty="0" smtClean="0"/>
              <a:t>"</a:t>
            </a:r>
            <a:r>
              <a:rPr lang="en-US" sz="6400" dirty="0"/>
              <a:t>Feeling great!" </a:t>
            </a:r>
            <a:endParaRPr lang="en-US" sz="6400" dirty="0" smtClean="0"/>
          </a:p>
          <a:p>
            <a:pPr marL="0" indent="0">
              <a:buNone/>
            </a:pPr>
            <a:r>
              <a:rPr lang="en-US" sz="6400" dirty="0" smtClean="0"/>
              <a:t>1.0 	 	"</a:t>
            </a:r>
            <a:r>
              <a:rPr lang="en-US" sz="6400" dirty="0"/>
              <a:t>By the way, great job with the exercises this week!" </a:t>
            </a:r>
            <a:endParaRPr lang="en-US" sz="6400" dirty="0" smtClean="0"/>
          </a:p>
          <a:p>
            <a:pPr marL="0" indent="0">
              <a:buNone/>
            </a:pPr>
            <a:r>
              <a:rPr lang="en-US" sz="6400" dirty="0" smtClean="0"/>
              <a:t>1.0 	 	"</a:t>
            </a:r>
            <a:r>
              <a:rPr lang="en-US" sz="6400" dirty="0"/>
              <a:t>Great job on your walking!  The weather has been perfect for this." </a:t>
            </a:r>
            <a:endParaRPr lang="en-US" sz="6400" dirty="0" smtClean="0"/>
          </a:p>
          <a:p>
            <a:pPr marL="0" indent="0">
              <a:buNone/>
            </a:pPr>
            <a:r>
              <a:rPr lang="en-US" sz="6400" dirty="0" smtClean="0"/>
              <a:t>0.85 		"</a:t>
            </a:r>
            <a:r>
              <a:rPr lang="en-US" sz="6400" dirty="0"/>
              <a:t>Good job with your stretches and exercises yesterday. Have a great week!" </a:t>
            </a:r>
            <a:endParaRPr lang="en-US" sz="6400" dirty="0" smtClean="0"/>
          </a:p>
          <a:p>
            <a:pPr marL="0" indent="0">
              <a:buNone/>
            </a:pPr>
            <a:r>
              <a:rPr lang="en-US" sz="6400" dirty="0" smtClean="0"/>
              <a:t>0.8  		"</a:t>
            </a:r>
            <a:r>
              <a:rPr lang="en-US" sz="6400" dirty="0"/>
              <a:t>Looks great Nicole.  Remember to keep your hips level." </a:t>
            </a:r>
            <a:endParaRPr lang="en-US" sz="6400" dirty="0" smtClean="0"/>
          </a:p>
          <a:p>
            <a:pPr marL="0" indent="0">
              <a:buNone/>
            </a:pPr>
            <a:r>
              <a:rPr lang="en-US" sz="6400" dirty="0" smtClean="0"/>
              <a:t>0.8  		"</a:t>
            </a:r>
            <a:r>
              <a:rPr lang="en-US" sz="6400" dirty="0"/>
              <a:t>No, I haven't experienced either pain or soreness. </a:t>
            </a:r>
            <a:r>
              <a:rPr lang="en-US" sz="6400" dirty="0" smtClean="0"/>
              <a:t/>
            </a:r>
            <a:br>
              <a:rPr lang="en-US" sz="6400" dirty="0" smtClean="0"/>
            </a:br>
            <a:r>
              <a:rPr lang="en-US" sz="6400" dirty="0" smtClean="0"/>
              <a:t>		 In </a:t>
            </a:r>
            <a:r>
              <a:rPr lang="en-US" sz="6400" dirty="0"/>
              <a:t>fact, I'm wondering about adding another exercise or two." </a:t>
            </a:r>
            <a:endParaRPr lang="en-US" sz="6400" dirty="0" smtClean="0"/>
          </a:p>
          <a:p>
            <a:pPr marL="0" indent="0">
              <a:buNone/>
            </a:pPr>
            <a:r>
              <a:rPr lang="en-US" sz="6400" dirty="0" smtClean="0"/>
              <a:t>0.8  		"</a:t>
            </a:r>
            <a:r>
              <a:rPr lang="en-US" sz="6400" dirty="0"/>
              <a:t>She's happy while performing this exercise" </a:t>
            </a:r>
            <a:endParaRPr lang="en-US" sz="6400" dirty="0" smtClean="0"/>
          </a:p>
          <a:p>
            <a:pPr marL="0" indent="0">
              <a:buNone/>
            </a:pPr>
            <a:r>
              <a:rPr lang="en-US" sz="6400" dirty="0" smtClean="0"/>
              <a:t>0.75 		"</a:t>
            </a:r>
            <a:r>
              <a:rPr lang="en-US" sz="6400" dirty="0"/>
              <a:t>Fatigued is ok! Keep up the good work! </a:t>
            </a:r>
            <a:endParaRPr lang="en-US" sz="6400" dirty="0" smtClean="0"/>
          </a:p>
          <a:p>
            <a:pPr marL="0" indent="0">
              <a:buNone/>
            </a:pPr>
            <a:r>
              <a:rPr lang="en-US" sz="6400" dirty="0" smtClean="0"/>
              <a:t>0.75 		"</a:t>
            </a:r>
            <a:r>
              <a:rPr lang="en-US" sz="6400" dirty="0"/>
              <a:t>I am Soo BEAT from Wednesday</a:t>
            </a:r>
            <a:r>
              <a:rPr lang="en-US" sz="6400" dirty="0" smtClean="0"/>
              <a:t>:(”</a:t>
            </a:r>
          </a:p>
          <a:p>
            <a:pPr marL="0" indent="0">
              <a:buNone/>
            </a:pPr>
            <a:r>
              <a:rPr lang="en-US" sz="6400" dirty="0" smtClean="0"/>
              <a:t>-</a:t>
            </a:r>
            <a:r>
              <a:rPr lang="en-US" sz="6400" dirty="0"/>
              <a:t>0.75 </a:t>
            </a:r>
            <a:r>
              <a:rPr lang="en-US" sz="6400" dirty="0" smtClean="0"/>
              <a:t>	"</a:t>
            </a:r>
            <a:r>
              <a:rPr lang="en-US" sz="6400" dirty="0"/>
              <a:t>Got the stomach flu today so am not doing well on exercises </a:t>
            </a:r>
            <a:r>
              <a:rPr lang="en-US" sz="6400" dirty="0" smtClean="0"/>
              <a:t>:(”</a:t>
            </a:r>
          </a:p>
          <a:p>
            <a:pPr marL="0" indent="0">
              <a:buNone/>
            </a:pPr>
            <a:r>
              <a:rPr lang="en-US" sz="6400" dirty="0" smtClean="0"/>
              <a:t>-</a:t>
            </a:r>
            <a:r>
              <a:rPr lang="en-US" sz="6400" dirty="0"/>
              <a:t>0.75 </a:t>
            </a:r>
            <a:r>
              <a:rPr lang="en-US" sz="6400" dirty="0" smtClean="0"/>
              <a:t>	"</a:t>
            </a:r>
            <a:r>
              <a:rPr lang="en-US" sz="6400" dirty="0"/>
              <a:t>Lost my </a:t>
            </a:r>
            <a:r>
              <a:rPr lang="en-US" sz="6400" dirty="0" err="1"/>
              <a:t>fitbit</a:t>
            </a:r>
            <a:r>
              <a:rPr lang="en-US" sz="6400" dirty="0"/>
              <a:t> </a:t>
            </a:r>
            <a:r>
              <a:rPr lang="en-US" sz="6400" dirty="0" smtClean="0"/>
              <a:t>:(”</a:t>
            </a:r>
          </a:p>
          <a:p>
            <a:pPr marL="0" indent="0">
              <a:buNone/>
            </a:pPr>
            <a:r>
              <a:rPr lang="en-US" sz="6400" dirty="0" smtClean="0"/>
              <a:t>-</a:t>
            </a:r>
            <a:r>
              <a:rPr lang="en-US" sz="6400" dirty="0"/>
              <a:t>0.8  </a:t>
            </a:r>
            <a:r>
              <a:rPr lang="en-US" sz="6400" dirty="0" smtClean="0"/>
              <a:t>	"</a:t>
            </a:r>
            <a:r>
              <a:rPr lang="en-US" sz="6400" dirty="0"/>
              <a:t>I hate </a:t>
            </a:r>
            <a:r>
              <a:rPr lang="en-US" sz="6400" dirty="0" smtClean="0"/>
              <a:t>this”</a:t>
            </a:r>
          </a:p>
          <a:p>
            <a:pPr marL="0" indent="0">
              <a:buNone/>
            </a:pPr>
            <a:r>
              <a:rPr lang="en-US" sz="6400" dirty="0" smtClean="0"/>
              <a:t>-</a:t>
            </a:r>
            <a:r>
              <a:rPr lang="en-US" sz="6400" dirty="0"/>
              <a:t>0.8  	</a:t>
            </a:r>
            <a:r>
              <a:rPr lang="en-US" sz="6400" dirty="0" smtClean="0"/>
              <a:t>"</a:t>
            </a:r>
            <a:r>
              <a:rPr lang="en-US" sz="6400" dirty="0"/>
              <a:t>Hate doing step </a:t>
            </a:r>
            <a:r>
              <a:rPr lang="en-US" sz="6400" dirty="0" smtClean="0"/>
              <a:t>exercise”</a:t>
            </a:r>
          </a:p>
          <a:p>
            <a:pPr marL="0" indent="0">
              <a:buNone/>
            </a:pPr>
            <a:r>
              <a:rPr lang="en-US" sz="6400" dirty="0" smtClean="0"/>
              <a:t>-0.85	"</a:t>
            </a:r>
            <a:r>
              <a:rPr lang="en-US" sz="6400" dirty="0"/>
              <a:t>My hips are burning so bad.  This one is horrible</a:t>
            </a:r>
            <a:r>
              <a:rPr lang="en-US" sz="6400" dirty="0" smtClean="0"/>
              <a:t>!”</a:t>
            </a:r>
          </a:p>
          <a:p>
            <a:pPr marL="0" indent="0">
              <a:buNone/>
            </a:pPr>
            <a:r>
              <a:rPr lang="en-US" sz="6400" dirty="0" smtClean="0"/>
              <a:t>-</a:t>
            </a:r>
            <a:r>
              <a:rPr lang="en-US" sz="6400" dirty="0"/>
              <a:t>1.0  </a:t>
            </a:r>
            <a:r>
              <a:rPr lang="en-US" sz="6400" dirty="0" smtClean="0"/>
              <a:t>	"</a:t>
            </a:r>
            <a:r>
              <a:rPr lang="en-US" sz="6400" dirty="0"/>
              <a:t>Evil. Twice a day....twice as evil."</a:t>
            </a:r>
          </a:p>
        </p:txBody>
      </p:sp>
    </p:spTree>
    <p:extLst>
      <p:ext uri="{BB962C8B-B14F-4D97-AF65-F5344CB8AC3E}">
        <p14:creationId xmlns:p14="http://schemas.microsoft.com/office/powerpoint/2010/main" val="18358890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00" y="0"/>
            <a:ext cx="6858000" cy="5143500"/>
          </a:xfrm>
          <a:prstGeom prst="rect">
            <a:avLst/>
          </a:prstGeom>
        </p:spPr>
      </p:pic>
    </p:spTree>
    <p:extLst>
      <p:ext uri="{BB962C8B-B14F-4D97-AF65-F5344CB8AC3E}">
        <p14:creationId xmlns:p14="http://schemas.microsoft.com/office/powerpoint/2010/main" val="71898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 Clouds: Positive</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1063229"/>
            <a:ext cx="7893202" cy="3983812"/>
          </a:xfrm>
          <a:prstGeom prst="rect">
            <a:avLst/>
          </a:prstGeom>
        </p:spPr>
      </p:pic>
    </p:spTree>
    <p:extLst>
      <p:ext uri="{BB962C8B-B14F-4D97-AF65-F5344CB8AC3E}">
        <p14:creationId xmlns:p14="http://schemas.microsoft.com/office/powerpoint/2010/main" val="409795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 Clouds: Negative</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7365" y="887383"/>
            <a:ext cx="7929270" cy="4020007"/>
          </a:xfrm>
          <a:prstGeom prst="rect">
            <a:avLst/>
          </a:prstGeom>
        </p:spPr>
      </p:pic>
    </p:spTree>
    <p:extLst>
      <p:ext uri="{BB962C8B-B14F-4D97-AF65-F5344CB8AC3E}">
        <p14:creationId xmlns:p14="http://schemas.microsoft.com/office/powerpoint/2010/main" val="194849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143000" y="0"/>
            <a:ext cx="6858000" cy="5143500"/>
          </a:xfrm>
          <a:prstGeom prst="rect">
            <a:avLst/>
          </a:prstGeom>
        </p:spPr>
      </p:pic>
    </p:spTree>
    <p:extLst>
      <p:ext uri="{BB962C8B-B14F-4D97-AF65-F5344CB8AC3E}">
        <p14:creationId xmlns:p14="http://schemas.microsoft.com/office/powerpoint/2010/main" val="675114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232013" y="0"/>
            <a:ext cx="6858000" cy="5143500"/>
          </a:xfrm>
          <a:prstGeom prst="rect">
            <a:avLst/>
          </a:prstGeom>
        </p:spPr>
      </p:pic>
      <p:sp>
        <p:nvSpPr>
          <p:cNvPr id="4" name="TextBox 3"/>
          <p:cNvSpPr txBox="1"/>
          <p:nvPr/>
        </p:nvSpPr>
        <p:spPr>
          <a:xfrm>
            <a:off x="6502353" y="2571749"/>
            <a:ext cx="1759520" cy="1200329"/>
          </a:xfrm>
          <a:prstGeom prst="rect">
            <a:avLst/>
          </a:prstGeom>
          <a:noFill/>
        </p:spPr>
        <p:txBody>
          <a:bodyPr wrap="square" rtlCol="0">
            <a:spAutoFit/>
          </a:bodyPr>
          <a:lstStyle/>
          <a:p>
            <a:r>
              <a:rPr lang="en-US" dirty="0" smtClean="0">
                <a:latin typeface="Helvetica Neue" charset="0"/>
                <a:ea typeface="Helvetica Neue" charset="0"/>
                <a:cs typeface="Helvetica Neue" charset="0"/>
              </a:rPr>
              <a:t>No correlation between messaging </a:t>
            </a:r>
            <a:r>
              <a:rPr lang="en-US" smtClean="0">
                <a:latin typeface="Helvetica Neue" charset="0"/>
                <a:ea typeface="Helvetica Neue" charset="0"/>
                <a:cs typeface="Helvetica Neue" charset="0"/>
              </a:rPr>
              <a:t>and adherence </a:t>
            </a:r>
            <a:endParaRPr lang="en-US">
              <a:latin typeface="Helvetica Neue" charset="0"/>
              <a:ea typeface="Helvetica Neue" charset="0"/>
              <a:cs typeface="Helvetica Neue" charset="0"/>
            </a:endParaRPr>
          </a:p>
        </p:txBody>
      </p:sp>
    </p:spTree>
    <p:extLst>
      <p:ext uri="{BB962C8B-B14F-4D97-AF65-F5344CB8AC3E}">
        <p14:creationId xmlns:p14="http://schemas.microsoft.com/office/powerpoint/2010/main" val="1021159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17" y="258986"/>
            <a:ext cx="8478965" cy="543208"/>
          </a:xfrm>
        </p:spPr>
        <p:txBody>
          <a:bodyPr>
            <a:normAutofit fontScale="90000"/>
          </a:bodyPr>
          <a:lstStyle/>
          <a:p>
            <a:r>
              <a:rPr lang="en-US" dirty="0" smtClean="0"/>
              <a:t>Applications for Machine Learning</a:t>
            </a:r>
            <a:endParaRPr lang="en-US" dirty="0"/>
          </a:p>
        </p:txBody>
      </p:sp>
      <p:sp>
        <p:nvSpPr>
          <p:cNvPr id="3" name="Content Placeholder 2"/>
          <p:cNvSpPr>
            <a:spLocks noGrp="1"/>
          </p:cNvSpPr>
          <p:nvPr>
            <p:ph idx="1"/>
          </p:nvPr>
        </p:nvSpPr>
        <p:spPr>
          <a:xfrm>
            <a:off x="457200" y="979366"/>
            <a:ext cx="8229600" cy="3184768"/>
          </a:xfrm>
        </p:spPr>
        <p:txBody>
          <a:bodyPr>
            <a:noAutofit/>
          </a:bodyPr>
          <a:lstStyle/>
          <a:p>
            <a:pPr marL="457200" indent="-457200">
              <a:buFont typeface="Arial" panose="020B0604020202020204" pitchFamily="34" charset="0"/>
              <a:buChar char="•"/>
            </a:pPr>
            <a:r>
              <a:rPr lang="en-US" sz="2400" dirty="0" smtClean="0"/>
              <a:t>Identify patients with high frequency messaging behavior to modify </a:t>
            </a:r>
            <a:r>
              <a:rPr lang="en-US" sz="2400" smtClean="0"/>
              <a:t>treatment </a:t>
            </a:r>
            <a:r>
              <a:rPr lang="en-US" sz="2400" smtClean="0"/>
              <a:t>plan</a:t>
            </a:r>
            <a:endParaRPr lang="en-US" sz="2400" dirty="0" smtClean="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smtClean="0"/>
              <a:t>Identify therapist response patterns and create automated responses in therapist “voice”</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r>
              <a:rPr lang="en-US" sz="2400" dirty="0" smtClean="0"/>
              <a:t>Identify urgent messages and alert provider to scale care</a:t>
            </a:r>
          </a:p>
        </p:txBody>
      </p:sp>
    </p:spTree>
    <p:extLst>
      <p:ext uri="{BB962C8B-B14F-4D97-AF65-F5344CB8AC3E}">
        <p14:creationId xmlns:p14="http://schemas.microsoft.com/office/powerpoint/2010/main" val="20382637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Messaging </a:t>
            </a:r>
            <a:r>
              <a:rPr lang="en-US" dirty="0" err="1" smtClean="0"/>
              <a:t>Takeways</a:t>
            </a:r>
            <a:endParaRPr lang="en-US" dirty="0"/>
          </a:p>
        </p:txBody>
      </p:sp>
      <p:sp>
        <p:nvSpPr>
          <p:cNvPr id="3" name="Content Placeholder 2"/>
          <p:cNvSpPr>
            <a:spLocks noGrp="1"/>
          </p:cNvSpPr>
          <p:nvPr>
            <p:ph idx="1"/>
          </p:nvPr>
        </p:nvSpPr>
        <p:spPr/>
        <p:txBody>
          <a:bodyPr/>
          <a:lstStyle/>
          <a:p>
            <a:r>
              <a:rPr lang="en-US" dirty="0" smtClean="0"/>
              <a:t>Not costly</a:t>
            </a:r>
          </a:p>
          <a:p>
            <a:r>
              <a:rPr lang="en-US" dirty="0" smtClean="0"/>
              <a:t>Positive impact for patients</a:t>
            </a:r>
          </a:p>
          <a:p>
            <a:r>
              <a:rPr lang="en-US" dirty="0" smtClean="0"/>
              <a:t>Valuable data that can identify patient issues</a:t>
            </a:r>
            <a:endParaRPr lang="en-US" dirty="0"/>
          </a:p>
        </p:txBody>
      </p:sp>
    </p:spTree>
    <p:extLst>
      <p:ext uri="{BB962C8B-B14F-4D97-AF65-F5344CB8AC3E}">
        <p14:creationId xmlns:p14="http://schemas.microsoft.com/office/powerpoint/2010/main" val="2097926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Methodology for applying machine-learning to patient-provider messaging</a:t>
            </a:r>
          </a:p>
          <a:p>
            <a:r>
              <a:rPr lang="en-US" dirty="0" smtClean="0"/>
              <a:t>Apply </a:t>
            </a:r>
            <a:r>
              <a:rPr lang="en-US" dirty="0"/>
              <a:t>the concepts of a behavior change model to patient-provider messaging</a:t>
            </a:r>
          </a:p>
          <a:p>
            <a:pPr lvl="0"/>
            <a:r>
              <a:rPr lang="en-US" dirty="0" smtClean="0"/>
              <a:t>Understand </a:t>
            </a:r>
            <a:r>
              <a:rPr lang="en-US" dirty="0"/>
              <a:t>the framework for evaluating the ROI of patient-provider messaging in your organization.</a:t>
            </a:r>
          </a:p>
          <a:p>
            <a:pPr lvl="0"/>
            <a:r>
              <a:rPr lang="en-US" dirty="0" smtClean="0"/>
              <a:t>Identify </a:t>
            </a:r>
            <a:r>
              <a:rPr lang="en-US" dirty="0"/>
              <a:t>where patient-provider messaging would have clinical impact in your organization</a:t>
            </a:r>
          </a:p>
          <a:p>
            <a:endParaRPr lang="en-US" dirty="0"/>
          </a:p>
        </p:txBody>
      </p:sp>
    </p:spTree>
    <p:extLst>
      <p:ext uri="{BB962C8B-B14F-4D97-AF65-F5344CB8AC3E}">
        <p14:creationId xmlns:p14="http://schemas.microsoft.com/office/powerpoint/2010/main" val="555969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90" y="3451314"/>
            <a:ext cx="1575890" cy="1575890"/>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04650" y="361018"/>
            <a:ext cx="2534700" cy="373633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9798" y="4239259"/>
            <a:ext cx="1504950" cy="676275"/>
          </a:xfrm>
          <a:prstGeom prst="rect">
            <a:avLst/>
          </a:prstGeom>
        </p:spPr>
      </p:pic>
      <p:sp>
        <p:nvSpPr>
          <p:cNvPr id="6" name="TextBox 5"/>
          <p:cNvSpPr txBox="1"/>
          <p:nvPr/>
        </p:nvSpPr>
        <p:spPr>
          <a:xfrm>
            <a:off x="4312325" y="4207731"/>
            <a:ext cx="3260316" cy="738664"/>
          </a:xfrm>
          <a:prstGeom prst="rect">
            <a:avLst/>
          </a:prstGeom>
          <a:noFill/>
        </p:spPr>
        <p:txBody>
          <a:bodyPr wrap="none" rtlCol="0">
            <a:spAutoFit/>
          </a:bodyPr>
          <a:lstStyle/>
          <a:p>
            <a:r>
              <a:rPr lang="en-US" sz="1400" dirty="0" smtClean="0">
                <a:latin typeface="Helvetica Neue" charset="0"/>
                <a:ea typeface="Helvetica Neue" charset="0"/>
                <a:cs typeface="Helvetica Neue" charset="0"/>
              </a:rPr>
              <a:t>Terry Ellis, PT, PhD</a:t>
            </a:r>
          </a:p>
          <a:p>
            <a:r>
              <a:rPr lang="en-US" sz="1400" dirty="0" smtClean="0">
                <a:latin typeface="Helvetica Neue" charset="0"/>
                <a:ea typeface="Helvetica Neue" charset="0"/>
                <a:cs typeface="Helvetica Neue" charset="0"/>
              </a:rPr>
              <a:t>Director, Center for Neurorehabilitation</a:t>
            </a:r>
          </a:p>
          <a:p>
            <a:r>
              <a:rPr lang="en-US" sz="1400" dirty="0" smtClean="0">
                <a:latin typeface="Helvetica Neue" charset="0"/>
                <a:ea typeface="Helvetica Neue" charset="0"/>
                <a:cs typeface="Helvetica Neue" charset="0"/>
              </a:rPr>
              <a:t>Tamara </a:t>
            </a:r>
            <a:r>
              <a:rPr lang="en-US" sz="1400" dirty="0" err="1" smtClean="0">
                <a:latin typeface="Helvetica Neue" charset="0"/>
                <a:ea typeface="Helvetica Neue" charset="0"/>
                <a:cs typeface="Helvetica Neue" charset="0"/>
              </a:rPr>
              <a:t>Deangelis</a:t>
            </a:r>
            <a:r>
              <a:rPr lang="en-US" sz="1400" dirty="0" smtClean="0">
                <a:latin typeface="Helvetica Neue" charset="0"/>
                <a:ea typeface="Helvetica Neue" charset="0"/>
                <a:cs typeface="Helvetica Neue" charset="0"/>
              </a:rPr>
              <a:t>, DPT, Senior PT</a:t>
            </a:r>
            <a:endParaRPr lang="en-US" sz="1400" dirty="0">
              <a:latin typeface="Helvetica Neue" charset="0"/>
              <a:ea typeface="Helvetica Neue" charset="0"/>
              <a:cs typeface="Helvetica Neue" charset="0"/>
            </a:endParaRPr>
          </a:p>
        </p:txBody>
      </p:sp>
    </p:spTree>
    <p:extLst>
      <p:ext uri="{BB962C8B-B14F-4D97-AF65-F5344CB8AC3E}">
        <p14:creationId xmlns:p14="http://schemas.microsoft.com/office/powerpoint/2010/main" val="317871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28564"/>
            <a:ext cx="6536953" cy="2571750"/>
          </a:xfrm>
          <a:prstGeom prst="rect">
            <a:avLst/>
          </a:prstGeom>
          <a:solidFill>
            <a:srgbClr val="A2CDD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536953" cy="2628564"/>
          </a:xfrm>
          <a:prstGeom prst="rect">
            <a:avLst/>
          </a:prstGeom>
        </p:spPr>
      </p:pic>
      <p:sp>
        <p:nvSpPr>
          <p:cNvPr id="7" name="Title 1"/>
          <p:cNvSpPr txBox="1">
            <a:spLocks/>
          </p:cNvSpPr>
          <p:nvPr/>
        </p:nvSpPr>
        <p:spPr>
          <a:xfrm>
            <a:off x="654929" y="3310235"/>
            <a:ext cx="5227093" cy="1366836"/>
          </a:xfrm>
          <a:prstGeom prst="rect">
            <a:avLst/>
          </a:prstGeom>
        </p:spPr>
        <p:txBody>
          <a:bodyPr vert="horz" lIns="91440" tIns="45720" rIns="91440" bIns="45720" rtlCol="0" anchor="b">
            <a:normAutofit/>
          </a:bodyPr>
          <a:lstStyle>
            <a:lvl1pPr algn="l" defTabSz="457200" rtl="0" eaLnBrk="1" latinLnBrk="0" hangingPunct="1">
              <a:lnSpc>
                <a:spcPct val="95000"/>
              </a:lnSpc>
              <a:spcBef>
                <a:spcPct val="0"/>
              </a:spcBef>
              <a:buNone/>
              <a:defRPr lang="en-US" sz="2800" b="1" kern="1200">
                <a:solidFill>
                  <a:schemeClr val="accent4"/>
                </a:solidFill>
                <a:latin typeface="Arial" panose="020B0604020202020204" pitchFamily="34" charset="0"/>
                <a:ea typeface="+mj-ea"/>
                <a:cs typeface="Arial" panose="020B0604020202020204" pitchFamily="34" charset="0"/>
              </a:defRPr>
            </a:lvl1pPr>
          </a:lstStyle>
          <a:p>
            <a:r>
              <a:rPr lang="en-US" sz="3300" dirty="0" smtClean="0">
                <a:solidFill>
                  <a:srgbClr val="6B7571"/>
                </a:solidFill>
                <a:latin typeface="Helvetica Neue" charset="0"/>
                <a:ea typeface="Helvetica Neue" charset="0"/>
                <a:cs typeface="Helvetica Neue" charset="0"/>
              </a:rPr>
              <a:t>Traditional Model of Care</a:t>
            </a:r>
          </a:p>
          <a:p>
            <a:r>
              <a:rPr lang="en-US" sz="3300" dirty="0" smtClean="0">
                <a:solidFill>
                  <a:srgbClr val="6B7571"/>
                </a:solidFill>
                <a:latin typeface="Helvetica Neue" charset="0"/>
                <a:ea typeface="Helvetica Neue" charset="0"/>
                <a:cs typeface="Helvetica Neue" charset="0"/>
              </a:rPr>
              <a:t>Outpatient Rehabilitation</a:t>
            </a:r>
            <a:endParaRPr lang="en-US" sz="3300" dirty="0">
              <a:solidFill>
                <a:srgbClr val="6B7571"/>
              </a:solidFill>
              <a:latin typeface="Helvetica Neue" charset="0"/>
              <a:ea typeface="Helvetica Neue" charset="0"/>
              <a:cs typeface="Helvetica Neue"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425">
            <a:off x="5598590" y="444251"/>
            <a:ext cx="2638425" cy="31051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3853" y="2875376"/>
            <a:ext cx="2143125" cy="2143125"/>
          </a:xfrm>
          <a:prstGeom prst="rect">
            <a:avLst/>
          </a:prstGeom>
        </p:spPr>
      </p:pic>
    </p:spTree>
    <p:extLst>
      <p:ext uri="{BB962C8B-B14F-4D97-AF65-F5344CB8AC3E}">
        <p14:creationId xmlns:p14="http://schemas.microsoft.com/office/powerpoint/2010/main" val="2123115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720762" y="2076226"/>
            <a:ext cx="8154296" cy="559398"/>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cxnSp>
        <p:nvCxnSpPr>
          <p:cNvPr id="4" name="Straight Connector 3"/>
          <p:cNvCxnSpPr/>
          <p:nvPr/>
        </p:nvCxnSpPr>
        <p:spPr>
          <a:xfrm flipH="1">
            <a:off x="729727" y="1550896"/>
            <a:ext cx="21516" cy="2119256"/>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1768736" y="1550896"/>
            <a:ext cx="21516" cy="2119256"/>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2391784" y="1550896"/>
            <a:ext cx="21516" cy="2119256"/>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3871856" y="1527587"/>
            <a:ext cx="21516" cy="2119256"/>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5979460" y="1575996"/>
            <a:ext cx="21516" cy="2119256"/>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223233" y="1550896"/>
            <a:ext cx="21516" cy="2119256"/>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02428" y="2171259"/>
            <a:ext cx="247426" cy="369332"/>
          </a:xfrm>
          <a:prstGeom prst="rect">
            <a:avLst/>
          </a:prstGeom>
          <a:solidFill>
            <a:schemeClr val="bg1"/>
          </a:solidFill>
          <a:ln>
            <a:solidFill>
              <a:schemeClr val="tx1">
                <a:lumMod val="50000"/>
              </a:schemeClr>
            </a:solidFill>
          </a:ln>
        </p:spPr>
        <p:txBody>
          <a:bodyPr wrap="square" rtlCol="0">
            <a:spAutoFit/>
          </a:bodyPr>
          <a:lstStyle/>
          <a:p>
            <a:pPr algn="ctr"/>
            <a:r>
              <a:rPr lang="en-US" dirty="0">
                <a:latin typeface="Helvetica Neue" charset="0"/>
                <a:ea typeface="Helvetica Neue" charset="0"/>
                <a:cs typeface="Helvetica Neue" charset="0"/>
              </a:rPr>
              <a:t>0</a:t>
            </a:r>
          </a:p>
        </p:txBody>
      </p:sp>
      <p:sp>
        <p:nvSpPr>
          <p:cNvPr id="14" name="TextBox 13"/>
          <p:cNvSpPr txBox="1"/>
          <p:nvPr/>
        </p:nvSpPr>
        <p:spPr>
          <a:xfrm>
            <a:off x="1684466" y="2171259"/>
            <a:ext cx="247426" cy="369332"/>
          </a:xfrm>
          <a:prstGeom prst="rect">
            <a:avLst/>
          </a:prstGeom>
          <a:solidFill>
            <a:schemeClr val="bg1"/>
          </a:solidFill>
          <a:ln>
            <a:solidFill>
              <a:schemeClr val="tx1">
                <a:lumMod val="50000"/>
              </a:schemeClr>
            </a:solidFill>
          </a:ln>
        </p:spPr>
        <p:txBody>
          <a:bodyPr wrap="square" rtlCol="0">
            <a:spAutoFit/>
          </a:bodyPr>
          <a:lstStyle/>
          <a:p>
            <a:pPr algn="ctr"/>
            <a:r>
              <a:rPr lang="en-US" dirty="0">
                <a:latin typeface="Helvetica Neue" charset="0"/>
                <a:ea typeface="Helvetica Neue" charset="0"/>
                <a:cs typeface="Helvetica Neue" charset="0"/>
              </a:rPr>
              <a:t>2</a:t>
            </a:r>
          </a:p>
        </p:txBody>
      </p:sp>
      <p:sp>
        <p:nvSpPr>
          <p:cNvPr id="15" name="TextBox 14"/>
          <p:cNvSpPr txBox="1"/>
          <p:nvPr/>
        </p:nvSpPr>
        <p:spPr>
          <a:xfrm>
            <a:off x="2268071" y="2171259"/>
            <a:ext cx="247426" cy="369332"/>
          </a:xfrm>
          <a:prstGeom prst="rect">
            <a:avLst/>
          </a:prstGeom>
          <a:solidFill>
            <a:schemeClr val="bg1"/>
          </a:solidFill>
          <a:ln>
            <a:solidFill>
              <a:schemeClr val="tx1">
                <a:lumMod val="50000"/>
              </a:schemeClr>
            </a:solidFill>
          </a:ln>
        </p:spPr>
        <p:txBody>
          <a:bodyPr wrap="square" rtlCol="0">
            <a:spAutoFit/>
          </a:bodyPr>
          <a:lstStyle/>
          <a:p>
            <a:pPr algn="ctr"/>
            <a:r>
              <a:rPr lang="en-US" dirty="0">
                <a:latin typeface="Helvetica Neue" charset="0"/>
                <a:ea typeface="Helvetica Neue" charset="0"/>
                <a:cs typeface="Helvetica Neue" charset="0"/>
              </a:rPr>
              <a:t>3</a:t>
            </a:r>
          </a:p>
        </p:txBody>
      </p:sp>
      <p:sp>
        <p:nvSpPr>
          <p:cNvPr id="16" name="TextBox 15"/>
          <p:cNvSpPr txBox="1"/>
          <p:nvPr/>
        </p:nvSpPr>
        <p:spPr>
          <a:xfrm>
            <a:off x="3758901" y="2178000"/>
            <a:ext cx="247426" cy="369332"/>
          </a:xfrm>
          <a:prstGeom prst="rect">
            <a:avLst/>
          </a:prstGeom>
          <a:solidFill>
            <a:schemeClr val="bg1"/>
          </a:solidFill>
          <a:ln>
            <a:solidFill>
              <a:schemeClr val="tx1">
                <a:lumMod val="50000"/>
              </a:schemeClr>
            </a:solidFill>
          </a:ln>
        </p:spPr>
        <p:txBody>
          <a:bodyPr wrap="square" rtlCol="0">
            <a:spAutoFit/>
          </a:bodyPr>
          <a:lstStyle/>
          <a:p>
            <a:pPr algn="ctr"/>
            <a:r>
              <a:rPr lang="en-US" dirty="0">
                <a:latin typeface="Helvetica Neue" charset="0"/>
                <a:ea typeface="Helvetica Neue" charset="0"/>
                <a:cs typeface="Helvetica Neue" charset="0"/>
              </a:rPr>
              <a:t>6</a:t>
            </a:r>
          </a:p>
        </p:txBody>
      </p:sp>
      <p:sp>
        <p:nvSpPr>
          <p:cNvPr id="17" name="TextBox 16"/>
          <p:cNvSpPr txBox="1"/>
          <p:nvPr/>
        </p:nvSpPr>
        <p:spPr>
          <a:xfrm>
            <a:off x="5738757" y="2148863"/>
            <a:ext cx="481406" cy="369332"/>
          </a:xfrm>
          <a:prstGeom prst="rect">
            <a:avLst/>
          </a:prstGeom>
          <a:solidFill>
            <a:schemeClr val="bg1"/>
          </a:solidFill>
          <a:ln>
            <a:solidFill>
              <a:schemeClr val="tx1">
                <a:lumMod val="50000"/>
              </a:schemeClr>
            </a:solidFill>
          </a:ln>
        </p:spPr>
        <p:txBody>
          <a:bodyPr wrap="square" rtlCol="0">
            <a:spAutoFit/>
          </a:bodyPr>
          <a:lstStyle/>
          <a:p>
            <a:pPr algn="ctr"/>
            <a:r>
              <a:rPr lang="en-US" dirty="0" smtClean="0">
                <a:latin typeface="Helvetica Neue" charset="0"/>
                <a:ea typeface="Helvetica Neue" charset="0"/>
                <a:cs typeface="Helvetica Neue" charset="0"/>
              </a:rPr>
              <a:t>12</a:t>
            </a:r>
            <a:endParaRPr lang="en-US" dirty="0">
              <a:latin typeface="Helvetica Neue" charset="0"/>
              <a:ea typeface="Helvetica Neue" charset="0"/>
              <a:cs typeface="Helvetica Neue" charset="0"/>
            </a:endParaRPr>
          </a:p>
        </p:txBody>
      </p:sp>
      <p:sp>
        <p:nvSpPr>
          <p:cNvPr id="18" name="TextBox 17"/>
          <p:cNvSpPr txBox="1"/>
          <p:nvPr/>
        </p:nvSpPr>
        <p:spPr>
          <a:xfrm>
            <a:off x="1099072" y="2171259"/>
            <a:ext cx="247426" cy="369332"/>
          </a:xfrm>
          <a:prstGeom prst="rect">
            <a:avLst/>
          </a:prstGeom>
          <a:solidFill>
            <a:schemeClr val="bg1"/>
          </a:solidFill>
          <a:ln>
            <a:solidFill>
              <a:schemeClr val="tx1">
                <a:lumMod val="50000"/>
              </a:schemeClr>
            </a:solidFill>
          </a:ln>
        </p:spPr>
        <p:txBody>
          <a:bodyPr wrap="square" rtlCol="0">
            <a:spAutoFit/>
          </a:bodyPr>
          <a:lstStyle/>
          <a:p>
            <a:pPr algn="ctr"/>
            <a:r>
              <a:rPr lang="en-US" dirty="0" smtClean="0">
                <a:latin typeface="Helvetica Neue" charset="0"/>
                <a:ea typeface="Helvetica Neue" charset="0"/>
                <a:cs typeface="Helvetica Neue" charset="0"/>
              </a:rPr>
              <a:t>1</a:t>
            </a:r>
            <a:endParaRPr lang="en-US" dirty="0">
              <a:latin typeface="Helvetica Neue" charset="0"/>
              <a:ea typeface="Helvetica Neue" charset="0"/>
              <a:cs typeface="Helvetica Neue" charset="0"/>
            </a:endParaRPr>
          </a:p>
        </p:txBody>
      </p:sp>
      <p:sp>
        <p:nvSpPr>
          <p:cNvPr id="19" name="Oval 18"/>
          <p:cNvSpPr/>
          <p:nvPr/>
        </p:nvSpPr>
        <p:spPr>
          <a:xfrm>
            <a:off x="796961" y="2635624"/>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20" name="Oval 19"/>
          <p:cNvSpPr/>
          <p:nvPr/>
        </p:nvSpPr>
        <p:spPr>
          <a:xfrm>
            <a:off x="991495" y="2830160"/>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21" name="Oval 20"/>
          <p:cNvSpPr/>
          <p:nvPr/>
        </p:nvSpPr>
        <p:spPr>
          <a:xfrm>
            <a:off x="767379" y="3015723"/>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23" name="Oval 22"/>
          <p:cNvSpPr/>
          <p:nvPr/>
        </p:nvSpPr>
        <p:spPr>
          <a:xfrm>
            <a:off x="749450" y="3352800"/>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24" name="Oval 23"/>
          <p:cNvSpPr/>
          <p:nvPr/>
        </p:nvSpPr>
        <p:spPr>
          <a:xfrm>
            <a:off x="988359" y="3260957"/>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25" name="Oval 24"/>
          <p:cNvSpPr/>
          <p:nvPr/>
        </p:nvSpPr>
        <p:spPr>
          <a:xfrm>
            <a:off x="763345" y="3670152"/>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26" name="Oval 25"/>
          <p:cNvSpPr/>
          <p:nvPr/>
        </p:nvSpPr>
        <p:spPr>
          <a:xfrm>
            <a:off x="982532" y="3578309"/>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34" name="Oval 33"/>
          <p:cNvSpPr/>
          <p:nvPr/>
        </p:nvSpPr>
        <p:spPr>
          <a:xfrm>
            <a:off x="1292260" y="2884841"/>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35" name="Oval 34"/>
          <p:cNvSpPr/>
          <p:nvPr/>
        </p:nvSpPr>
        <p:spPr>
          <a:xfrm>
            <a:off x="1489488" y="2711824"/>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36" name="Oval 35"/>
          <p:cNvSpPr/>
          <p:nvPr/>
        </p:nvSpPr>
        <p:spPr>
          <a:xfrm>
            <a:off x="1277693" y="2556732"/>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37" name="Oval 36"/>
          <p:cNvSpPr/>
          <p:nvPr/>
        </p:nvSpPr>
        <p:spPr>
          <a:xfrm>
            <a:off x="1494639" y="3385077"/>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38" name="Oval 37"/>
          <p:cNvSpPr/>
          <p:nvPr/>
        </p:nvSpPr>
        <p:spPr>
          <a:xfrm>
            <a:off x="1260885" y="3209358"/>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39" name="Oval 38"/>
          <p:cNvSpPr/>
          <p:nvPr/>
        </p:nvSpPr>
        <p:spPr>
          <a:xfrm>
            <a:off x="1818938" y="2604248"/>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52" name="Text Box 7"/>
          <p:cNvSpPr txBox="1">
            <a:spLocks noChangeArrowheads="1"/>
          </p:cNvSpPr>
          <p:nvPr/>
        </p:nvSpPr>
        <p:spPr bwMode="auto">
          <a:xfrm>
            <a:off x="443526" y="366680"/>
            <a:ext cx="8745075" cy="477054"/>
          </a:xfrm>
          <a:prstGeom prst="rect">
            <a:avLst/>
          </a:prstGeom>
          <a:noFill/>
          <a:ln w="9525">
            <a:noFill/>
            <a:miter lim="800000"/>
            <a:headEnd/>
            <a:tailEnd/>
          </a:ln>
        </p:spPr>
        <p:txBody>
          <a:bodyPr wrap="square" lIns="45720" tIns="22860" rIns="45720" bIns="22860">
            <a:spAutoFit/>
          </a:bodyPr>
          <a:lstStyle/>
          <a:p>
            <a:pPr defTabSz="1088178"/>
            <a:r>
              <a:rPr lang="en-CA" sz="2800" dirty="0" smtClean="0">
                <a:solidFill>
                  <a:srgbClr val="E1541C"/>
                </a:solidFill>
                <a:latin typeface="Helvetica Neue" charset="0"/>
                <a:ea typeface="Helvetica Neue" charset="0"/>
                <a:cs typeface="Helvetica Neue" charset="0"/>
              </a:rPr>
              <a:t>Traditional Care Model: Outpatient </a:t>
            </a:r>
            <a:r>
              <a:rPr lang="en-CA" sz="2800" dirty="0" smtClean="0">
                <a:solidFill>
                  <a:srgbClr val="E1541C"/>
                </a:solidFill>
                <a:latin typeface="Helvetica Neue" charset="0"/>
                <a:ea typeface="Helvetica Neue" charset="0"/>
                <a:cs typeface="Helvetica Neue" charset="0"/>
              </a:rPr>
              <a:t>Rehab</a:t>
            </a:r>
            <a:endParaRPr lang="en-CA" sz="2800" dirty="0">
              <a:solidFill>
                <a:srgbClr val="E1541C"/>
              </a:solidFill>
              <a:latin typeface="Helvetica Neue" charset="0"/>
              <a:ea typeface="Helvetica Neue" charset="0"/>
              <a:cs typeface="Helvetica Neue" charset="0"/>
            </a:endParaRPr>
          </a:p>
        </p:txBody>
      </p:sp>
      <p:sp>
        <p:nvSpPr>
          <p:cNvPr id="53" name="Oval 52"/>
          <p:cNvSpPr/>
          <p:nvPr/>
        </p:nvSpPr>
        <p:spPr>
          <a:xfrm>
            <a:off x="7370107" y="4450954"/>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55" name="TextBox 54"/>
          <p:cNvSpPr txBox="1"/>
          <p:nvPr/>
        </p:nvSpPr>
        <p:spPr>
          <a:xfrm>
            <a:off x="7551868" y="4329040"/>
            <a:ext cx="935916" cy="369332"/>
          </a:xfrm>
          <a:prstGeom prst="rect">
            <a:avLst/>
          </a:prstGeom>
          <a:noFill/>
        </p:spPr>
        <p:txBody>
          <a:bodyPr wrap="square" rtlCol="0">
            <a:spAutoFit/>
          </a:bodyPr>
          <a:lstStyle/>
          <a:p>
            <a:r>
              <a:rPr lang="en-US" dirty="0" smtClean="0">
                <a:latin typeface="Helvetica Neue" charset="0"/>
                <a:ea typeface="Helvetica Neue" charset="0"/>
                <a:cs typeface="Helvetica Neue" charset="0"/>
              </a:rPr>
              <a:t>PT visit</a:t>
            </a:r>
            <a:endParaRPr lang="en-US" dirty="0">
              <a:latin typeface="Helvetica Neue" charset="0"/>
              <a:ea typeface="Helvetica Neue" charset="0"/>
              <a:cs typeface="Helvetica Neue" charset="0"/>
            </a:endParaRPr>
          </a:p>
        </p:txBody>
      </p:sp>
      <p:cxnSp>
        <p:nvCxnSpPr>
          <p:cNvPr id="57" name="Straight Connector 56"/>
          <p:cNvCxnSpPr/>
          <p:nvPr/>
        </p:nvCxnSpPr>
        <p:spPr>
          <a:xfrm flipH="1">
            <a:off x="8175367" y="1550896"/>
            <a:ext cx="43029" cy="2094156"/>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7972318" y="2171259"/>
            <a:ext cx="481406" cy="369332"/>
          </a:xfrm>
          <a:prstGeom prst="rect">
            <a:avLst/>
          </a:prstGeom>
          <a:solidFill>
            <a:schemeClr val="bg1"/>
          </a:solidFill>
          <a:ln>
            <a:solidFill>
              <a:schemeClr val="tx1">
                <a:lumMod val="50000"/>
              </a:schemeClr>
            </a:solidFill>
          </a:ln>
        </p:spPr>
        <p:txBody>
          <a:bodyPr wrap="square" rtlCol="0">
            <a:spAutoFit/>
          </a:bodyPr>
          <a:lstStyle/>
          <a:p>
            <a:pPr algn="ctr"/>
            <a:r>
              <a:rPr lang="en-US" dirty="0" smtClean="0">
                <a:latin typeface="Helvetica Neue" charset="0"/>
                <a:ea typeface="Helvetica Neue" charset="0"/>
                <a:cs typeface="Helvetica Neue" charset="0"/>
              </a:rPr>
              <a:t>24</a:t>
            </a:r>
            <a:endParaRPr lang="en-US" dirty="0">
              <a:latin typeface="Helvetica Neue" charset="0"/>
              <a:ea typeface="Helvetica Neue" charset="0"/>
              <a:cs typeface="Helvetica Neue" charset="0"/>
            </a:endParaRPr>
          </a:p>
        </p:txBody>
      </p:sp>
      <p:sp>
        <p:nvSpPr>
          <p:cNvPr id="62" name="TextBox 61"/>
          <p:cNvSpPr txBox="1"/>
          <p:nvPr/>
        </p:nvSpPr>
        <p:spPr>
          <a:xfrm>
            <a:off x="4245905" y="2171259"/>
            <a:ext cx="1140318" cy="369332"/>
          </a:xfrm>
          <a:prstGeom prst="rect">
            <a:avLst/>
          </a:prstGeom>
          <a:noFill/>
        </p:spPr>
        <p:txBody>
          <a:bodyPr wrap="square" rtlCol="0">
            <a:spAutoFit/>
          </a:bodyPr>
          <a:lstStyle/>
          <a:p>
            <a:r>
              <a:rPr lang="en-US" dirty="0" smtClean="0">
                <a:latin typeface="Helvetica Neue" charset="0"/>
                <a:ea typeface="Helvetica Neue" charset="0"/>
                <a:cs typeface="Helvetica Neue" charset="0"/>
              </a:rPr>
              <a:t>months</a:t>
            </a:r>
            <a:endParaRPr lang="en-US" dirty="0">
              <a:latin typeface="Helvetica Neue" charset="0"/>
              <a:ea typeface="Helvetica Neue" charset="0"/>
              <a:cs typeface="Helvetica Neue" charset="0"/>
            </a:endParaRPr>
          </a:p>
        </p:txBody>
      </p:sp>
      <p:sp>
        <p:nvSpPr>
          <p:cNvPr id="63" name="Oval 62"/>
          <p:cNvSpPr/>
          <p:nvPr/>
        </p:nvSpPr>
        <p:spPr>
          <a:xfrm>
            <a:off x="1468192" y="3080715"/>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64" name="Oval 63"/>
          <p:cNvSpPr/>
          <p:nvPr/>
        </p:nvSpPr>
        <p:spPr>
          <a:xfrm>
            <a:off x="1252737" y="3578309"/>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65" name="Oval 64"/>
          <p:cNvSpPr/>
          <p:nvPr/>
        </p:nvSpPr>
        <p:spPr>
          <a:xfrm>
            <a:off x="1849865" y="2827622"/>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67" name="Oval 66"/>
          <p:cNvSpPr/>
          <p:nvPr/>
        </p:nvSpPr>
        <p:spPr>
          <a:xfrm>
            <a:off x="1836422" y="3137648"/>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53147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4504" y="1245312"/>
            <a:ext cx="3769078" cy="2186097"/>
            <a:chOff x="796680" y="1284614"/>
            <a:chExt cx="3769078" cy="2186097"/>
          </a:xfrm>
        </p:grpSpPr>
        <p:sp>
          <p:nvSpPr>
            <p:cNvPr id="13" name="Freeform 12"/>
            <p:cNvSpPr>
              <a:spLocks/>
            </p:cNvSpPr>
            <p:nvPr/>
          </p:nvSpPr>
          <p:spPr bwMode="auto">
            <a:xfrm>
              <a:off x="796680" y="1305428"/>
              <a:ext cx="382897" cy="318570"/>
            </a:xfrm>
            <a:custGeom>
              <a:avLst/>
              <a:gdLst>
                <a:gd name="T0" fmla="*/ 539 w 658"/>
                <a:gd name="T1" fmla="*/ 0 h 544"/>
                <a:gd name="T2" fmla="*/ 234 w 658"/>
                <a:gd name="T3" fmla="*/ 305 h 544"/>
                <a:gd name="T4" fmla="*/ 119 w 658"/>
                <a:gd name="T5" fmla="*/ 190 h 544"/>
                <a:gd name="T6" fmla="*/ 0 w 658"/>
                <a:gd name="T7" fmla="*/ 309 h 544"/>
                <a:gd name="T8" fmla="*/ 115 w 658"/>
                <a:gd name="T9" fmla="*/ 424 h 544"/>
                <a:gd name="T10" fmla="*/ 234 w 658"/>
                <a:gd name="T11" fmla="*/ 544 h 544"/>
                <a:gd name="T12" fmla="*/ 354 w 658"/>
                <a:gd name="T13" fmla="*/ 424 h 544"/>
                <a:gd name="T14" fmla="*/ 658 w 658"/>
                <a:gd name="T15" fmla="*/ 120 h 544"/>
                <a:gd name="T16" fmla="*/ 539 w 658"/>
                <a:gd name="T17"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8" h="544">
                  <a:moveTo>
                    <a:pt x="539" y="0"/>
                  </a:moveTo>
                  <a:lnTo>
                    <a:pt x="234" y="305"/>
                  </a:lnTo>
                  <a:lnTo>
                    <a:pt x="119" y="190"/>
                  </a:lnTo>
                  <a:lnTo>
                    <a:pt x="0" y="309"/>
                  </a:lnTo>
                  <a:lnTo>
                    <a:pt x="115" y="424"/>
                  </a:lnTo>
                  <a:lnTo>
                    <a:pt x="234" y="544"/>
                  </a:lnTo>
                  <a:lnTo>
                    <a:pt x="354" y="424"/>
                  </a:lnTo>
                  <a:lnTo>
                    <a:pt x="658" y="120"/>
                  </a:lnTo>
                  <a:lnTo>
                    <a:pt x="539"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endParaRPr lang="en-US" sz="1013"/>
            </a:p>
          </p:txBody>
        </p:sp>
        <p:sp>
          <p:nvSpPr>
            <p:cNvPr id="15" name="TextBox 14"/>
            <p:cNvSpPr txBox="1"/>
            <p:nvPr/>
          </p:nvSpPr>
          <p:spPr>
            <a:xfrm>
              <a:off x="1303262" y="1284614"/>
              <a:ext cx="3262496" cy="507831"/>
            </a:xfrm>
            <a:prstGeom prst="rect">
              <a:avLst/>
            </a:prstGeom>
            <a:noFill/>
            <a:ln>
              <a:noFill/>
            </a:ln>
          </p:spPr>
          <p:txBody>
            <a:bodyPr wrap="none" rtlCol="0">
              <a:spAutoFit/>
            </a:bodyPr>
            <a:lstStyle/>
            <a:p>
              <a:r>
                <a:rPr lang="en-CA" sz="1350" b="1" spc="225" dirty="0" smtClean="0">
                  <a:latin typeface="Helvetica Neue" charset="0"/>
                  <a:ea typeface="Helvetica Neue" charset="0"/>
                  <a:cs typeface="Helvetica Neue" charset="0"/>
                </a:rPr>
                <a:t>LOW ADHERENCE TO HOME </a:t>
              </a:r>
            </a:p>
            <a:p>
              <a:r>
                <a:rPr lang="en-CA" sz="1350" b="1" spc="225" dirty="0" smtClean="0">
                  <a:latin typeface="Helvetica Neue" charset="0"/>
                  <a:ea typeface="Helvetica Neue" charset="0"/>
                  <a:cs typeface="Helvetica Neue" charset="0"/>
                </a:rPr>
                <a:t>EXERCISE PROGRAMS</a:t>
              </a:r>
              <a:endParaRPr lang="en-CA" sz="1350" b="1" spc="225" dirty="0">
                <a:latin typeface="Helvetica Neue" charset="0"/>
                <a:ea typeface="Helvetica Neue" charset="0"/>
                <a:cs typeface="Helvetica Neue" charset="0"/>
              </a:endParaRPr>
            </a:p>
          </p:txBody>
        </p:sp>
        <p:sp>
          <p:nvSpPr>
            <p:cNvPr id="19" name="Freeform 18"/>
            <p:cNvSpPr>
              <a:spLocks/>
            </p:cNvSpPr>
            <p:nvPr/>
          </p:nvSpPr>
          <p:spPr bwMode="auto">
            <a:xfrm>
              <a:off x="796680" y="2231048"/>
              <a:ext cx="382897" cy="318570"/>
            </a:xfrm>
            <a:custGeom>
              <a:avLst/>
              <a:gdLst>
                <a:gd name="T0" fmla="*/ 539 w 658"/>
                <a:gd name="T1" fmla="*/ 0 h 544"/>
                <a:gd name="T2" fmla="*/ 234 w 658"/>
                <a:gd name="T3" fmla="*/ 305 h 544"/>
                <a:gd name="T4" fmla="*/ 119 w 658"/>
                <a:gd name="T5" fmla="*/ 190 h 544"/>
                <a:gd name="T6" fmla="*/ 0 w 658"/>
                <a:gd name="T7" fmla="*/ 309 h 544"/>
                <a:gd name="T8" fmla="*/ 115 w 658"/>
                <a:gd name="T9" fmla="*/ 424 h 544"/>
                <a:gd name="T10" fmla="*/ 234 w 658"/>
                <a:gd name="T11" fmla="*/ 544 h 544"/>
                <a:gd name="T12" fmla="*/ 354 w 658"/>
                <a:gd name="T13" fmla="*/ 424 h 544"/>
                <a:gd name="T14" fmla="*/ 658 w 658"/>
                <a:gd name="T15" fmla="*/ 120 h 544"/>
                <a:gd name="T16" fmla="*/ 539 w 658"/>
                <a:gd name="T17"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8" h="544">
                  <a:moveTo>
                    <a:pt x="539" y="0"/>
                  </a:moveTo>
                  <a:lnTo>
                    <a:pt x="234" y="305"/>
                  </a:lnTo>
                  <a:lnTo>
                    <a:pt x="119" y="190"/>
                  </a:lnTo>
                  <a:lnTo>
                    <a:pt x="0" y="309"/>
                  </a:lnTo>
                  <a:lnTo>
                    <a:pt x="115" y="424"/>
                  </a:lnTo>
                  <a:lnTo>
                    <a:pt x="234" y="544"/>
                  </a:lnTo>
                  <a:lnTo>
                    <a:pt x="354" y="424"/>
                  </a:lnTo>
                  <a:lnTo>
                    <a:pt x="658" y="120"/>
                  </a:lnTo>
                  <a:lnTo>
                    <a:pt x="539"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endParaRPr lang="en-US" sz="1013"/>
            </a:p>
          </p:txBody>
        </p:sp>
        <p:sp>
          <p:nvSpPr>
            <p:cNvPr id="21" name="TextBox 20"/>
            <p:cNvSpPr txBox="1"/>
            <p:nvPr/>
          </p:nvSpPr>
          <p:spPr>
            <a:xfrm>
              <a:off x="1303262" y="2210233"/>
              <a:ext cx="2589170" cy="300082"/>
            </a:xfrm>
            <a:prstGeom prst="rect">
              <a:avLst/>
            </a:prstGeom>
            <a:noFill/>
            <a:ln>
              <a:noFill/>
            </a:ln>
          </p:spPr>
          <p:txBody>
            <a:bodyPr wrap="none" rtlCol="0">
              <a:spAutoFit/>
            </a:bodyPr>
            <a:lstStyle/>
            <a:p>
              <a:r>
                <a:rPr lang="en-CA" sz="1350" b="1" spc="225" dirty="0" smtClean="0">
                  <a:latin typeface="Helvetica Neue" charset="0"/>
                  <a:ea typeface="Helvetica Neue" charset="0"/>
                  <a:cs typeface="Helvetica Neue" charset="0"/>
                </a:rPr>
                <a:t>DECLINE IN MOBILITY</a:t>
              </a:r>
              <a:endParaRPr lang="en-CA" sz="1350" b="1" spc="225" dirty="0">
                <a:latin typeface="Helvetica Neue" charset="0"/>
                <a:ea typeface="Helvetica Neue" charset="0"/>
                <a:cs typeface="Helvetica Neue" charset="0"/>
              </a:endParaRPr>
            </a:p>
          </p:txBody>
        </p:sp>
        <p:sp>
          <p:nvSpPr>
            <p:cNvPr id="22" name="Freeform 21"/>
            <p:cNvSpPr>
              <a:spLocks/>
            </p:cNvSpPr>
            <p:nvPr/>
          </p:nvSpPr>
          <p:spPr bwMode="auto">
            <a:xfrm>
              <a:off x="796680" y="3152141"/>
              <a:ext cx="382897" cy="318570"/>
            </a:xfrm>
            <a:custGeom>
              <a:avLst/>
              <a:gdLst>
                <a:gd name="T0" fmla="*/ 539 w 658"/>
                <a:gd name="T1" fmla="*/ 0 h 544"/>
                <a:gd name="T2" fmla="*/ 234 w 658"/>
                <a:gd name="T3" fmla="*/ 305 h 544"/>
                <a:gd name="T4" fmla="*/ 119 w 658"/>
                <a:gd name="T5" fmla="*/ 190 h 544"/>
                <a:gd name="T6" fmla="*/ 0 w 658"/>
                <a:gd name="T7" fmla="*/ 309 h 544"/>
                <a:gd name="T8" fmla="*/ 115 w 658"/>
                <a:gd name="T9" fmla="*/ 424 h 544"/>
                <a:gd name="T10" fmla="*/ 234 w 658"/>
                <a:gd name="T11" fmla="*/ 544 h 544"/>
                <a:gd name="T12" fmla="*/ 354 w 658"/>
                <a:gd name="T13" fmla="*/ 424 h 544"/>
                <a:gd name="T14" fmla="*/ 658 w 658"/>
                <a:gd name="T15" fmla="*/ 120 h 544"/>
                <a:gd name="T16" fmla="*/ 539 w 658"/>
                <a:gd name="T17"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8" h="544">
                  <a:moveTo>
                    <a:pt x="539" y="0"/>
                  </a:moveTo>
                  <a:lnTo>
                    <a:pt x="234" y="305"/>
                  </a:lnTo>
                  <a:lnTo>
                    <a:pt x="119" y="190"/>
                  </a:lnTo>
                  <a:lnTo>
                    <a:pt x="0" y="309"/>
                  </a:lnTo>
                  <a:lnTo>
                    <a:pt x="115" y="424"/>
                  </a:lnTo>
                  <a:lnTo>
                    <a:pt x="234" y="544"/>
                  </a:lnTo>
                  <a:lnTo>
                    <a:pt x="354" y="424"/>
                  </a:lnTo>
                  <a:lnTo>
                    <a:pt x="658" y="120"/>
                  </a:lnTo>
                  <a:lnTo>
                    <a:pt x="539"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endParaRPr lang="en-US" sz="1013"/>
            </a:p>
          </p:txBody>
        </p:sp>
        <p:sp>
          <p:nvSpPr>
            <p:cNvPr id="24" name="TextBox 23"/>
            <p:cNvSpPr txBox="1"/>
            <p:nvPr/>
          </p:nvSpPr>
          <p:spPr>
            <a:xfrm>
              <a:off x="1303262" y="3131327"/>
              <a:ext cx="2509085" cy="300082"/>
            </a:xfrm>
            <a:prstGeom prst="rect">
              <a:avLst/>
            </a:prstGeom>
            <a:noFill/>
            <a:ln>
              <a:noFill/>
            </a:ln>
          </p:spPr>
          <p:txBody>
            <a:bodyPr wrap="none" rtlCol="0">
              <a:spAutoFit/>
            </a:bodyPr>
            <a:lstStyle/>
            <a:p>
              <a:r>
                <a:rPr lang="en-CA" sz="1350" b="1" spc="225" dirty="0" smtClean="0">
                  <a:latin typeface="Helvetica Neue" charset="0"/>
                  <a:ea typeface="Helvetica Neue" charset="0"/>
                  <a:cs typeface="Helvetica Neue" charset="0"/>
                </a:rPr>
                <a:t>LOST TO FOLLOW UP</a:t>
              </a:r>
              <a:endParaRPr lang="en-CA" sz="1350" b="1" spc="225" dirty="0">
                <a:latin typeface="Helvetica Neue" charset="0"/>
                <a:ea typeface="Helvetica Neue" charset="0"/>
                <a:cs typeface="Helvetica Neue" charset="0"/>
              </a:endParaRPr>
            </a:p>
          </p:txBody>
        </p:sp>
      </p:grpSp>
      <p:sp>
        <p:nvSpPr>
          <p:cNvPr id="12" name="Rectangle 11"/>
          <p:cNvSpPr/>
          <p:nvPr/>
        </p:nvSpPr>
        <p:spPr>
          <a:xfrm>
            <a:off x="4475181" y="0"/>
            <a:ext cx="4668819" cy="5143500"/>
          </a:xfrm>
          <a:prstGeom prst="rect">
            <a:avLst/>
          </a:prstGeom>
          <a:solidFill>
            <a:srgbClr val="A2CDD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18" name="Title 1"/>
          <p:cNvSpPr txBox="1">
            <a:spLocks/>
          </p:cNvSpPr>
          <p:nvPr/>
        </p:nvSpPr>
        <p:spPr>
          <a:xfrm>
            <a:off x="4966905" y="965113"/>
            <a:ext cx="3685369" cy="2307011"/>
          </a:xfrm>
          <a:prstGeom prst="rect">
            <a:avLst/>
          </a:prstGeom>
        </p:spPr>
        <p:txBody>
          <a:bodyPr vert="horz" lIns="91440" tIns="45720" rIns="91440" bIns="45720" rtlCol="0" anchor="b">
            <a:noAutofit/>
          </a:bodyPr>
          <a:lstStyle>
            <a:lvl1pPr algn="l" defTabSz="457200" rtl="0" eaLnBrk="1" latinLnBrk="0" hangingPunct="1">
              <a:lnSpc>
                <a:spcPct val="95000"/>
              </a:lnSpc>
              <a:spcBef>
                <a:spcPct val="0"/>
              </a:spcBef>
              <a:buNone/>
              <a:defRPr lang="en-US" sz="2800" b="1" kern="1200">
                <a:solidFill>
                  <a:schemeClr val="accent4"/>
                </a:solidFill>
                <a:latin typeface="Arial" panose="020B0604020202020204" pitchFamily="34" charset="0"/>
                <a:ea typeface="+mj-ea"/>
                <a:cs typeface="Arial" panose="020B0604020202020204" pitchFamily="34" charset="0"/>
              </a:defRPr>
            </a:lvl1pPr>
          </a:lstStyle>
          <a:p>
            <a:r>
              <a:rPr lang="en-US" sz="2400" dirty="0" smtClean="0">
                <a:solidFill>
                  <a:srgbClr val="6B7571"/>
                </a:solidFill>
                <a:latin typeface="Helvetica Neue" charset="0"/>
                <a:ea typeface="Helvetica Neue" charset="0"/>
                <a:cs typeface="Helvetica Neue" charset="0"/>
              </a:rPr>
              <a:t>What happens after an episode of care in the Traditional model?</a:t>
            </a:r>
            <a:endParaRPr lang="en-US" sz="2400" dirty="0">
              <a:solidFill>
                <a:srgbClr val="6B757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546781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720762" y="2076226"/>
            <a:ext cx="8154296" cy="559398"/>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cxnSp>
        <p:nvCxnSpPr>
          <p:cNvPr id="4" name="Straight Connector 3"/>
          <p:cNvCxnSpPr>
            <a:stCxn id="13" idx="0"/>
          </p:cNvCxnSpPr>
          <p:nvPr/>
        </p:nvCxnSpPr>
        <p:spPr>
          <a:xfrm>
            <a:off x="726141" y="2171259"/>
            <a:ext cx="3586" cy="1498893"/>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1768736" y="1550896"/>
            <a:ext cx="21516" cy="2119256"/>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2391784" y="1550896"/>
            <a:ext cx="21516" cy="2119256"/>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3871856" y="1527587"/>
            <a:ext cx="21516" cy="2119256"/>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5979460" y="1575996"/>
            <a:ext cx="21516" cy="2119256"/>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223233" y="1550896"/>
            <a:ext cx="21516" cy="2119256"/>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02428" y="2171259"/>
            <a:ext cx="247426" cy="369332"/>
          </a:xfrm>
          <a:prstGeom prst="rect">
            <a:avLst/>
          </a:prstGeom>
          <a:solidFill>
            <a:schemeClr val="bg1"/>
          </a:solidFill>
          <a:ln>
            <a:solidFill>
              <a:schemeClr val="tx1">
                <a:lumMod val="50000"/>
              </a:schemeClr>
            </a:solidFill>
          </a:ln>
        </p:spPr>
        <p:txBody>
          <a:bodyPr wrap="square" rtlCol="0">
            <a:spAutoFit/>
          </a:bodyPr>
          <a:lstStyle/>
          <a:p>
            <a:pPr algn="ctr"/>
            <a:r>
              <a:rPr lang="en-US" dirty="0">
                <a:latin typeface="Helvetica Neue" charset="0"/>
                <a:ea typeface="Helvetica Neue" charset="0"/>
                <a:cs typeface="Helvetica Neue" charset="0"/>
              </a:rPr>
              <a:t>0</a:t>
            </a:r>
          </a:p>
        </p:txBody>
      </p:sp>
      <p:sp>
        <p:nvSpPr>
          <p:cNvPr id="14" name="TextBox 13"/>
          <p:cNvSpPr txBox="1"/>
          <p:nvPr/>
        </p:nvSpPr>
        <p:spPr>
          <a:xfrm>
            <a:off x="1684466" y="2171259"/>
            <a:ext cx="247426" cy="369332"/>
          </a:xfrm>
          <a:prstGeom prst="rect">
            <a:avLst/>
          </a:prstGeom>
          <a:solidFill>
            <a:schemeClr val="bg1"/>
          </a:solidFill>
          <a:ln>
            <a:solidFill>
              <a:schemeClr val="tx1">
                <a:lumMod val="50000"/>
              </a:schemeClr>
            </a:solidFill>
          </a:ln>
        </p:spPr>
        <p:txBody>
          <a:bodyPr wrap="square" rtlCol="0">
            <a:spAutoFit/>
          </a:bodyPr>
          <a:lstStyle/>
          <a:p>
            <a:pPr algn="ctr"/>
            <a:r>
              <a:rPr lang="en-US" dirty="0">
                <a:latin typeface="Helvetica Neue" charset="0"/>
                <a:ea typeface="Helvetica Neue" charset="0"/>
                <a:cs typeface="Helvetica Neue" charset="0"/>
              </a:rPr>
              <a:t>2</a:t>
            </a:r>
          </a:p>
        </p:txBody>
      </p:sp>
      <p:sp>
        <p:nvSpPr>
          <p:cNvPr id="15" name="TextBox 14"/>
          <p:cNvSpPr txBox="1"/>
          <p:nvPr/>
        </p:nvSpPr>
        <p:spPr>
          <a:xfrm>
            <a:off x="2268071" y="2171259"/>
            <a:ext cx="247426" cy="369332"/>
          </a:xfrm>
          <a:prstGeom prst="rect">
            <a:avLst/>
          </a:prstGeom>
          <a:solidFill>
            <a:schemeClr val="bg1"/>
          </a:solidFill>
          <a:ln>
            <a:solidFill>
              <a:schemeClr val="tx1">
                <a:lumMod val="50000"/>
              </a:schemeClr>
            </a:solidFill>
          </a:ln>
        </p:spPr>
        <p:txBody>
          <a:bodyPr wrap="square" rtlCol="0">
            <a:spAutoFit/>
          </a:bodyPr>
          <a:lstStyle/>
          <a:p>
            <a:pPr algn="ctr"/>
            <a:r>
              <a:rPr lang="en-US" dirty="0">
                <a:latin typeface="Helvetica Neue" charset="0"/>
                <a:ea typeface="Helvetica Neue" charset="0"/>
                <a:cs typeface="Helvetica Neue" charset="0"/>
              </a:rPr>
              <a:t>3</a:t>
            </a:r>
          </a:p>
        </p:txBody>
      </p:sp>
      <p:sp>
        <p:nvSpPr>
          <p:cNvPr id="16" name="TextBox 15"/>
          <p:cNvSpPr txBox="1"/>
          <p:nvPr/>
        </p:nvSpPr>
        <p:spPr>
          <a:xfrm>
            <a:off x="3758901" y="2178000"/>
            <a:ext cx="247426" cy="369332"/>
          </a:xfrm>
          <a:prstGeom prst="rect">
            <a:avLst/>
          </a:prstGeom>
          <a:solidFill>
            <a:schemeClr val="bg1"/>
          </a:solidFill>
          <a:ln>
            <a:solidFill>
              <a:schemeClr val="tx1">
                <a:lumMod val="50000"/>
              </a:schemeClr>
            </a:solidFill>
          </a:ln>
        </p:spPr>
        <p:txBody>
          <a:bodyPr wrap="square" rtlCol="0">
            <a:spAutoFit/>
          </a:bodyPr>
          <a:lstStyle/>
          <a:p>
            <a:pPr algn="ctr"/>
            <a:r>
              <a:rPr lang="en-US" dirty="0">
                <a:latin typeface="Helvetica Neue" charset="0"/>
                <a:ea typeface="Helvetica Neue" charset="0"/>
                <a:cs typeface="Helvetica Neue" charset="0"/>
              </a:rPr>
              <a:t>6</a:t>
            </a:r>
          </a:p>
        </p:txBody>
      </p:sp>
      <p:sp>
        <p:nvSpPr>
          <p:cNvPr id="17" name="TextBox 16"/>
          <p:cNvSpPr txBox="1"/>
          <p:nvPr/>
        </p:nvSpPr>
        <p:spPr>
          <a:xfrm>
            <a:off x="5738757" y="2148863"/>
            <a:ext cx="481406" cy="369332"/>
          </a:xfrm>
          <a:prstGeom prst="rect">
            <a:avLst/>
          </a:prstGeom>
          <a:solidFill>
            <a:schemeClr val="bg1"/>
          </a:solidFill>
          <a:ln>
            <a:solidFill>
              <a:schemeClr val="tx1">
                <a:lumMod val="50000"/>
              </a:schemeClr>
            </a:solidFill>
          </a:ln>
        </p:spPr>
        <p:txBody>
          <a:bodyPr wrap="square" rtlCol="0">
            <a:spAutoFit/>
          </a:bodyPr>
          <a:lstStyle/>
          <a:p>
            <a:pPr algn="ctr"/>
            <a:r>
              <a:rPr lang="en-US" dirty="0" smtClean="0">
                <a:latin typeface="Helvetica Neue" charset="0"/>
                <a:ea typeface="Helvetica Neue" charset="0"/>
                <a:cs typeface="Helvetica Neue" charset="0"/>
              </a:rPr>
              <a:t>12</a:t>
            </a:r>
            <a:endParaRPr lang="en-US" dirty="0">
              <a:latin typeface="Helvetica Neue" charset="0"/>
              <a:ea typeface="Helvetica Neue" charset="0"/>
              <a:cs typeface="Helvetica Neue" charset="0"/>
            </a:endParaRPr>
          </a:p>
        </p:txBody>
      </p:sp>
      <p:sp>
        <p:nvSpPr>
          <p:cNvPr id="18" name="TextBox 17"/>
          <p:cNvSpPr txBox="1"/>
          <p:nvPr/>
        </p:nvSpPr>
        <p:spPr>
          <a:xfrm>
            <a:off x="1099072" y="2171259"/>
            <a:ext cx="247426" cy="369332"/>
          </a:xfrm>
          <a:prstGeom prst="rect">
            <a:avLst/>
          </a:prstGeom>
          <a:solidFill>
            <a:schemeClr val="bg1"/>
          </a:solidFill>
          <a:ln>
            <a:solidFill>
              <a:schemeClr val="tx1">
                <a:lumMod val="50000"/>
              </a:schemeClr>
            </a:solidFill>
          </a:ln>
        </p:spPr>
        <p:txBody>
          <a:bodyPr wrap="square" rtlCol="0">
            <a:spAutoFit/>
          </a:bodyPr>
          <a:lstStyle/>
          <a:p>
            <a:pPr algn="ctr"/>
            <a:r>
              <a:rPr lang="en-US" dirty="0" smtClean="0">
                <a:latin typeface="Helvetica Neue" charset="0"/>
                <a:ea typeface="Helvetica Neue" charset="0"/>
                <a:cs typeface="Helvetica Neue" charset="0"/>
              </a:rPr>
              <a:t>1</a:t>
            </a:r>
            <a:endParaRPr lang="en-US" dirty="0">
              <a:latin typeface="Helvetica Neue" charset="0"/>
              <a:ea typeface="Helvetica Neue" charset="0"/>
              <a:cs typeface="Helvetica Neue" charset="0"/>
            </a:endParaRPr>
          </a:p>
        </p:txBody>
      </p:sp>
      <p:sp>
        <p:nvSpPr>
          <p:cNvPr id="19" name="Oval 18"/>
          <p:cNvSpPr/>
          <p:nvPr/>
        </p:nvSpPr>
        <p:spPr>
          <a:xfrm>
            <a:off x="796961" y="2635624"/>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20" name="Oval 19"/>
          <p:cNvSpPr/>
          <p:nvPr/>
        </p:nvSpPr>
        <p:spPr>
          <a:xfrm>
            <a:off x="991495" y="2830160"/>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21" name="Oval 20"/>
          <p:cNvSpPr/>
          <p:nvPr/>
        </p:nvSpPr>
        <p:spPr>
          <a:xfrm>
            <a:off x="767379" y="3015723"/>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36" name="Oval 35"/>
          <p:cNvSpPr/>
          <p:nvPr/>
        </p:nvSpPr>
        <p:spPr>
          <a:xfrm>
            <a:off x="1277693" y="2556732"/>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37" name="Oval 36"/>
          <p:cNvSpPr/>
          <p:nvPr/>
        </p:nvSpPr>
        <p:spPr>
          <a:xfrm>
            <a:off x="1529484" y="2759786"/>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39" name="Oval 38"/>
          <p:cNvSpPr/>
          <p:nvPr/>
        </p:nvSpPr>
        <p:spPr>
          <a:xfrm>
            <a:off x="1818938" y="2604248"/>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40" name="Oval 39"/>
          <p:cNvSpPr/>
          <p:nvPr/>
        </p:nvSpPr>
        <p:spPr>
          <a:xfrm>
            <a:off x="2065018" y="2788024"/>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53" name="Oval 52"/>
          <p:cNvSpPr/>
          <p:nvPr/>
        </p:nvSpPr>
        <p:spPr>
          <a:xfrm>
            <a:off x="7370107" y="4450954"/>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55" name="TextBox 54"/>
          <p:cNvSpPr txBox="1"/>
          <p:nvPr/>
        </p:nvSpPr>
        <p:spPr>
          <a:xfrm>
            <a:off x="7551867" y="4379734"/>
            <a:ext cx="935916" cy="369332"/>
          </a:xfrm>
          <a:prstGeom prst="rect">
            <a:avLst/>
          </a:prstGeom>
          <a:noFill/>
        </p:spPr>
        <p:txBody>
          <a:bodyPr wrap="square" rtlCol="0">
            <a:spAutoFit/>
          </a:bodyPr>
          <a:lstStyle/>
          <a:p>
            <a:r>
              <a:rPr lang="en-US" dirty="0" smtClean="0">
                <a:latin typeface="Helvetica Neue" charset="0"/>
                <a:ea typeface="Helvetica Neue" charset="0"/>
                <a:cs typeface="Helvetica Neue" charset="0"/>
              </a:rPr>
              <a:t>PT visit</a:t>
            </a:r>
            <a:endParaRPr lang="en-US" dirty="0">
              <a:latin typeface="Helvetica Neue" charset="0"/>
              <a:ea typeface="Helvetica Neue" charset="0"/>
              <a:cs typeface="Helvetica Neue" charset="0"/>
            </a:endParaRPr>
          </a:p>
        </p:txBody>
      </p:sp>
      <p:cxnSp>
        <p:nvCxnSpPr>
          <p:cNvPr id="57" name="Straight Connector 56"/>
          <p:cNvCxnSpPr/>
          <p:nvPr/>
        </p:nvCxnSpPr>
        <p:spPr>
          <a:xfrm flipH="1">
            <a:off x="8175367" y="1550896"/>
            <a:ext cx="43029" cy="2094156"/>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7972318" y="2171259"/>
            <a:ext cx="481406" cy="369332"/>
          </a:xfrm>
          <a:prstGeom prst="rect">
            <a:avLst/>
          </a:prstGeom>
          <a:solidFill>
            <a:schemeClr val="bg1"/>
          </a:solidFill>
          <a:ln>
            <a:solidFill>
              <a:schemeClr val="tx1">
                <a:lumMod val="50000"/>
              </a:schemeClr>
            </a:solidFill>
          </a:ln>
        </p:spPr>
        <p:txBody>
          <a:bodyPr wrap="square" rtlCol="0">
            <a:spAutoFit/>
          </a:bodyPr>
          <a:lstStyle/>
          <a:p>
            <a:pPr algn="ctr"/>
            <a:r>
              <a:rPr lang="en-US" dirty="0" smtClean="0">
                <a:latin typeface="Helvetica Neue" charset="0"/>
                <a:ea typeface="Helvetica Neue" charset="0"/>
                <a:cs typeface="Helvetica Neue" charset="0"/>
              </a:rPr>
              <a:t>24</a:t>
            </a:r>
            <a:endParaRPr lang="en-US" dirty="0">
              <a:latin typeface="Helvetica Neue" charset="0"/>
              <a:ea typeface="Helvetica Neue" charset="0"/>
              <a:cs typeface="Helvetica Neue" charset="0"/>
            </a:endParaRPr>
          </a:p>
        </p:txBody>
      </p:sp>
      <p:pic>
        <p:nvPicPr>
          <p:cNvPr id="68" name="Picture 6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2160" y="3178142"/>
            <a:ext cx="540638" cy="796941"/>
          </a:xfrm>
          <a:prstGeom prst="rect">
            <a:avLst/>
          </a:prstGeom>
        </p:spPr>
      </p:pic>
      <p:sp>
        <p:nvSpPr>
          <p:cNvPr id="76" name="Oval 75"/>
          <p:cNvSpPr/>
          <p:nvPr/>
        </p:nvSpPr>
        <p:spPr>
          <a:xfrm>
            <a:off x="8487783" y="2723754"/>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pic>
        <p:nvPicPr>
          <p:cNvPr id="78" name="Picture 7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0801" y="2979933"/>
            <a:ext cx="537879" cy="792874"/>
          </a:xfrm>
          <a:prstGeom prst="rect">
            <a:avLst/>
          </a:prstGeom>
        </p:spPr>
      </p:pic>
      <p:sp>
        <p:nvSpPr>
          <p:cNvPr id="79" name="Oval 78"/>
          <p:cNvSpPr/>
          <p:nvPr/>
        </p:nvSpPr>
        <p:spPr>
          <a:xfrm>
            <a:off x="3926538" y="2680448"/>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80" name="Oval 79"/>
          <p:cNvSpPr/>
          <p:nvPr/>
        </p:nvSpPr>
        <p:spPr>
          <a:xfrm>
            <a:off x="8213021" y="2720707"/>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81" name="TextBox 80"/>
          <p:cNvSpPr txBox="1"/>
          <p:nvPr/>
        </p:nvSpPr>
        <p:spPr>
          <a:xfrm>
            <a:off x="4245905" y="2171259"/>
            <a:ext cx="1140318" cy="369332"/>
          </a:xfrm>
          <a:prstGeom prst="rect">
            <a:avLst/>
          </a:prstGeom>
          <a:noFill/>
        </p:spPr>
        <p:txBody>
          <a:bodyPr wrap="square" rtlCol="0">
            <a:spAutoFit/>
          </a:bodyPr>
          <a:lstStyle/>
          <a:p>
            <a:r>
              <a:rPr lang="en-US" dirty="0" smtClean="0">
                <a:latin typeface="Helvetica Neue" charset="0"/>
                <a:ea typeface="Helvetica Neue" charset="0"/>
                <a:cs typeface="Helvetica Neue" charset="0"/>
              </a:rPr>
              <a:t>months</a:t>
            </a:r>
            <a:endParaRPr lang="en-US" dirty="0">
              <a:latin typeface="Helvetica Neue" charset="0"/>
              <a:ea typeface="Helvetica Neue" charset="0"/>
              <a:cs typeface="Helvetica Neue" charset="0"/>
            </a:endParaRPr>
          </a:p>
        </p:txBody>
      </p:sp>
      <p:sp>
        <p:nvSpPr>
          <p:cNvPr id="44" name="Oval 43"/>
          <p:cNvSpPr/>
          <p:nvPr/>
        </p:nvSpPr>
        <p:spPr>
          <a:xfrm>
            <a:off x="6066607" y="2652656"/>
            <a:ext cx="215153" cy="21515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pic>
        <p:nvPicPr>
          <p:cNvPr id="38" name="Picture 3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4281" y="3248372"/>
            <a:ext cx="540638" cy="796941"/>
          </a:xfrm>
          <a:prstGeom prst="rect">
            <a:avLst/>
          </a:prstGeom>
        </p:spPr>
      </p:pic>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059" y="3279752"/>
            <a:ext cx="540638" cy="796941"/>
          </a:xfrm>
          <a:prstGeom prst="rect">
            <a:avLst/>
          </a:prstGeom>
        </p:spPr>
      </p:pic>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4189" y="3267693"/>
            <a:ext cx="540638" cy="796941"/>
          </a:xfrm>
          <a:prstGeom prst="rect">
            <a:avLst/>
          </a:prstGeom>
        </p:spPr>
      </p:pic>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2851" y="3271681"/>
            <a:ext cx="540638" cy="796941"/>
          </a:xfrm>
          <a:prstGeom prst="rect">
            <a:avLst/>
          </a:prstGeom>
        </p:spPr>
      </p:pic>
      <p:sp>
        <p:nvSpPr>
          <p:cNvPr id="45" name="Text Box 7"/>
          <p:cNvSpPr txBox="1">
            <a:spLocks noChangeArrowheads="1"/>
          </p:cNvSpPr>
          <p:nvPr/>
        </p:nvSpPr>
        <p:spPr bwMode="auto">
          <a:xfrm>
            <a:off x="443526" y="366680"/>
            <a:ext cx="8745075" cy="477054"/>
          </a:xfrm>
          <a:prstGeom prst="rect">
            <a:avLst/>
          </a:prstGeom>
          <a:noFill/>
          <a:ln w="9525">
            <a:noFill/>
            <a:miter lim="800000"/>
            <a:headEnd/>
            <a:tailEnd/>
          </a:ln>
        </p:spPr>
        <p:txBody>
          <a:bodyPr wrap="square" lIns="45720" tIns="22860" rIns="45720" bIns="22860">
            <a:spAutoFit/>
          </a:bodyPr>
          <a:lstStyle/>
          <a:p>
            <a:pPr defTabSz="1088178"/>
            <a:r>
              <a:rPr lang="en-CA" sz="2800" dirty="0" smtClean="0">
                <a:solidFill>
                  <a:srgbClr val="E1541C"/>
                </a:solidFill>
                <a:latin typeface="Helvetica Neue" charset="0"/>
                <a:ea typeface="Helvetica Neue" charset="0"/>
                <a:cs typeface="Helvetica Neue" charset="0"/>
              </a:rPr>
              <a:t>Technology Supported Care Model</a:t>
            </a:r>
            <a:endParaRPr lang="en-CA" sz="2800" dirty="0">
              <a:solidFill>
                <a:srgbClr val="E1541C"/>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399382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46117429"/>
              </p:ext>
            </p:extLst>
          </p:nvPr>
        </p:nvGraphicFramePr>
        <p:xfrm>
          <a:off x="215900" y="1350465"/>
          <a:ext cx="8801102" cy="3005634"/>
        </p:xfrm>
        <a:graphic>
          <a:graphicData uri="http://schemas.openxmlformats.org/drawingml/2006/table">
            <a:tbl>
              <a:tblPr>
                <a:tableStyleId>{5C22544A-7EE6-4342-B048-85BDC9FD1C3A}</a:tableStyleId>
              </a:tblPr>
              <a:tblGrid>
                <a:gridCol w="1005486">
                  <a:extLst>
                    <a:ext uri="{9D8B030D-6E8A-4147-A177-3AD203B41FA5}">
                      <a16:colId xmlns:a16="http://schemas.microsoft.com/office/drawing/2014/main" xmlns="" val="784924624"/>
                    </a:ext>
                  </a:extLst>
                </a:gridCol>
                <a:gridCol w="1005486">
                  <a:extLst>
                    <a:ext uri="{9D8B030D-6E8A-4147-A177-3AD203B41FA5}">
                      <a16:colId xmlns:a16="http://schemas.microsoft.com/office/drawing/2014/main" xmlns="" val="3255869075"/>
                    </a:ext>
                  </a:extLst>
                </a:gridCol>
                <a:gridCol w="1005486">
                  <a:extLst>
                    <a:ext uri="{9D8B030D-6E8A-4147-A177-3AD203B41FA5}">
                      <a16:colId xmlns:a16="http://schemas.microsoft.com/office/drawing/2014/main" xmlns="" val="895472658"/>
                    </a:ext>
                  </a:extLst>
                </a:gridCol>
                <a:gridCol w="1005486">
                  <a:extLst>
                    <a:ext uri="{9D8B030D-6E8A-4147-A177-3AD203B41FA5}">
                      <a16:colId xmlns:a16="http://schemas.microsoft.com/office/drawing/2014/main" xmlns="" val="1250733180"/>
                    </a:ext>
                  </a:extLst>
                </a:gridCol>
                <a:gridCol w="1005486">
                  <a:extLst>
                    <a:ext uri="{9D8B030D-6E8A-4147-A177-3AD203B41FA5}">
                      <a16:colId xmlns:a16="http://schemas.microsoft.com/office/drawing/2014/main" xmlns="" val="1954233650"/>
                    </a:ext>
                  </a:extLst>
                </a:gridCol>
                <a:gridCol w="943418">
                  <a:extLst>
                    <a:ext uri="{9D8B030D-6E8A-4147-A177-3AD203B41FA5}">
                      <a16:colId xmlns:a16="http://schemas.microsoft.com/office/drawing/2014/main" xmlns="" val="191470731"/>
                    </a:ext>
                  </a:extLst>
                </a:gridCol>
                <a:gridCol w="943418">
                  <a:extLst>
                    <a:ext uri="{9D8B030D-6E8A-4147-A177-3AD203B41FA5}">
                      <a16:colId xmlns:a16="http://schemas.microsoft.com/office/drawing/2014/main" xmlns="" val="1427912275"/>
                    </a:ext>
                  </a:extLst>
                </a:gridCol>
                <a:gridCol w="943418">
                  <a:extLst>
                    <a:ext uri="{9D8B030D-6E8A-4147-A177-3AD203B41FA5}">
                      <a16:colId xmlns:a16="http://schemas.microsoft.com/office/drawing/2014/main" xmlns="" val="1897683078"/>
                    </a:ext>
                  </a:extLst>
                </a:gridCol>
                <a:gridCol w="943418">
                  <a:extLst>
                    <a:ext uri="{9D8B030D-6E8A-4147-A177-3AD203B41FA5}">
                      <a16:colId xmlns:a16="http://schemas.microsoft.com/office/drawing/2014/main" xmlns="" val="3456228153"/>
                    </a:ext>
                  </a:extLst>
                </a:gridCol>
              </a:tblGrid>
              <a:tr h="311465">
                <a:tc>
                  <a:txBody>
                    <a:bodyPr/>
                    <a:lstStyle/>
                    <a:p>
                      <a:pPr algn="l" fontAlgn="b"/>
                      <a:endParaRPr lang="en-US" sz="1000" b="0" i="0" u="none" strike="noStrike">
                        <a:solidFill>
                          <a:srgbClr val="000000"/>
                        </a:solidFill>
                        <a:effectLst/>
                        <a:latin typeface="Arial" panose="020B0604020202020204" pitchFamily="34" charset="0"/>
                      </a:endParaRPr>
                    </a:p>
                  </a:txBody>
                  <a:tcPr marL="8971" marR="8971" marT="8971" marB="0" anchor="b"/>
                </a:tc>
                <a:tc>
                  <a:txBody>
                    <a:bodyPr/>
                    <a:lstStyle/>
                    <a:p>
                      <a:pPr algn="l" fontAlgn="b"/>
                      <a:endParaRPr lang="en-US" sz="1000" b="0" i="0" u="none" strike="noStrike">
                        <a:solidFill>
                          <a:srgbClr val="000000"/>
                        </a:solidFill>
                        <a:effectLst/>
                        <a:latin typeface="Arial" panose="020B0604020202020204" pitchFamily="34" charset="0"/>
                      </a:endParaRPr>
                    </a:p>
                  </a:txBody>
                  <a:tcPr marL="8971" marR="8971" marT="8971" marB="0" anchor="b"/>
                </a:tc>
                <a:tc>
                  <a:txBody>
                    <a:bodyPr/>
                    <a:lstStyle/>
                    <a:p>
                      <a:pPr algn="l" fontAlgn="b"/>
                      <a:endParaRPr lang="en-US" sz="1000" b="0" i="0" u="none" strike="noStrike">
                        <a:solidFill>
                          <a:srgbClr val="000000"/>
                        </a:solidFill>
                        <a:effectLst/>
                        <a:latin typeface="Arial" panose="020B0604020202020204" pitchFamily="34" charset="0"/>
                      </a:endParaRPr>
                    </a:p>
                  </a:txBody>
                  <a:tcPr marL="8971" marR="8971" marT="8971" marB="0" anchor="b"/>
                </a:tc>
                <a:tc>
                  <a:txBody>
                    <a:bodyPr/>
                    <a:lstStyle/>
                    <a:p>
                      <a:pPr algn="l" fontAlgn="b"/>
                      <a:endParaRPr lang="en-US" sz="1000" b="0" i="0" u="none" strike="noStrike">
                        <a:solidFill>
                          <a:srgbClr val="000000"/>
                        </a:solidFill>
                        <a:effectLst/>
                        <a:latin typeface="Arial" panose="020B0604020202020204" pitchFamily="34" charset="0"/>
                      </a:endParaRPr>
                    </a:p>
                  </a:txBody>
                  <a:tcPr marL="8971" marR="8971" marT="8971" marB="0" anchor="b"/>
                </a:tc>
                <a:tc>
                  <a:txBody>
                    <a:bodyPr/>
                    <a:lstStyle/>
                    <a:p>
                      <a:pPr algn="l" fontAlgn="b"/>
                      <a:endParaRPr lang="en-US" sz="1000" b="0" i="0" u="none" strike="noStrike">
                        <a:solidFill>
                          <a:srgbClr val="000000"/>
                        </a:solidFill>
                        <a:effectLst/>
                        <a:latin typeface="Arial" panose="020B0604020202020204" pitchFamily="34" charset="0"/>
                      </a:endParaRPr>
                    </a:p>
                  </a:txBody>
                  <a:tcPr marL="8971" marR="8971" marT="8971" marB="0" anchor="b"/>
                </a:tc>
                <a:tc>
                  <a:txBody>
                    <a:bodyPr/>
                    <a:lstStyle/>
                    <a:p>
                      <a:pPr algn="l" fontAlgn="b"/>
                      <a:endParaRPr lang="en-US" sz="1000" b="0" i="0" u="none" strike="noStrike">
                        <a:solidFill>
                          <a:srgbClr val="000000"/>
                        </a:solidFill>
                        <a:effectLst/>
                        <a:latin typeface="Arial" panose="020B0604020202020204" pitchFamily="34" charset="0"/>
                      </a:endParaRPr>
                    </a:p>
                  </a:txBody>
                  <a:tcPr marL="8971" marR="8971" marT="8971" marB="0" anchor="b"/>
                </a:tc>
                <a:tc>
                  <a:txBody>
                    <a:bodyPr/>
                    <a:lstStyle/>
                    <a:p>
                      <a:pPr algn="l" fontAlgn="b"/>
                      <a:endParaRPr lang="en-US" sz="1000" b="0" i="0" u="none" strike="noStrike">
                        <a:solidFill>
                          <a:srgbClr val="000000"/>
                        </a:solidFill>
                        <a:effectLst/>
                        <a:latin typeface="Arial" panose="020B0604020202020204" pitchFamily="34" charset="0"/>
                      </a:endParaRPr>
                    </a:p>
                  </a:txBody>
                  <a:tcPr marL="8971" marR="8971" marT="8971" marB="0" anchor="b"/>
                </a:tc>
                <a:tc>
                  <a:txBody>
                    <a:bodyPr/>
                    <a:lstStyle/>
                    <a:p>
                      <a:pPr algn="l" fontAlgn="b"/>
                      <a:endParaRPr lang="en-US" sz="1000" b="0" i="0" u="none" strike="noStrike">
                        <a:solidFill>
                          <a:srgbClr val="000000"/>
                        </a:solidFill>
                        <a:effectLst/>
                        <a:latin typeface="Arial" panose="020B0604020202020204" pitchFamily="34" charset="0"/>
                      </a:endParaRPr>
                    </a:p>
                  </a:txBody>
                  <a:tcPr marL="8971" marR="8971" marT="8971" marB="0" anchor="b"/>
                </a:tc>
                <a:tc>
                  <a:txBody>
                    <a:bodyPr/>
                    <a:lstStyle/>
                    <a:p>
                      <a:pPr algn="l" fontAlgn="b"/>
                      <a:endParaRPr lang="en-US" sz="1000" b="0" i="0" u="none" strike="noStrike">
                        <a:solidFill>
                          <a:srgbClr val="000000"/>
                        </a:solidFill>
                        <a:effectLst/>
                        <a:latin typeface="Arial" panose="020B0604020202020204" pitchFamily="34" charset="0"/>
                      </a:endParaRPr>
                    </a:p>
                  </a:txBody>
                  <a:tcPr marL="8971" marR="8971" marT="8971" marB="0" anchor="b"/>
                </a:tc>
                <a:extLst>
                  <a:ext uri="{0D108BD9-81ED-4DB2-BD59-A6C34878D82A}">
                    <a16:rowId xmlns:a16="http://schemas.microsoft.com/office/drawing/2014/main" xmlns="" val="1958617539"/>
                  </a:ext>
                </a:extLst>
              </a:tr>
              <a:tr h="1199139">
                <a:tc>
                  <a:txBody>
                    <a:bodyPr/>
                    <a:lstStyle/>
                    <a:p>
                      <a:pPr algn="ctr" fontAlgn="b"/>
                      <a:r>
                        <a:rPr lang="en-US" sz="1200" u="none" strike="noStrike" dirty="0">
                          <a:effectLst/>
                        </a:rPr>
                        <a:t>Targets of Intervention</a:t>
                      </a:r>
                      <a:endParaRPr lang="en-US" sz="1200" b="0" i="0" u="none" strike="noStrike" dirty="0">
                        <a:solidFill>
                          <a:srgbClr val="000000"/>
                        </a:solidFill>
                        <a:effectLst/>
                        <a:latin typeface="Arial" panose="020B0604020202020204" pitchFamily="34" charset="0"/>
                      </a:endParaRPr>
                    </a:p>
                  </a:txBody>
                  <a:tcPr marL="8971" marR="8971" marT="8971" marB="0" anchor="ctr">
                    <a:solidFill>
                      <a:schemeClr val="accent4">
                        <a:lumMod val="20000"/>
                        <a:lumOff val="80000"/>
                      </a:schemeClr>
                    </a:solidFill>
                  </a:tcPr>
                </a:tc>
                <a:tc>
                  <a:txBody>
                    <a:bodyPr/>
                    <a:lstStyle/>
                    <a:p>
                      <a:pPr algn="ctr" fontAlgn="b"/>
                      <a:r>
                        <a:rPr lang="en-US" sz="1200" u="none" strike="noStrike" dirty="0">
                          <a:effectLst/>
                        </a:rPr>
                        <a:t>Goal Setting and Action Planning</a:t>
                      </a:r>
                      <a:endParaRPr lang="en-US" sz="1200" b="0" i="0" u="none" strike="noStrike" dirty="0">
                        <a:solidFill>
                          <a:srgbClr val="000000"/>
                        </a:solidFill>
                        <a:effectLst/>
                        <a:latin typeface="Arial" panose="020B0604020202020204" pitchFamily="34" charset="0"/>
                      </a:endParaRPr>
                    </a:p>
                  </a:txBody>
                  <a:tcPr marL="8971" marR="8971" marT="8971" marB="0" anchor="ctr"/>
                </a:tc>
                <a:tc>
                  <a:txBody>
                    <a:bodyPr/>
                    <a:lstStyle/>
                    <a:p>
                      <a:pPr algn="ctr" fontAlgn="b"/>
                      <a:r>
                        <a:rPr lang="en-US" sz="1200" u="none" strike="noStrike" dirty="0">
                          <a:effectLst/>
                        </a:rPr>
                        <a:t>Tailored Exercise Videos</a:t>
                      </a:r>
                      <a:endParaRPr lang="en-US" sz="1200" b="0" i="0" u="none" strike="noStrike" dirty="0">
                        <a:solidFill>
                          <a:srgbClr val="000000"/>
                        </a:solidFill>
                        <a:effectLst/>
                        <a:latin typeface="Arial" panose="020B0604020202020204" pitchFamily="34" charset="0"/>
                      </a:endParaRPr>
                    </a:p>
                  </a:txBody>
                  <a:tcPr marL="8971" marR="8971" marT="8971" marB="0" anchor="ctr"/>
                </a:tc>
                <a:tc>
                  <a:txBody>
                    <a:bodyPr/>
                    <a:lstStyle/>
                    <a:p>
                      <a:pPr algn="ctr" fontAlgn="b"/>
                      <a:r>
                        <a:rPr lang="en-US" sz="1200" u="none" strike="noStrike" dirty="0">
                          <a:effectLst/>
                        </a:rPr>
                        <a:t>Remote Changes to Exercise Program</a:t>
                      </a:r>
                      <a:endParaRPr lang="en-US" sz="1200" b="0" i="0" u="none" strike="noStrike" dirty="0">
                        <a:solidFill>
                          <a:srgbClr val="000000"/>
                        </a:solidFill>
                        <a:effectLst/>
                        <a:latin typeface="Arial" panose="020B0604020202020204" pitchFamily="34" charset="0"/>
                      </a:endParaRPr>
                    </a:p>
                  </a:txBody>
                  <a:tcPr marL="8971" marR="8971" marT="8971" marB="0" anchor="ctr"/>
                </a:tc>
                <a:tc>
                  <a:txBody>
                    <a:bodyPr/>
                    <a:lstStyle/>
                    <a:p>
                      <a:pPr algn="ctr" fontAlgn="b"/>
                      <a:r>
                        <a:rPr lang="en-US" sz="1200" u="none" strike="noStrike" dirty="0">
                          <a:effectLst/>
                        </a:rPr>
                        <a:t>Automated Reminders</a:t>
                      </a:r>
                      <a:endParaRPr lang="en-US" sz="1200" b="0" i="0" u="none" strike="noStrike" dirty="0">
                        <a:solidFill>
                          <a:srgbClr val="000000"/>
                        </a:solidFill>
                        <a:effectLst/>
                        <a:latin typeface="Arial" panose="020B0604020202020204" pitchFamily="34" charset="0"/>
                      </a:endParaRPr>
                    </a:p>
                  </a:txBody>
                  <a:tcPr marL="8971" marR="8971" marT="8971" marB="0" anchor="ctr"/>
                </a:tc>
                <a:tc>
                  <a:txBody>
                    <a:bodyPr/>
                    <a:lstStyle/>
                    <a:p>
                      <a:pPr algn="ctr" fontAlgn="b"/>
                      <a:r>
                        <a:rPr lang="en-US" sz="1200" u="none" strike="noStrike" dirty="0">
                          <a:effectLst/>
                        </a:rPr>
                        <a:t>Monitoring Adherence and Progress</a:t>
                      </a:r>
                      <a:endParaRPr lang="en-US" sz="1200" b="0" i="0" u="none" strike="noStrike" dirty="0">
                        <a:solidFill>
                          <a:srgbClr val="000000"/>
                        </a:solidFill>
                        <a:effectLst/>
                        <a:latin typeface="Arial" panose="020B0604020202020204" pitchFamily="34" charset="0"/>
                      </a:endParaRPr>
                    </a:p>
                  </a:txBody>
                  <a:tcPr marL="8971" marR="8971" marT="8971" marB="0" anchor="ctr"/>
                </a:tc>
                <a:tc>
                  <a:txBody>
                    <a:bodyPr/>
                    <a:lstStyle/>
                    <a:p>
                      <a:pPr algn="ctr" fontAlgn="b"/>
                      <a:r>
                        <a:rPr lang="en-US" sz="1200" u="none" strike="noStrike" dirty="0">
                          <a:effectLst/>
                        </a:rPr>
                        <a:t>Progress towards Goals</a:t>
                      </a:r>
                      <a:endParaRPr lang="en-US" sz="1200" b="0" i="0" u="none" strike="noStrike" dirty="0">
                        <a:solidFill>
                          <a:srgbClr val="000000"/>
                        </a:solidFill>
                        <a:effectLst/>
                        <a:latin typeface="Arial" panose="020B0604020202020204" pitchFamily="34" charset="0"/>
                      </a:endParaRPr>
                    </a:p>
                  </a:txBody>
                  <a:tcPr marL="8971" marR="8971" marT="8971" marB="0" anchor="ctr"/>
                </a:tc>
                <a:tc>
                  <a:txBody>
                    <a:bodyPr/>
                    <a:lstStyle/>
                    <a:p>
                      <a:pPr algn="ctr" fontAlgn="b"/>
                      <a:r>
                        <a:rPr lang="en-US" sz="1200" u="none" strike="noStrike" dirty="0">
                          <a:effectLst/>
                        </a:rPr>
                        <a:t>Motivational Content in Messaging (videos)</a:t>
                      </a:r>
                      <a:endParaRPr lang="en-US" sz="1200" b="0" i="0" u="none" strike="noStrike" dirty="0">
                        <a:solidFill>
                          <a:srgbClr val="000000"/>
                        </a:solidFill>
                        <a:effectLst/>
                        <a:latin typeface="Arial" panose="020B0604020202020204" pitchFamily="34" charset="0"/>
                      </a:endParaRPr>
                    </a:p>
                  </a:txBody>
                  <a:tcPr marL="8971" marR="8971" marT="8971" marB="0" anchor="ctr"/>
                </a:tc>
                <a:tc>
                  <a:txBody>
                    <a:bodyPr/>
                    <a:lstStyle/>
                    <a:p>
                      <a:pPr algn="ctr" fontAlgn="b"/>
                      <a:r>
                        <a:rPr lang="en-US" sz="1200" u="none" strike="noStrike" dirty="0">
                          <a:effectLst/>
                        </a:rPr>
                        <a:t>Messaging with PT</a:t>
                      </a:r>
                      <a:endParaRPr lang="en-US" sz="1200" b="0" i="0" u="none" strike="noStrike" dirty="0">
                        <a:solidFill>
                          <a:srgbClr val="000000"/>
                        </a:solidFill>
                        <a:effectLst/>
                        <a:latin typeface="Arial" panose="020B0604020202020204" pitchFamily="34" charset="0"/>
                      </a:endParaRPr>
                    </a:p>
                  </a:txBody>
                  <a:tcPr marL="8971" marR="8971" marT="8971" marB="0" anchor="ctr"/>
                </a:tc>
                <a:extLst>
                  <a:ext uri="{0D108BD9-81ED-4DB2-BD59-A6C34878D82A}">
                    <a16:rowId xmlns:a16="http://schemas.microsoft.com/office/drawing/2014/main" xmlns="" val="2689434679"/>
                  </a:ext>
                </a:extLst>
              </a:tr>
              <a:tr h="1495030">
                <a:tc>
                  <a:txBody>
                    <a:bodyPr/>
                    <a:lstStyle/>
                    <a:p>
                      <a:pPr algn="ctr" fontAlgn="b"/>
                      <a:r>
                        <a:rPr lang="en-US" sz="1200" u="none" strike="noStrike" dirty="0">
                          <a:effectLst/>
                        </a:rPr>
                        <a:t>Sources of Influence in Developing Self-Efficacy</a:t>
                      </a:r>
                      <a:endParaRPr lang="en-US" sz="1200" b="0" i="0" u="none" strike="noStrike" dirty="0">
                        <a:solidFill>
                          <a:srgbClr val="000000"/>
                        </a:solidFill>
                        <a:effectLst/>
                        <a:latin typeface="Arial" panose="020B0604020202020204" pitchFamily="34" charset="0"/>
                      </a:endParaRPr>
                    </a:p>
                  </a:txBody>
                  <a:tcPr marL="8971" marR="8971" marT="8971" marB="0" anchor="ctr">
                    <a:solidFill>
                      <a:schemeClr val="accent4">
                        <a:lumMod val="20000"/>
                        <a:lumOff val="80000"/>
                      </a:schemeClr>
                    </a:solidFill>
                  </a:tcPr>
                </a:tc>
                <a:tc>
                  <a:txBody>
                    <a:bodyPr/>
                    <a:lstStyle/>
                    <a:p>
                      <a:pPr algn="ctr" fontAlgn="b"/>
                      <a:r>
                        <a:rPr lang="en-US" sz="1200" u="none" strike="noStrike" dirty="0">
                          <a:effectLst/>
                        </a:rPr>
                        <a:t>Mastery Experience</a:t>
                      </a:r>
                      <a:endParaRPr lang="en-US" sz="1200" b="0" i="0" u="none" strike="noStrike" dirty="0">
                        <a:solidFill>
                          <a:srgbClr val="000000"/>
                        </a:solidFill>
                        <a:effectLst/>
                        <a:latin typeface="Arial" panose="020B0604020202020204" pitchFamily="34" charset="0"/>
                      </a:endParaRPr>
                    </a:p>
                  </a:txBody>
                  <a:tcPr marL="8971" marR="8971" marT="8971" marB="0" anchor="ctr"/>
                </a:tc>
                <a:tc>
                  <a:txBody>
                    <a:bodyPr/>
                    <a:lstStyle/>
                    <a:p>
                      <a:pPr algn="ctr" fontAlgn="b"/>
                      <a:r>
                        <a:rPr lang="en-US" sz="1200" u="none" strike="noStrike" dirty="0">
                          <a:effectLst/>
                        </a:rPr>
                        <a:t>Vicarious Learning + Mastery Experience</a:t>
                      </a:r>
                      <a:endParaRPr lang="en-US" sz="1200" b="0" i="0" u="none" strike="noStrike" dirty="0">
                        <a:solidFill>
                          <a:srgbClr val="000000"/>
                        </a:solidFill>
                        <a:effectLst/>
                        <a:latin typeface="Arial" panose="020B0604020202020204" pitchFamily="34" charset="0"/>
                      </a:endParaRPr>
                    </a:p>
                  </a:txBody>
                  <a:tcPr marL="8971" marR="8971" marT="8971" marB="0" anchor="ctr"/>
                </a:tc>
                <a:tc>
                  <a:txBody>
                    <a:bodyPr/>
                    <a:lstStyle/>
                    <a:p>
                      <a:pPr algn="ctr" fontAlgn="b"/>
                      <a:r>
                        <a:rPr lang="en-US" sz="1200" u="none" strike="noStrike" dirty="0">
                          <a:effectLst/>
                        </a:rPr>
                        <a:t>Mastery Experience</a:t>
                      </a:r>
                      <a:endParaRPr lang="en-US" sz="1200" b="0" i="0" u="none" strike="noStrike" dirty="0">
                        <a:solidFill>
                          <a:srgbClr val="000000"/>
                        </a:solidFill>
                        <a:effectLst/>
                        <a:latin typeface="Arial" panose="020B0604020202020204" pitchFamily="34" charset="0"/>
                      </a:endParaRPr>
                    </a:p>
                  </a:txBody>
                  <a:tcPr marL="8971" marR="8971" marT="8971" marB="0" anchor="ctr"/>
                </a:tc>
                <a:tc>
                  <a:txBody>
                    <a:bodyPr/>
                    <a:lstStyle/>
                    <a:p>
                      <a:pPr algn="ctr" fontAlgn="b"/>
                      <a:r>
                        <a:rPr lang="en-US" sz="1200" u="none" strike="noStrike" dirty="0">
                          <a:effectLst/>
                        </a:rPr>
                        <a:t>Mastery Experience</a:t>
                      </a:r>
                      <a:endParaRPr lang="en-US" sz="1200" b="0" i="0" u="none" strike="noStrike" dirty="0">
                        <a:solidFill>
                          <a:srgbClr val="000000"/>
                        </a:solidFill>
                        <a:effectLst/>
                        <a:latin typeface="Arial" panose="020B0604020202020204" pitchFamily="34" charset="0"/>
                      </a:endParaRPr>
                    </a:p>
                  </a:txBody>
                  <a:tcPr marL="8971" marR="8971" marT="8971" marB="0" anchor="ctr"/>
                </a:tc>
                <a:tc>
                  <a:txBody>
                    <a:bodyPr/>
                    <a:lstStyle/>
                    <a:p>
                      <a:pPr algn="ctr" fontAlgn="b"/>
                      <a:r>
                        <a:rPr lang="en-US" sz="1200" u="none" strike="noStrike" dirty="0">
                          <a:effectLst/>
                        </a:rPr>
                        <a:t>Mastery Experience</a:t>
                      </a:r>
                      <a:endParaRPr lang="en-US" sz="1200" b="0" i="0" u="none" strike="noStrike" dirty="0">
                        <a:solidFill>
                          <a:srgbClr val="000000"/>
                        </a:solidFill>
                        <a:effectLst/>
                        <a:latin typeface="Arial" panose="020B0604020202020204" pitchFamily="34" charset="0"/>
                      </a:endParaRPr>
                    </a:p>
                  </a:txBody>
                  <a:tcPr marL="8971" marR="8971" marT="8971" marB="0" anchor="ctr"/>
                </a:tc>
                <a:tc>
                  <a:txBody>
                    <a:bodyPr/>
                    <a:lstStyle/>
                    <a:p>
                      <a:pPr algn="ctr" fontAlgn="b"/>
                      <a:r>
                        <a:rPr lang="en-US" sz="1200" u="none" strike="noStrike" dirty="0">
                          <a:effectLst/>
                        </a:rPr>
                        <a:t>Mastery Experience</a:t>
                      </a:r>
                      <a:endParaRPr lang="en-US" sz="1200" b="0" i="0" u="none" strike="noStrike" dirty="0">
                        <a:solidFill>
                          <a:srgbClr val="000000"/>
                        </a:solidFill>
                        <a:effectLst/>
                        <a:latin typeface="Arial" panose="020B0604020202020204" pitchFamily="34" charset="0"/>
                      </a:endParaRPr>
                    </a:p>
                  </a:txBody>
                  <a:tcPr marL="8971" marR="8971" marT="8971" marB="0" anchor="ctr"/>
                </a:tc>
                <a:tc>
                  <a:txBody>
                    <a:bodyPr/>
                    <a:lstStyle/>
                    <a:p>
                      <a:pPr algn="ctr" fontAlgn="b"/>
                      <a:r>
                        <a:rPr lang="en-US" sz="1200" u="none" strike="noStrike" dirty="0">
                          <a:effectLst/>
                        </a:rPr>
                        <a:t>Vicarious Learning</a:t>
                      </a:r>
                      <a:endParaRPr lang="en-US" sz="1200" b="0" i="0" u="none" strike="noStrike" dirty="0">
                        <a:solidFill>
                          <a:srgbClr val="000000"/>
                        </a:solidFill>
                        <a:effectLst/>
                        <a:latin typeface="Arial" panose="020B0604020202020204" pitchFamily="34" charset="0"/>
                      </a:endParaRPr>
                    </a:p>
                  </a:txBody>
                  <a:tcPr marL="8971" marR="8971" marT="8971" marB="0" anchor="ctr"/>
                </a:tc>
                <a:tc>
                  <a:txBody>
                    <a:bodyPr/>
                    <a:lstStyle/>
                    <a:p>
                      <a:pPr algn="ctr" fontAlgn="b"/>
                      <a:endParaRPr lang="en-US" sz="1200" u="none" strike="noStrike" dirty="0" smtClean="0">
                        <a:effectLst/>
                      </a:endParaRPr>
                    </a:p>
                    <a:p>
                      <a:pPr algn="ctr" fontAlgn="b"/>
                      <a:r>
                        <a:rPr lang="en-US" sz="1200" u="none" strike="noStrike" dirty="0" smtClean="0">
                          <a:effectLst/>
                        </a:rPr>
                        <a:t>Social </a:t>
                      </a:r>
                      <a:r>
                        <a:rPr lang="en-US" sz="1200" u="none" strike="noStrike" dirty="0">
                          <a:effectLst/>
                        </a:rPr>
                        <a:t>Persuasion + Interpret Physiologic States</a:t>
                      </a:r>
                      <a:endParaRPr lang="en-US" sz="1200" b="0" i="0" u="none" strike="noStrike" dirty="0">
                        <a:solidFill>
                          <a:srgbClr val="000000"/>
                        </a:solidFill>
                        <a:effectLst/>
                        <a:latin typeface="Arial" panose="020B0604020202020204" pitchFamily="34" charset="0"/>
                      </a:endParaRPr>
                    </a:p>
                  </a:txBody>
                  <a:tcPr marL="8971" marR="8971" marT="8971" marB="0" anchor="ctr"/>
                </a:tc>
                <a:extLst>
                  <a:ext uri="{0D108BD9-81ED-4DB2-BD59-A6C34878D82A}">
                    <a16:rowId xmlns:a16="http://schemas.microsoft.com/office/drawing/2014/main" xmlns="" val="391528203"/>
                  </a:ext>
                </a:extLst>
              </a:tr>
            </a:tbl>
          </a:graphicData>
        </a:graphic>
      </p:graphicFrame>
      <p:sp>
        <p:nvSpPr>
          <p:cNvPr id="6" name="Title 5"/>
          <p:cNvSpPr>
            <a:spLocks noGrp="1"/>
          </p:cNvSpPr>
          <p:nvPr>
            <p:ph type="title"/>
          </p:nvPr>
        </p:nvSpPr>
        <p:spPr>
          <a:xfrm>
            <a:off x="166259" y="239758"/>
            <a:ext cx="8811482" cy="857250"/>
          </a:xfrm>
        </p:spPr>
        <p:txBody>
          <a:bodyPr>
            <a:noAutofit/>
          </a:bodyPr>
          <a:lstStyle/>
          <a:p>
            <a:r>
              <a:rPr lang="en-US" sz="2800" dirty="0">
                <a:latin typeface="Helvetica Neue" charset="0"/>
                <a:ea typeface="Helvetica Neue" charset="0"/>
                <a:cs typeface="Helvetica Neue" charset="0"/>
              </a:rPr>
              <a:t>Driving Behavioral Change with </a:t>
            </a:r>
            <a:r>
              <a:rPr lang="en-US" sz="2800" dirty="0" smtClean="0">
                <a:latin typeface="Helvetica Neue" charset="0"/>
                <a:ea typeface="Helvetica Neue" charset="0"/>
                <a:cs typeface="Helvetica Neue" charset="0"/>
              </a:rPr>
              <a:t>Mobile </a:t>
            </a:r>
            <a:r>
              <a:rPr lang="en-US" sz="2800" dirty="0">
                <a:latin typeface="Helvetica Neue" charset="0"/>
                <a:ea typeface="Helvetica Neue" charset="0"/>
                <a:cs typeface="Helvetica Neue" charset="0"/>
              </a:rPr>
              <a:t>Technology</a:t>
            </a:r>
          </a:p>
        </p:txBody>
      </p:sp>
      <p:sp>
        <p:nvSpPr>
          <p:cNvPr id="7" name="Isosceles Triangle 6"/>
          <p:cNvSpPr/>
          <p:nvPr/>
        </p:nvSpPr>
        <p:spPr>
          <a:xfrm>
            <a:off x="1676400" y="2387600"/>
            <a:ext cx="45719" cy="45719"/>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9" name="Striped Right Arrow 8"/>
          <p:cNvSpPr/>
          <p:nvPr/>
        </p:nvSpPr>
        <p:spPr>
          <a:xfrm rot="5400000">
            <a:off x="2459984" y="2826476"/>
            <a:ext cx="508000" cy="22860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10" name="Striped Right Arrow 9"/>
          <p:cNvSpPr/>
          <p:nvPr/>
        </p:nvSpPr>
        <p:spPr>
          <a:xfrm rot="5400000">
            <a:off x="3449314" y="2849986"/>
            <a:ext cx="508000" cy="22860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11" name="Striped Right Arrow 10"/>
          <p:cNvSpPr/>
          <p:nvPr/>
        </p:nvSpPr>
        <p:spPr>
          <a:xfrm rot="5400000">
            <a:off x="4490714" y="2813776"/>
            <a:ext cx="508000" cy="22860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12" name="Striped Right Arrow 11"/>
          <p:cNvSpPr/>
          <p:nvPr/>
        </p:nvSpPr>
        <p:spPr>
          <a:xfrm rot="5400000">
            <a:off x="5427976" y="2849986"/>
            <a:ext cx="508000" cy="22860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13" name="Striped Right Arrow 12"/>
          <p:cNvSpPr/>
          <p:nvPr/>
        </p:nvSpPr>
        <p:spPr>
          <a:xfrm rot="5400000">
            <a:off x="6355075" y="2810480"/>
            <a:ext cx="508000" cy="22860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14" name="Striped Right Arrow 13"/>
          <p:cNvSpPr/>
          <p:nvPr/>
        </p:nvSpPr>
        <p:spPr>
          <a:xfrm rot="5400000">
            <a:off x="7310119" y="2816104"/>
            <a:ext cx="508000" cy="22860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15" name="Striped Right Arrow 14"/>
          <p:cNvSpPr/>
          <p:nvPr/>
        </p:nvSpPr>
        <p:spPr>
          <a:xfrm rot="5400000">
            <a:off x="8262619" y="2810480"/>
            <a:ext cx="508000" cy="22860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sp>
        <p:nvSpPr>
          <p:cNvPr id="16" name="Striped Right Arrow 15"/>
          <p:cNvSpPr/>
          <p:nvPr/>
        </p:nvSpPr>
        <p:spPr>
          <a:xfrm rot="5400000">
            <a:off x="1444619" y="2826476"/>
            <a:ext cx="508000" cy="22860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Helvetica Neue" charset="0"/>
              <a:ea typeface="Helvetica Neue" charset="0"/>
              <a:cs typeface="Helvetica Neue"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416633236"/>
              </p:ext>
            </p:extLst>
          </p:nvPr>
        </p:nvGraphicFramePr>
        <p:xfrm>
          <a:off x="228600" y="1522598"/>
          <a:ext cx="8801102" cy="3005634"/>
        </p:xfrm>
        <a:graphic>
          <a:graphicData uri="http://schemas.openxmlformats.org/drawingml/2006/table">
            <a:tbl>
              <a:tblPr>
                <a:tableStyleId>{5C22544A-7EE6-4342-B048-85BDC9FD1C3A}</a:tableStyleId>
              </a:tblPr>
              <a:tblGrid>
                <a:gridCol w="1005486">
                  <a:extLst>
                    <a:ext uri="{9D8B030D-6E8A-4147-A177-3AD203B41FA5}">
                      <a16:colId xmlns:a16="http://schemas.microsoft.com/office/drawing/2014/main" xmlns="" val="784924624"/>
                    </a:ext>
                  </a:extLst>
                </a:gridCol>
                <a:gridCol w="1005486">
                  <a:extLst>
                    <a:ext uri="{9D8B030D-6E8A-4147-A177-3AD203B41FA5}">
                      <a16:colId xmlns:a16="http://schemas.microsoft.com/office/drawing/2014/main" xmlns="" val="3255869075"/>
                    </a:ext>
                  </a:extLst>
                </a:gridCol>
                <a:gridCol w="1005486">
                  <a:extLst>
                    <a:ext uri="{9D8B030D-6E8A-4147-A177-3AD203B41FA5}">
                      <a16:colId xmlns:a16="http://schemas.microsoft.com/office/drawing/2014/main" xmlns="" val="895472658"/>
                    </a:ext>
                  </a:extLst>
                </a:gridCol>
                <a:gridCol w="1005486">
                  <a:extLst>
                    <a:ext uri="{9D8B030D-6E8A-4147-A177-3AD203B41FA5}">
                      <a16:colId xmlns:a16="http://schemas.microsoft.com/office/drawing/2014/main" xmlns="" val="1250733180"/>
                    </a:ext>
                  </a:extLst>
                </a:gridCol>
                <a:gridCol w="1005486">
                  <a:extLst>
                    <a:ext uri="{9D8B030D-6E8A-4147-A177-3AD203B41FA5}">
                      <a16:colId xmlns:a16="http://schemas.microsoft.com/office/drawing/2014/main" xmlns="" val="1954233650"/>
                    </a:ext>
                  </a:extLst>
                </a:gridCol>
                <a:gridCol w="943418">
                  <a:extLst>
                    <a:ext uri="{9D8B030D-6E8A-4147-A177-3AD203B41FA5}">
                      <a16:colId xmlns:a16="http://schemas.microsoft.com/office/drawing/2014/main" xmlns="" val="191470731"/>
                    </a:ext>
                  </a:extLst>
                </a:gridCol>
                <a:gridCol w="943418">
                  <a:extLst>
                    <a:ext uri="{9D8B030D-6E8A-4147-A177-3AD203B41FA5}">
                      <a16:colId xmlns:a16="http://schemas.microsoft.com/office/drawing/2014/main" xmlns="" val="1427912275"/>
                    </a:ext>
                  </a:extLst>
                </a:gridCol>
                <a:gridCol w="943418">
                  <a:extLst>
                    <a:ext uri="{9D8B030D-6E8A-4147-A177-3AD203B41FA5}">
                      <a16:colId xmlns:a16="http://schemas.microsoft.com/office/drawing/2014/main" xmlns="" val="1897683078"/>
                    </a:ext>
                  </a:extLst>
                </a:gridCol>
                <a:gridCol w="943418">
                  <a:extLst>
                    <a:ext uri="{9D8B030D-6E8A-4147-A177-3AD203B41FA5}">
                      <a16:colId xmlns:a16="http://schemas.microsoft.com/office/drawing/2014/main" xmlns="" val="3456228153"/>
                    </a:ext>
                  </a:extLst>
                </a:gridCol>
              </a:tblGrid>
              <a:tr h="311465">
                <a:tc>
                  <a:txBody>
                    <a:bodyPr/>
                    <a:lstStyle/>
                    <a:p>
                      <a:pPr algn="l" fontAlgn="b"/>
                      <a:endParaRPr lang="en-US" sz="1000" b="0" i="0" u="none" strike="noStrike">
                        <a:solidFill>
                          <a:srgbClr val="000000"/>
                        </a:solidFill>
                        <a:effectLst/>
                        <a:latin typeface="Arial" panose="020B0604020202020204" pitchFamily="34" charset="0"/>
                      </a:endParaRPr>
                    </a:p>
                  </a:txBody>
                  <a:tcPr marL="8971" marR="8971" marT="8971" marB="0" anchor="b"/>
                </a:tc>
                <a:tc>
                  <a:txBody>
                    <a:bodyPr/>
                    <a:lstStyle/>
                    <a:p>
                      <a:pPr algn="l" fontAlgn="b"/>
                      <a:endParaRPr lang="en-US" sz="1000" b="0" i="0" u="none" strike="noStrike">
                        <a:solidFill>
                          <a:srgbClr val="000000"/>
                        </a:solidFill>
                        <a:effectLst/>
                        <a:latin typeface="Arial" panose="020B0604020202020204" pitchFamily="34" charset="0"/>
                      </a:endParaRPr>
                    </a:p>
                  </a:txBody>
                  <a:tcPr marL="8971" marR="8971" marT="8971" marB="0" anchor="b"/>
                </a:tc>
                <a:tc>
                  <a:txBody>
                    <a:bodyPr/>
                    <a:lstStyle/>
                    <a:p>
                      <a:pPr algn="l" fontAlgn="b"/>
                      <a:endParaRPr lang="en-US" sz="1000" b="0" i="0" u="none" strike="noStrike" dirty="0">
                        <a:solidFill>
                          <a:srgbClr val="000000"/>
                        </a:solidFill>
                        <a:effectLst/>
                        <a:latin typeface="Arial" panose="020B0604020202020204" pitchFamily="34" charset="0"/>
                      </a:endParaRPr>
                    </a:p>
                  </a:txBody>
                  <a:tcPr marL="8971" marR="8971" marT="8971" marB="0" anchor="b"/>
                </a:tc>
                <a:tc>
                  <a:txBody>
                    <a:bodyPr/>
                    <a:lstStyle/>
                    <a:p>
                      <a:pPr algn="l" fontAlgn="b"/>
                      <a:endParaRPr lang="en-US" sz="1000" b="0" i="0" u="none" strike="noStrike">
                        <a:solidFill>
                          <a:srgbClr val="000000"/>
                        </a:solidFill>
                        <a:effectLst/>
                        <a:latin typeface="Arial" panose="020B0604020202020204" pitchFamily="34" charset="0"/>
                      </a:endParaRPr>
                    </a:p>
                  </a:txBody>
                  <a:tcPr marL="8971" marR="8971" marT="8971" marB="0" anchor="b"/>
                </a:tc>
                <a:tc>
                  <a:txBody>
                    <a:bodyPr/>
                    <a:lstStyle/>
                    <a:p>
                      <a:pPr algn="l" fontAlgn="b"/>
                      <a:endParaRPr lang="en-US" sz="1000" b="0" i="0" u="none" strike="noStrike">
                        <a:solidFill>
                          <a:srgbClr val="000000"/>
                        </a:solidFill>
                        <a:effectLst/>
                        <a:latin typeface="Arial" panose="020B0604020202020204" pitchFamily="34" charset="0"/>
                      </a:endParaRPr>
                    </a:p>
                  </a:txBody>
                  <a:tcPr marL="8971" marR="8971" marT="8971" marB="0" anchor="b"/>
                </a:tc>
                <a:tc>
                  <a:txBody>
                    <a:bodyPr/>
                    <a:lstStyle/>
                    <a:p>
                      <a:pPr algn="l" fontAlgn="b"/>
                      <a:endParaRPr lang="en-US" sz="1000" b="0" i="0" u="none" strike="noStrike" dirty="0">
                        <a:solidFill>
                          <a:srgbClr val="000000"/>
                        </a:solidFill>
                        <a:effectLst/>
                        <a:latin typeface="Arial" panose="020B0604020202020204" pitchFamily="34" charset="0"/>
                      </a:endParaRPr>
                    </a:p>
                  </a:txBody>
                  <a:tcPr marL="8971" marR="8971" marT="8971" marB="0" anchor="b"/>
                </a:tc>
                <a:tc>
                  <a:txBody>
                    <a:bodyPr/>
                    <a:lstStyle/>
                    <a:p>
                      <a:pPr algn="l" fontAlgn="b"/>
                      <a:endParaRPr lang="en-US" sz="1000" b="0" i="0" u="none" strike="noStrike">
                        <a:solidFill>
                          <a:srgbClr val="000000"/>
                        </a:solidFill>
                        <a:effectLst/>
                        <a:latin typeface="Arial" panose="020B0604020202020204" pitchFamily="34" charset="0"/>
                      </a:endParaRPr>
                    </a:p>
                  </a:txBody>
                  <a:tcPr marL="8971" marR="8971" marT="8971" marB="0" anchor="b"/>
                </a:tc>
                <a:tc>
                  <a:txBody>
                    <a:bodyPr/>
                    <a:lstStyle/>
                    <a:p>
                      <a:pPr algn="l" fontAlgn="b"/>
                      <a:endParaRPr lang="en-US" sz="1000" b="0" i="0" u="none" strike="noStrike">
                        <a:solidFill>
                          <a:srgbClr val="000000"/>
                        </a:solidFill>
                        <a:effectLst/>
                        <a:latin typeface="Arial" panose="020B0604020202020204" pitchFamily="34" charset="0"/>
                      </a:endParaRPr>
                    </a:p>
                  </a:txBody>
                  <a:tcPr marL="8971" marR="8971" marT="8971" marB="0" anchor="b"/>
                </a:tc>
                <a:tc>
                  <a:txBody>
                    <a:bodyPr/>
                    <a:lstStyle/>
                    <a:p>
                      <a:pPr algn="l" fontAlgn="b"/>
                      <a:endParaRPr lang="en-US" sz="1000" b="0" i="0" u="none" strike="noStrike">
                        <a:solidFill>
                          <a:srgbClr val="000000"/>
                        </a:solidFill>
                        <a:effectLst/>
                        <a:latin typeface="Arial" panose="020B0604020202020204" pitchFamily="34" charset="0"/>
                      </a:endParaRPr>
                    </a:p>
                  </a:txBody>
                  <a:tcPr marL="8971" marR="8971" marT="8971" marB="0" anchor="b"/>
                </a:tc>
                <a:extLst>
                  <a:ext uri="{0D108BD9-81ED-4DB2-BD59-A6C34878D82A}">
                    <a16:rowId xmlns:a16="http://schemas.microsoft.com/office/drawing/2014/main" xmlns="" val="1958617539"/>
                  </a:ext>
                </a:extLst>
              </a:tr>
              <a:tr h="1199139">
                <a:tc>
                  <a:txBody>
                    <a:bodyPr/>
                    <a:lstStyle/>
                    <a:p>
                      <a:pPr algn="ctr" fontAlgn="b"/>
                      <a:r>
                        <a:rPr lang="en-US" sz="1200" u="none" strike="noStrike" dirty="0" smtClean="0">
                          <a:effectLst/>
                          <a:latin typeface="Helvetica Neue" charset="0"/>
                          <a:ea typeface="Helvetica Neue" charset="0"/>
                          <a:cs typeface="Helvetica Neue" charset="0"/>
                        </a:rPr>
                        <a:t>Target </a:t>
                      </a:r>
                      <a:r>
                        <a:rPr lang="en-US" sz="1200" u="none" strike="noStrike" dirty="0">
                          <a:effectLst/>
                          <a:latin typeface="Helvetica Neue" charset="0"/>
                          <a:ea typeface="Helvetica Neue" charset="0"/>
                          <a:cs typeface="Helvetica Neue" charset="0"/>
                        </a:rPr>
                        <a:t>of Intervention</a:t>
                      </a:r>
                      <a:endParaRPr lang="en-US" sz="1200" b="0" i="0" u="none" strike="noStrike" dirty="0">
                        <a:solidFill>
                          <a:srgbClr val="000000"/>
                        </a:solidFill>
                        <a:effectLst/>
                        <a:latin typeface="Helvetica Neue" charset="0"/>
                        <a:ea typeface="Helvetica Neue" charset="0"/>
                        <a:cs typeface="Helvetica Neue" charset="0"/>
                      </a:endParaRPr>
                    </a:p>
                  </a:txBody>
                  <a:tcPr marL="8971" marR="8971" marT="8971" marB="0" anchor="ctr">
                    <a:solidFill>
                      <a:schemeClr val="accent4">
                        <a:lumMod val="20000"/>
                        <a:lumOff val="80000"/>
                      </a:schemeClr>
                    </a:solidFill>
                  </a:tcPr>
                </a:tc>
                <a:tc>
                  <a:txBody>
                    <a:bodyPr/>
                    <a:lstStyle/>
                    <a:p>
                      <a:pPr algn="ctr" fontAlgn="b"/>
                      <a:r>
                        <a:rPr lang="en-US" sz="1200" u="none" strike="noStrike" dirty="0">
                          <a:effectLst/>
                          <a:latin typeface="Helvetica Neue" charset="0"/>
                          <a:ea typeface="Helvetica Neue" charset="0"/>
                          <a:cs typeface="Helvetica Neue" charset="0"/>
                        </a:rPr>
                        <a:t>Goal Setting and Action Planning</a:t>
                      </a:r>
                      <a:endParaRPr lang="en-US" sz="1200" b="0" i="0" u="none" strike="noStrike" dirty="0">
                        <a:solidFill>
                          <a:srgbClr val="000000"/>
                        </a:solidFill>
                        <a:effectLst/>
                        <a:latin typeface="Helvetica Neue" charset="0"/>
                        <a:ea typeface="Helvetica Neue" charset="0"/>
                        <a:cs typeface="Helvetica Neue" charset="0"/>
                      </a:endParaRPr>
                    </a:p>
                  </a:txBody>
                  <a:tcPr marL="8971" marR="8971" marT="8971" marB="0"/>
                </a:tc>
                <a:tc>
                  <a:txBody>
                    <a:bodyPr/>
                    <a:lstStyle/>
                    <a:p>
                      <a:pPr algn="ctr" fontAlgn="b"/>
                      <a:r>
                        <a:rPr lang="en-US" sz="1200" u="none" strike="noStrike" dirty="0">
                          <a:effectLst/>
                          <a:latin typeface="Helvetica Neue" charset="0"/>
                          <a:ea typeface="Helvetica Neue" charset="0"/>
                          <a:cs typeface="Helvetica Neue" charset="0"/>
                        </a:rPr>
                        <a:t>Tailored Exercise Videos</a:t>
                      </a:r>
                      <a:endParaRPr lang="en-US" sz="1200" b="0" i="0" u="none" strike="noStrike" dirty="0">
                        <a:solidFill>
                          <a:srgbClr val="000000"/>
                        </a:solidFill>
                        <a:effectLst/>
                        <a:latin typeface="Helvetica Neue" charset="0"/>
                        <a:ea typeface="Helvetica Neue" charset="0"/>
                        <a:cs typeface="Helvetica Neue" charset="0"/>
                      </a:endParaRPr>
                    </a:p>
                  </a:txBody>
                  <a:tcPr marL="8971" marR="8971" marT="8971" marB="0"/>
                </a:tc>
                <a:tc>
                  <a:txBody>
                    <a:bodyPr/>
                    <a:lstStyle/>
                    <a:p>
                      <a:pPr algn="ctr" fontAlgn="b"/>
                      <a:r>
                        <a:rPr lang="en-US" sz="1200" u="none" strike="noStrike" dirty="0">
                          <a:effectLst/>
                          <a:latin typeface="Helvetica Neue" charset="0"/>
                          <a:ea typeface="Helvetica Neue" charset="0"/>
                          <a:cs typeface="Helvetica Neue" charset="0"/>
                        </a:rPr>
                        <a:t>Remote Changes to Exercise Program</a:t>
                      </a:r>
                      <a:endParaRPr lang="en-US" sz="1200" b="0" i="0" u="none" strike="noStrike" dirty="0">
                        <a:solidFill>
                          <a:srgbClr val="000000"/>
                        </a:solidFill>
                        <a:effectLst/>
                        <a:latin typeface="Helvetica Neue" charset="0"/>
                        <a:ea typeface="Helvetica Neue" charset="0"/>
                        <a:cs typeface="Helvetica Neue" charset="0"/>
                      </a:endParaRPr>
                    </a:p>
                  </a:txBody>
                  <a:tcPr marL="8971" marR="8971" marT="8971" marB="0"/>
                </a:tc>
                <a:tc>
                  <a:txBody>
                    <a:bodyPr/>
                    <a:lstStyle/>
                    <a:p>
                      <a:pPr algn="ctr" fontAlgn="b"/>
                      <a:r>
                        <a:rPr lang="en-US" sz="1200" u="none" strike="noStrike" dirty="0">
                          <a:effectLst/>
                          <a:latin typeface="Helvetica Neue" charset="0"/>
                          <a:ea typeface="Helvetica Neue" charset="0"/>
                          <a:cs typeface="Helvetica Neue" charset="0"/>
                        </a:rPr>
                        <a:t>Automated Reminders</a:t>
                      </a:r>
                      <a:endParaRPr lang="en-US" sz="1200" b="0" i="0" u="none" strike="noStrike" dirty="0">
                        <a:solidFill>
                          <a:srgbClr val="000000"/>
                        </a:solidFill>
                        <a:effectLst/>
                        <a:latin typeface="Helvetica Neue" charset="0"/>
                        <a:ea typeface="Helvetica Neue" charset="0"/>
                        <a:cs typeface="Helvetica Neue" charset="0"/>
                      </a:endParaRPr>
                    </a:p>
                  </a:txBody>
                  <a:tcPr marL="8971" marR="8971" marT="8971" marB="0"/>
                </a:tc>
                <a:tc>
                  <a:txBody>
                    <a:bodyPr/>
                    <a:lstStyle/>
                    <a:p>
                      <a:pPr algn="ctr" fontAlgn="b"/>
                      <a:r>
                        <a:rPr lang="en-US" sz="1200" u="none" strike="noStrike" dirty="0">
                          <a:effectLst/>
                          <a:latin typeface="Helvetica Neue" charset="0"/>
                          <a:ea typeface="Helvetica Neue" charset="0"/>
                          <a:cs typeface="Helvetica Neue" charset="0"/>
                        </a:rPr>
                        <a:t>Monitoring Adherence and Progress</a:t>
                      </a:r>
                      <a:endParaRPr lang="en-US" sz="1200" b="0" i="0" u="none" strike="noStrike" dirty="0">
                        <a:solidFill>
                          <a:srgbClr val="000000"/>
                        </a:solidFill>
                        <a:effectLst/>
                        <a:latin typeface="Helvetica Neue" charset="0"/>
                        <a:ea typeface="Helvetica Neue" charset="0"/>
                        <a:cs typeface="Helvetica Neue" charset="0"/>
                      </a:endParaRPr>
                    </a:p>
                  </a:txBody>
                  <a:tcPr marL="8971" marR="8971" marT="8971" marB="0"/>
                </a:tc>
                <a:tc>
                  <a:txBody>
                    <a:bodyPr/>
                    <a:lstStyle/>
                    <a:p>
                      <a:pPr algn="ctr" fontAlgn="b"/>
                      <a:r>
                        <a:rPr lang="en-US" sz="1200" u="none" strike="noStrike" dirty="0">
                          <a:effectLst/>
                          <a:latin typeface="Helvetica Neue" charset="0"/>
                          <a:ea typeface="Helvetica Neue" charset="0"/>
                          <a:cs typeface="Helvetica Neue" charset="0"/>
                        </a:rPr>
                        <a:t>Progress towards Goals</a:t>
                      </a:r>
                      <a:endParaRPr lang="en-US" sz="1200" b="0" i="0" u="none" strike="noStrike" dirty="0">
                        <a:solidFill>
                          <a:srgbClr val="000000"/>
                        </a:solidFill>
                        <a:effectLst/>
                        <a:latin typeface="Helvetica Neue" charset="0"/>
                        <a:ea typeface="Helvetica Neue" charset="0"/>
                        <a:cs typeface="Helvetica Neue" charset="0"/>
                      </a:endParaRPr>
                    </a:p>
                  </a:txBody>
                  <a:tcPr marL="8971" marR="8971" marT="8971" marB="0"/>
                </a:tc>
                <a:tc>
                  <a:txBody>
                    <a:bodyPr/>
                    <a:lstStyle/>
                    <a:p>
                      <a:pPr algn="ctr" fontAlgn="b"/>
                      <a:r>
                        <a:rPr lang="en-US" sz="1200" u="none" strike="noStrike" dirty="0">
                          <a:effectLst/>
                          <a:latin typeface="Helvetica Neue" charset="0"/>
                          <a:ea typeface="Helvetica Neue" charset="0"/>
                          <a:cs typeface="Helvetica Neue" charset="0"/>
                        </a:rPr>
                        <a:t>Motivational Content in Messaging (videos)</a:t>
                      </a:r>
                      <a:endParaRPr lang="en-US" sz="1200" b="0" i="0" u="none" strike="noStrike" dirty="0">
                        <a:solidFill>
                          <a:srgbClr val="000000"/>
                        </a:solidFill>
                        <a:effectLst/>
                        <a:latin typeface="Helvetica Neue" charset="0"/>
                        <a:ea typeface="Helvetica Neue" charset="0"/>
                        <a:cs typeface="Helvetica Neue" charset="0"/>
                      </a:endParaRPr>
                    </a:p>
                  </a:txBody>
                  <a:tcPr marL="8971" marR="8971" marT="8971" marB="0"/>
                </a:tc>
                <a:tc>
                  <a:txBody>
                    <a:bodyPr/>
                    <a:lstStyle/>
                    <a:p>
                      <a:pPr algn="ctr" fontAlgn="b"/>
                      <a:r>
                        <a:rPr lang="en-US" sz="1200" u="none" strike="noStrike" dirty="0">
                          <a:effectLst/>
                          <a:latin typeface="Helvetica Neue" charset="0"/>
                          <a:ea typeface="Helvetica Neue" charset="0"/>
                          <a:cs typeface="Helvetica Neue" charset="0"/>
                        </a:rPr>
                        <a:t>Messaging with PT</a:t>
                      </a:r>
                      <a:endParaRPr lang="en-US" sz="1200" b="0" i="0" u="none" strike="noStrike" dirty="0">
                        <a:solidFill>
                          <a:srgbClr val="000000"/>
                        </a:solidFill>
                        <a:effectLst/>
                        <a:latin typeface="Helvetica Neue" charset="0"/>
                        <a:ea typeface="Helvetica Neue" charset="0"/>
                        <a:cs typeface="Helvetica Neue" charset="0"/>
                      </a:endParaRPr>
                    </a:p>
                  </a:txBody>
                  <a:tcPr marL="8971" marR="8971" marT="8971" marB="0"/>
                </a:tc>
                <a:extLst>
                  <a:ext uri="{0D108BD9-81ED-4DB2-BD59-A6C34878D82A}">
                    <a16:rowId xmlns:a16="http://schemas.microsoft.com/office/drawing/2014/main" xmlns="" val="2689434679"/>
                  </a:ext>
                </a:extLst>
              </a:tr>
              <a:tr h="1495030">
                <a:tc>
                  <a:txBody>
                    <a:bodyPr/>
                    <a:lstStyle/>
                    <a:p>
                      <a:pPr algn="ctr" fontAlgn="b"/>
                      <a:r>
                        <a:rPr lang="en-US" sz="1200" u="none" strike="noStrike" dirty="0">
                          <a:effectLst/>
                          <a:latin typeface="Helvetica Neue" charset="0"/>
                          <a:ea typeface="Helvetica Neue" charset="0"/>
                          <a:cs typeface="Helvetica Neue" charset="0"/>
                        </a:rPr>
                        <a:t>Sources of Influence in Developing Self-Efficacy</a:t>
                      </a:r>
                      <a:endParaRPr lang="en-US" sz="1200" b="0" i="0" u="none" strike="noStrike" dirty="0">
                        <a:solidFill>
                          <a:srgbClr val="000000"/>
                        </a:solidFill>
                        <a:effectLst/>
                        <a:latin typeface="Helvetica Neue" charset="0"/>
                        <a:ea typeface="Helvetica Neue" charset="0"/>
                        <a:cs typeface="Helvetica Neue" charset="0"/>
                      </a:endParaRPr>
                    </a:p>
                  </a:txBody>
                  <a:tcPr marL="8971" marR="8971" marT="8971" marB="0" anchor="ctr">
                    <a:solidFill>
                      <a:schemeClr val="accent4">
                        <a:lumMod val="20000"/>
                        <a:lumOff val="80000"/>
                      </a:schemeClr>
                    </a:solidFill>
                  </a:tcPr>
                </a:tc>
                <a:tc>
                  <a:txBody>
                    <a:bodyPr/>
                    <a:lstStyle/>
                    <a:p>
                      <a:pPr algn="ctr" fontAlgn="b"/>
                      <a:r>
                        <a:rPr lang="en-US" sz="1200" u="none" strike="noStrike" dirty="0">
                          <a:effectLst/>
                          <a:latin typeface="Helvetica Neue" charset="0"/>
                          <a:ea typeface="Helvetica Neue" charset="0"/>
                          <a:cs typeface="Helvetica Neue" charset="0"/>
                        </a:rPr>
                        <a:t>Mastery Experience</a:t>
                      </a:r>
                      <a:endParaRPr lang="en-US" sz="1200" b="0" i="0" u="none" strike="noStrike" dirty="0">
                        <a:solidFill>
                          <a:srgbClr val="000000"/>
                        </a:solidFill>
                        <a:effectLst/>
                        <a:latin typeface="Helvetica Neue" charset="0"/>
                        <a:ea typeface="Helvetica Neue" charset="0"/>
                        <a:cs typeface="Helvetica Neue" charset="0"/>
                      </a:endParaRPr>
                    </a:p>
                  </a:txBody>
                  <a:tcPr marL="8971" marR="8971" marT="8971" marB="0" anchor="ctr"/>
                </a:tc>
                <a:tc>
                  <a:txBody>
                    <a:bodyPr/>
                    <a:lstStyle/>
                    <a:p>
                      <a:pPr algn="ctr" fontAlgn="b"/>
                      <a:r>
                        <a:rPr lang="en-US" sz="1200" u="none" strike="noStrike" dirty="0">
                          <a:effectLst/>
                          <a:latin typeface="Helvetica Neue" charset="0"/>
                          <a:ea typeface="Helvetica Neue" charset="0"/>
                          <a:cs typeface="Helvetica Neue" charset="0"/>
                        </a:rPr>
                        <a:t>Vicarious Learning + Mastery Experience</a:t>
                      </a:r>
                      <a:endParaRPr lang="en-US" sz="1200" b="0" i="0" u="none" strike="noStrike" dirty="0">
                        <a:solidFill>
                          <a:srgbClr val="000000"/>
                        </a:solidFill>
                        <a:effectLst/>
                        <a:latin typeface="Helvetica Neue" charset="0"/>
                        <a:ea typeface="Helvetica Neue" charset="0"/>
                        <a:cs typeface="Helvetica Neue" charset="0"/>
                      </a:endParaRPr>
                    </a:p>
                  </a:txBody>
                  <a:tcPr marL="8971" marR="8971" marT="8971" marB="0" anchor="ctr"/>
                </a:tc>
                <a:tc>
                  <a:txBody>
                    <a:bodyPr/>
                    <a:lstStyle/>
                    <a:p>
                      <a:pPr algn="ctr" fontAlgn="b"/>
                      <a:r>
                        <a:rPr lang="en-US" sz="1200" u="none" strike="noStrike" dirty="0">
                          <a:effectLst/>
                          <a:latin typeface="Helvetica Neue" charset="0"/>
                          <a:ea typeface="Helvetica Neue" charset="0"/>
                          <a:cs typeface="Helvetica Neue" charset="0"/>
                        </a:rPr>
                        <a:t>Mastery Experience</a:t>
                      </a:r>
                      <a:endParaRPr lang="en-US" sz="1200" b="0" i="0" u="none" strike="noStrike" dirty="0">
                        <a:solidFill>
                          <a:srgbClr val="000000"/>
                        </a:solidFill>
                        <a:effectLst/>
                        <a:latin typeface="Helvetica Neue" charset="0"/>
                        <a:ea typeface="Helvetica Neue" charset="0"/>
                        <a:cs typeface="Helvetica Neue" charset="0"/>
                      </a:endParaRPr>
                    </a:p>
                  </a:txBody>
                  <a:tcPr marL="8971" marR="8971" marT="8971" marB="0" anchor="ctr"/>
                </a:tc>
                <a:tc>
                  <a:txBody>
                    <a:bodyPr/>
                    <a:lstStyle/>
                    <a:p>
                      <a:pPr algn="ctr" fontAlgn="b"/>
                      <a:r>
                        <a:rPr lang="en-US" sz="1200" u="none" strike="noStrike" dirty="0">
                          <a:effectLst/>
                          <a:latin typeface="Helvetica Neue" charset="0"/>
                          <a:ea typeface="Helvetica Neue" charset="0"/>
                          <a:cs typeface="Helvetica Neue" charset="0"/>
                        </a:rPr>
                        <a:t>Mastery Experience</a:t>
                      </a:r>
                      <a:endParaRPr lang="en-US" sz="1200" b="0" i="0" u="none" strike="noStrike" dirty="0">
                        <a:solidFill>
                          <a:srgbClr val="000000"/>
                        </a:solidFill>
                        <a:effectLst/>
                        <a:latin typeface="Helvetica Neue" charset="0"/>
                        <a:ea typeface="Helvetica Neue" charset="0"/>
                        <a:cs typeface="Helvetica Neue" charset="0"/>
                      </a:endParaRPr>
                    </a:p>
                  </a:txBody>
                  <a:tcPr marL="8971" marR="8971" marT="8971" marB="0" anchor="ctr"/>
                </a:tc>
                <a:tc>
                  <a:txBody>
                    <a:bodyPr/>
                    <a:lstStyle/>
                    <a:p>
                      <a:pPr algn="ctr" fontAlgn="b"/>
                      <a:r>
                        <a:rPr lang="en-US" sz="1200" u="none" strike="noStrike" dirty="0">
                          <a:effectLst/>
                          <a:latin typeface="Helvetica Neue" charset="0"/>
                          <a:ea typeface="Helvetica Neue" charset="0"/>
                          <a:cs typeface="Helvetica Neue" charset="0"/>
                        </a:rPr>
                        <a:t>Mastery Experience</a:t>
                      </a:r>
                      <a:endParaRPr lang="en-US" sz="1200" b="0" i="0" u="none" strike="noStrike" dirty="0">
                        <a:solidFill>
                          <a:srgbClr val="000000"/>
                        </a:solidFill>
                        <a:effectLst/>
                        <a:latin typeface="Helvetica Neue" charset="0"/>
                        <a:ea typeface="Helvetica Neue" charset="0"/>
                        <a:cs typeface="Helvetica Neue" charset="0"/>
                      </a:endParaRPr>
                    </a:p>
                  </a:txBody>
                  <a:tcPr marL="8971" marR="8971" marT="8971" marB="0" anchor="ctr"/>
                </a:tc>
                <a:tc>
                  <a:txBody>
                    <a:bodyPr/>
                    <a:lstStyle/>
                    <a:p>
                      <a:pPr algn="ctr" fontAlgn="b"/>
                      <a:r>
                        <a:rPr lang="en-US" sz="1200" u="none" strike="noStrike" dirty="0">
                          <a:effectLst/>
                          <a:latin typeface="Helvetica Neue" charset="0"/>
                          <a:ea typeface="Helvetica Neue" charset="0"/>
                          <a:cs typeface="Helvetica Neue" charset="0"/>
                        </a:rPr>
                        <a:t>Mastery Experience</a:t>
                      </a:r>
                      <a:endParaRPr lang="en-US" sz="1200" b="0" i="0" u="none" strike="noStrike" dirty="0">
                        <a:solidFill>
                          <a:srgbClr val="000000"/>
                        </a:solidFill>
                        <a:effectLst/>
                        <a:latin typeface="Helvetica Neue" charset="0"/>
                        <a:ea typeface="Helvetica Neue" charset="0"/>
                        <a:cs typeface="Helvetica Neue" charset="0"/>
                      </a:endParaRPr>
                    </a:p>
                  </a:txBody>
                  <a:tcPr marL="8971" marR="8971" marT="8971" marB="0" anchor="ctr"/>
                </a:tc>
                <a:tc>
                  <a:txBody>
                    <a:bodyPr/>
                    <a:lstStyle/>
                    <a:p>
                      <a:pPr algn="ctr" fontAlgn="b"/>
                      <a:r>
                        <a:rPr lang="en-US" sz="1200" u="none" strike="noStrike" dirty="0">
                          <a:effectLst/>
                          <a:latin typeface="Helvetica Neue" charset="0"/>
                          <a:ea typeface="Helvetica Neue" charset="0"/>
                          <a:cs typeface="Helvetica Neue" charset="0"/>
                        </a:rPr>
                        <a:t>Vicarious Learning</a:t>
                      </a:r>
                      <a:endParaRPr lang="en-US" sz="1200" b="0" i="0" u="none" strike="noStrike" dirty="0">
                        <a:solidFill>
                          <a:srgbClr val="000000"/>
                        </a:solidFill>
                        <a:effectLst/>
                        <a:latin typeface="Helvetica Neue" charset="0"/>
                        <a:ea typeface="Helvetica Neue" charset="0"/>
                        <a:cs typeface="Helvetica Neue" charset="0"/>
                      </a:endParaRPr>
                    </a:p>
                  </a:txBody>
                  <a:tcPr marL="8971" marR="8971" marT="8971" marB="0" anchor="ctr"/>
                </a:tc>
                <a:tc>
                  <a:txBody>
                    <a:bodyPr/>
                    <a:lstStyle/>
                    <a:p>
                      <a:pPr algn="ctr" fontAlgn="b"/>
                      <a:endParaRPr lang="en-US" sz="1200" u="none" strike="noStrike" dirty="0" smtClean="0">
                        <a:effectLst/>
                        <a:latin typeface="Helvetica Neue" charset="0"/>
                        <a:ea typeface="Helvetica Neue" charset="0"/>
                        <a:cs typeface="Helvetica Neue" charset="0"/>
                      </a:endParaRPr>
                    </a:p>
                    <a:p>
                      <a:pPr algn="ctr" fontAlgn="b"/>
                      <a:r>
                        <a:rPr lang="en-US" sz="1200" u="none" strike="noStrike" dirty="0" smtClean="0">
                          <a:effectLst/>
                          <a:latin typeface="Helvetica Neue" charset="0"/>
                          <a:ea typeface="Helvetica Neue" charset="0"/>
                          <a:cs typeface="Helvetica Neue" charset="0"/>
                        </a:rPr>
                        <a:t>Social </a:t>
                      </a:r>
                      <a:r>
                        <a:rPr lang="en-US" sz="1200" u="none" strike="noStrike" dirty="0">
                          <a:effectLst/>
                          <a:latin typeface="Helvetica Neue" charset="0"/>
                          <a:ea typeface="Helvetica Neue" charset="0"/>
                          <a:cs typeface="Helvetica Neue" charset="0"/>
                        </a:rPr>
                        <a:t>Persuasion + Interpret Physiologic States</a:t>
                      </a:r>
                      <a:endParaRPr lang="en-US" sz="1200" b="0" i="0" u="none" strike="noStrike" dirty="0">
                        <a:solidFill>
                          <a:srgbClr val="000000"/>
                        </a:solidFill>
                        <a:effectLst/>
                        <a:latin typeface="Helvetica Neue" charset="0"/>
                        <a:ea typeface="Helvetica Neue" charset="0"/>
                        <a:cs typeface="Helvetica Neue" charset="0"/>
                      </a:endParaRPr>
                    </a:p>
                  </a:txBody>
                  <a:tcPr marL="8971" marR="8971" marT="8971" marB="0" anchor="ctr"/>
                </a:tc>
                <a:extLst>
                  <a:ext uri="{0D108BD9-81ED-4DB2-BD59-A6C34878D82A}">
                    <a16:rowId xmlns:a16="http://schemas.microsoft.com/office/drawing/2014/main" xmlns="" val="391528203"/>
                  </a:ext>
                </a:extLst>
              </a:tr>
            </a:tbl>
          </a:graphicData>
        </a:graphic>
      </p:graphicFrame>
      <p:sp>
        <p:nvSpPr>
          <p:cNvPr id="18" name="Striped Right Arrow 17"/>
          <p:cNvSpPr/>
          <p:nvPr/>
        </p:nvSpPr>
        <p:spPr>
          <a:xfrm rot="5400000">
            <a:off x="2472684" y="2911115"/>
            <a:ext cx="508000" cy="22860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alpha val="48000"/>
                </a:schemeClr>
              </a:solidFill>
              <a:latin typeface="Helvetica Neue" charset="0"/>
              <a:ea typeface="Helvetica Neue" charset="0"/>
              <a:cs typeface="Helvetica Neue" charset="0"/>
            </a:endParaRPr>
          </a:p>
        </p:txBody>
      </p:sp>
      <p:sp>
        <p:nvSpPr>
          <p:cNvPr id="19" name="Striped Right Arrow 18"/>
          <p:cNvSpPr/>
          <p:nvPr/>
        </p:nvSpPr>
        <p:spPr>
          <a:xfrm rot="5400000">
            <a:off x="3462014" y="2911115"/>
            <a:ext cx="508000" cy="22860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alpha val="48000"/>
                </a:schemeClr>
              </a:solidFill>
              <a:latin typeface="Helvetica Neue" charset="0"/>
              <a:ea typeface="Helvetica Neue" charset="0"/>
              <a:cs typeface="Helvetica Neue" charset="0"/>
            </a:endParaRPr>
          </a:p>
        </p:txBody>
      </p:sp>
      <p:sp>
        <p:nvSpPr>
          <p:cNvPr id="20" name="Striped Right Arrow 19"/>
          <p:cNvSpPr/>
          <p:nvPr/>
        </p:nvSpPr>
        <p:spPr>
          <a:xfrm rot="5400000">
            <a:off x="4503414" y="2913930"/>
            <a:ext cx="508000" cy="22860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alpha val="48000"/>
                </a:schemeClr>
              </a:solidFill>
              <a:latin typeface="Helvetica Neue" charset="0"/>
              <a:ea typeface="Helvetica Neue" charset="0"/>
              <a:cs typeface="Helvetica Neue" charset="0"/>
            </a:endParaRPr>
          </a:p>
        </p:txBody>
      </p:sp>
      <p:sp>
        <p:nvSpPr>
          <p:cNvPr id="21" name="Striped Right Arrow 20"/>
          <p:cNvSpPr/>
          <p:nvPr/>
        </p:nvSpPr>
        <p:spPr>
          <a:xfrm rot="5400000">
            <a:off x="5440676" y="2913930"/>
            <a:ext cx="508000" cy="22860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alpha val="48000"/>
                </a:schemeClr>
              </a:solidFill>
              <a:latin typeface="Helvetica Neue" charset="0"/>
              <a:ea typeface="Helvetica Neue" charset="0"/>
              <a:cs typeface="Helvetica Neue" charset="0"/>
            </a:endParaRPr>
          </a:p>
        </p:txBody>
      </p:sp>
      <p:sp>
        <p:nvSpPr>
          <p:cNvPr id="22" name="Striped Right Arrow 21"/>
          <p:cNvSpPr/>
          <p:nvPr/>
        </p:nvSpPr>
        <p:spPr>
          <a:xfrm rot="5400000">
            <a:off x="6393175" y="2911115"/>
            <a:ext cx="508000" cy="22860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alpha val="48000"/>
                </a:schemeClr>
              </a:solidFill>
              <a:latin typeface="Helvetica Neue" charset="0"/>
              <a:ea typeface="Helvetica Neue" charset="0"/>
              <a:cs typeface="Helvetica Neue" charset="0"/>
            </a:endParaRPr>
          </a:p>
        </p:txBody>
      </p:sp>
      <p:sp>
        <p:nvSpPr>
          <p:cNvPr id="23" name="Striped Right Arrow 22"/>
          <p:cNvSpPr/>
          <p:nvPr/>
        </p:nvSpPr>
        <p:spPr>
          <a:xfrm rot="5400000">
            <a:off x="7322819" y="2917710"/>
            <a:ext cx="508000" cy="22860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alpha val="48000"/>
                </a:schemeClr>
              </a:solidFill>
              <a:latin typeface="Helvetica Neue" charset="0"/>
              <a:ea typeface="Helvetica Neue" charset="0"/>
              <a:cs typeface="Helvetica Neue" charset="0"/>
            </a:endParaRPr>
          </a:p>
        </p:txBody>
      </p:sp>
      <p:sp>
        <p:nvSpPr>
          <p:cNvPr id="24" name="Striped Right Arrow 23"/>
          <p:cNvSpPr/>
          <p:nvPr/>
        </p:nvSpPr>
        <p:spPr>
          <a:xfrm rot="5400000">
            <a:off x="8275319" y="2911115"/>
            <a:ext cx="508000" cy="22860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alpha val="48000"/>
                </a:schemeClr>
              </a:solidFill>
              <a:latin typeface="Helvetica Neue" charset="0"/>
              <a:ea typeface="Helvetica Neue" charset="0"/>
              <a:cs typeface="Helvetica Neue" charset="0"/>
            </a:endParaRPr>
          </a:p>
        </p:txBody>
      </p:sp>
      <p:sp>
        <p:nvSpPr>
          <p:cNvPr id="25" name="Striped Right Arrow 24"/>
          <p:cNvSpPr/>
          <p:nvPr/>
        </p:nvSpPr>
        <p:spPr>
          <a:xfrm rot="5400000">
            <a:off x="1457319" y="2911115"/>
            <a:ext cx="508000" cy="22860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alpha val="48000"/>
                </a:schemeClr>
              </a:solidFill>
              <a:latin typeface="Helvetica Neue" charset="0"/>
              <a:ea typeface="Helvetica Neue" charset="0"/>
              <a:cs typeface="Helvetica Neue" charset="0"/>
            </a:endParaRPr>
          </a:p>
        </p:txBody>
      </p:sp>
      <p:sp>
        <p:nvSpPr>
          <p:cNvPr id="26" name="Striped Right Arrow 25"/>
          <p:cNvSpPr>
            <a:spLocks noChangeAspect="1"/>
          </p:cNvSpPr>
          <p:nvPr/>
        </p:nvSpPr>
        <p:spPr>
          <a:xfrm rot="5400000">
            <a:off x="2866384" y="2686776"/>
            <a:ext cx="0" cy="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alpha val="48000"/>
                </a:schemeClr>
              </a:solidFill>
              <a:latin typeface="Helvetica Neue" charset="0"/>
              <a:ea typeface="Helvetica Neue" charset="0"/>
              <a:cs typeface="Helvetica Neue" charset="0"/>
            </a:endParaRPr>
          </a:p>
        </p:txBody>
      </p:sp>
      <p:sp>
        <p:nvSpPr>
          <p:cNvPr id="27" name="Striped Right Arrow 26"/>
          <p:cNvSpPr>
            <a:spLocks noChangeAspect="1"/>
          </p:cNvSpPr>
          <p:nvPr/>
        </p:nvSpPr>
        <p:spPr>
          <a:xfrm rot="5400000">
            <a:off x="3855714" y="2710286"/>
            <a:ext cx="0" cy="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alpha val="48000"/>
                </a:schemeClr>
              </a:solidFill>
              <a:latin typeface="Helvetica Neue" charset="0"/>
              <a:ea typeface="Helvetica Neue" charset="0"/>
              <a:cs typeface="Helvetica Neue" charset="0"/>
            </a:endParaRPr>
          </a:p>
        </p:txBody>
      </p:sp>
      <p:sp>
        <p:nvSpPr>
          <p:cNvPr id="28" name="Striped Right Arrow 27"/>
          <p:cNvSpPr>
            <a:spLocks noChangeAspect="1"/>
          </p:cNvSpPr>
          <p:nvPr/>
        </p:nvSpPr>
        <p:spPr>
          <a:xfrm rot="5400000">
            <a:off x="4897114" y="2674076"/>
            <a:ext cx="0" cy="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alpha val="48000"/>
                </a:schemeClr>
              </a:solidFill>
              <a:latin typeface="Helvetica Neue" charset="0"/>
              <a:ea typeface="Helvetica Neue" charset="0"/>
              <a:cs typeface="Helvetica Neue" charset="0"/>
            </a:endParaRPr>
          </a:p>
        </p:txBody>
      </p:sp>
      <p:sp>
        <p:nvSpPr>
          <p:cNvPr id="29" name="Striped Right Arrow 28"/>
          <p:cNvSpPr>
            <a:spLocks noChangeAspect="1"/>
          </p:cNvSpPr>
          <p:nvPr/>
        </p:nvSpPr>
        <p:spPr>
          <a:xfrm rot="5400000">
            <a:off x="5834376" y="2710286"/>
            <a:ext cx="0" cy="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alpha val="48000"/>
                </a:schemeClr>
              </a:solidFill>
              <a:latin typeface="Helvetica Neue" charset="0"/>
              <a:ea typeface="Helvetica Neue" charset="0"/>
              <a:cs typeface="Helvetica Neue" charset="0"/>
            </a:endParaRPr>
          </a:p>
        </p:txBody>
      </p:sp>
      <p:sp>
        <p:nvSpPr>
          <p:cNvPr id="30" name="Striped Right Arrow 29"/>
          <p:cNvSpPr>
            <a:spLocks noChangeAspect="1"/>
          </p:cNvSpPr>
          <p:nvPr/>
        </p:nvSpPr>
        <p:spPr>
          <a:xfrm rot="5400000">
            <a:off x="6761475" y="2670780"/>
            <a:ext cx="0" cy="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alpha val="48000"/>
                </a:schemeClr>
              </a:solidFill>
              <a:latin typeface="Helvetica Neue" charset="0"/>
              <a:ea typeface="Helvetica Neue" charset="0"/>
              <a:cs typeface="Helvetica Neue" charset="0"/>
            </a:endParaRPr>
          </a:p>
        </p:txBody>
      </p:sp>
      <p:sp>
        <p:nvSpPr>
          <p:cNvPr id="31" name="Striped Right Arrow 30"/>
          <p:cNvSpPr>
            <a:spLocks noChangeAspect="1"/>
          </p:cNvSpPr>
          <p:nvPr/>
        </p:nvSpPr>
        <p:spPr>
          <a:xfrm rot="5400000">
            <a:off x="7716519" y="2676404"/>
            <a:ext cx="0" cy="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alpha val="48000"/>
                </a:schemeClr>
              </a:solidFill>
              <a:latin typeface="Helvetica Neue" charset="0"/>
              <a:ea typeface="Helvetica Neue" charset="0"/>
              <a:cs typeface="Helvetica Neue" charset="0"/>
            </a:endParaRPr>
          </a:p>
        </p:txBody>
      </p:sp>
      <p:sp>
        <p:nvSpPr>
          <p:cNvPr id="32" name="Striped Right Arrow 31"/>
          <p:cNvSpPr>
            <a:spLocks noChangeAspect="1"/>
          </p:cNvSpPr>
          <p:nvPr/>
        </p:nvSpPr>
        <p:spPr>
          <a:xfrm rot="5400000">
            <a:off x="8669019" y="2670780"/>
            <a:ext cx="0" cy="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alpha val="48000"/>
                </a:schemeClr>
              </a:solidFill>
              <a:latin typeface="Helvetica Neue" charset="0"/>
              <a:ea typeface="Helvetica Neue" charset="0"/>
              <a:cs typeface="Helvetica Neue" charset="0"/>
            </a:endParaRPr>
          </a:p>
        </p:txBody>
      </p:sp>
      <p:sp>
        <p:nvSpPr>
          <p:cNvPr id="33" name="Striped Right Arrow 32"/>
          <p:cNvSpPr>
            <a:spLocks noChangeAspect="1"/>
          </p:cNvSpPr>
          <p:nvPr/>
        </p:nvSpPr>
        <p:spPr>
          <a:xfrm rot="5400000">
            <a:off x="1851019" y="2686776"/>
            <a:ext cx="0" cy="0"/>
          </a:xfrm>
          <a:prstGeom prst="striped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alpha val="48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54316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wellpepper_P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www.w3.org/XML/1998/namespace"/>
    <ds:schemaRef ds:uri="http://schemas.openxmlformats.org/package/2006/metadata/core-properties"/>
    <ds:schemaRef ds:uri="http://schemas.microsoft.com/sharepoint/v3/fields"/>
    <ds:schemaRef ds:uri="http://purl.org/dc/elements/1.1/"/>
    <ds:schemaRef ds:uri="http://purl.org/dc/dcmitype/"/>
    <ds:schemaRef ds:uri="http://schemas.microsoft.com/office/2006/metadata/properties"/>
    <ds:schemaRef ds:uri="http://purl.org/dc/terms/"/>
    <ds:schemaRef ds:uri="http://schemas.microsoft.com/office/2006/documentManagement/types"/>
    <ds:schemaRef ds:uri="http://schemas.microsoft.com/office/infopath/2007/PartnerControls"/>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Wellpepper</Template>
  <TotalTime>1342</TotalTime>
  <Words>2325</Words>
  <Application>Microsoft Macintosh PowerPoint</Application>
  <PresentationFormat>On-screen Show (16:9)</PresentationFormat>
  <Paragraphs>278</Paragraphs>
  <Slides>28</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Calibri</vt:lpstr>
      <vt:lpstr>Helvetica</vt:lpstr>
      <vt:lpstr>Helvetica Neue</vt:lpstr>
      <vt:lpstr>Helvetica Neue Light</vt:lpstr>
      <vt:lpstr>Times New Roman</vt:lpstr>
      <vt:lpstr>Arial</vt:lpstr>
      <vt:lpstr>wellpepper_PP</vt:lpstr>
      <vt:lpstr> From Individual Care to Machine-Learning: The Power of Patient-Provider messaging</vt:lpstr>
      <vt:lpstr>PowerPoint Presentation</vt:lpstr>
      <vt:lpstr>Learning Objectives</vt:lpstr>
      <vt:lpstr>PowerPoint Presentation</vt:lpstr>
      <vt:lpstr>PowerPoint Presentation</vt:lpstr>
      <vt:lpstr>PowerPoint Presentation</vt:lpstr>
      <vt:lpstr>PowerPoint Presentation</vt:lpstr>
      <vt:lpstr>PowerPoint Presentation</vt:lpstr>
      <vt:lpstr>Driving Behavioral Change with Mobile Technology</vt:lpstr>
      <vt:lpstr>PowerPoint Presentation</vt:lpstr>
      <vt:lpstr>Results</vt:lpstr>
      <vt:lpstr>Clinician-Initiated Communication Triggers</vt:lpstr>
      <vt:lpstr>Patient-Initiated Content Examples</vt:lpstr>
      <vt:lpstr>Usage Patterns and Practices</vt:lpstr>
      <vt:lpstr>Insights from Machine Learning</vt:lpstr>
      <vt:lpstr>Enabling &amp; Scaling Patient Interactions</vt:lpstr>
      <vt:lpstr>Urgent Message Classifier</vt:lpstr>
      <vt:lpstr>Urgent Message Classifier</vt:lpstr>
      <vt:lpstr>PowerPoint Presentation</vt:lpstr>
      <vt:lpstr>Messaging Analysis of Clinical Trials</vt:lpstr>
      <vt:lpstr>Example Polarity</vt:lpstr>
      <vt:lpstr>PowerPoint Presentation</vt:lpstr>
      <vt:lpstr>Word Clouds: Positive</vt:lpstr>
      <vt:lpstr>Word Clouds: Negative</vt:lpstr>
      <vt:lpstr>PowerPoint Presentation</vt:lpstr>
      <vt:lpstr>PowerPoint Presentation</vt:lpstr>
      <vt:lpstr>Applications for Machine Learning</vt:lpstr>
      <vt:lpstr>Messaging Takeways</vt:lpstr>
    </vt:vector>
  </TitlesOfParts>
  <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From Individual Care to Machine-Learning: The Power of Patient-Provider messaging</dc:title>
  <dc:creator>Anne Weiler</dc:creator>
  <cp:lastModifiedBy>Anne Weiler</cp:lastModifiedBy>
  <cp:revision>12</cp:revision>
  <dcterms:created xsi:type="dcterms:W3CDTF">2018-03-23T00:42:10Z</dcterms:created>
  <dcterms:modified xsi:type="dcterms:W3CDTF">2018-03-23T23:05:02Z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